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3"/>
  </p:notesMasterIdLst>
  <p:sldIdLst>
    <p:sldId id="290" r:id="rId2"/>
    <p:sldId id="468" r:id="rId3"/>
    <p:sldId id="417" r:id="rId4"/>
    <p:sldId id="434" r:id="rId5"/>
    <p:sldId id="469" r:id="rId6"/>
    <p:sldId id="470" r:id="rId7"/>
    <p:sldId id="348" r:id="rId8"/>
    <p:sldId id="471" r:id="rId9"/>
    <p:sldId id="439" r:id="rId10"/>
    <p:sldId id="440" r:id="rId11"/>
    <p:sldId id="441" r:id="rId12"/>
    <p:sldId id="442" r:id="rId13"/>
    <p:sldId id="473" r:id="rId14"/>
    <p:sldId id="444" r:id="rId15"/>
    <p:sldId id="445" r:id="rId16"/>
    <p:sldId id="446" r:id="rId17"/>
    <p:sldId id="447" r:id="rId18"/>
    <p:sldId id="475" r:id="rId19"/>
    <p:sldId id="449" r:id="rId20"/>
    <p:sldId id="359" r:id="rId21"/>
    <p:sldId id="474" r:id="rId22"/>
    <p:sldId id="450" r:id="rId23"/>
    <p:sldId id="451" r:id="rId24"/>
    <p:sldId id="452" r:id="rId25"/>
    <p:sldId id="453" r:id="rId26"/>
    <p:sldId id="454" r:id="rId27"/>
    <p:sldId id="455" r:id="rId28"/>
    <p:sldId id="456" r:id="rId29"/>
    <p:sldId id="460" r:id="rId30"/>
    <p:sldId id="457" r:id="rId31"/>
    <p:sldId id="458" r:id="rId32"/>
    <p:sldId id="476" r:id="rId33"/>
    <p:sldId id="461" r:id="rId34"/>
    <p:sldId id="462" r:id="rId35"/>
    <p:sldId id="430" r:id="rId36"/>
    <p:sldId id="463" r:id="rId37"/>
    <p:sldId id="464" r:id="rId38"/>
    <p:sldId id="465" r:id="rId39"/>
    <p:sldId id="466" r:id="rId40"/>
    <p:sldId id="467" r:id="rId41"/>
    <p:sldId id="478" r:id="rId42"/>
  </p:sldIdLst>
  <p:sldSz cx="10691813" cy="75596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E66AF388-CE9E-564E-BBE7-A9F5203502A6}">
          <p14:sldIdLst>
            <p14:sldId id="290"/>
            <p14:sldId id="468"/>
            <p14:sldId id="417"/>
            <p14:sldId id="434"/>
            <p14:sldId id="469"/>
            <p14:sldId id="470"/>
          </p14:sldIdLst>
        </p14:section>
        <p14:section name="Verstehen" id="{5B22CBEF-B74F-3E4E-B634-19CD512414F3}">
          <p14:sldIdLst>
            <p14:sldId id="348"/>
            <p14:sldId id="471"/>
            <p14:sldId id="439"/>
            <p14:sldId id="440"/>
            <p14:sldId id="441"/>
            <p14:sldId id="442"/>
            <p14:sldId id="473"/>
            <p14:sldId id="444"/>
            <p14:sldId id="445"/>
            <p14:sldId id="446"/>
            <p14:sldId id="447"/>
            <p14:sldId id="475"/>
            <p14:sldId id="449"/>
          </p14:sldIdLst>
        </p14:section>
        <p14:section name="Ermöglichen" id="{26C1829D-0BB7-8344-A6B0-96C452FAE40F}">
          <p14:sldIdLst>
            <p14:sldId id="359"/>
            <p14:sldId id="474"/>
            <p14:sldId id="450"/>
            <p14:sldId id="451"/>
            <p14:sldId id="452"/>
            <p14:sldId id="453"/>
            <p14:sldId id="454"/>
            <p14:sldId id="455"/>
            <p14:sldId id="456"/>
            <p14:sldId id="460"/>
            <p14:sldId id="457"/>
            <p14:sldId id="458"/>
            <p14:sldId id="476"/>
            <p14:sldId id="461"/>
            <p14:sldId id="462"/>
          </p14:sldIdLst>
        </p14:section>
        <p14:section name="Verwenden" id="{39F56A54-8D1D-F24F-A4C1-9F45A915B3A6}">
          <p14:sldIdLst>
            <p14:sldId id="430"/>
            <p14:sldId id="463"/>
            <p14:sldId id="464"/>
            <p14:sldId id="465"/>
            <p14:sldId id="466"/>
            <p14:sldId id="467"/>
            <p14:sldId id="4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hippler" initials="s" lastIdx="131" clrIdx="0">
    <p:extLst>
      <p:ext uri="{19B8F6BF-5375-455C-9EA6-DF929625EA0E}">
        <p15:presenceInfo xmlns:p15="http://schemas.microsoft.com/office/powerpoint/2012/main" userId="S::susann.hippler@uni-weimar.de::4352fbb2-b6ca-4a46-b487-4fdc18b51e4d" providerId="AD"/>
      </p:ext>
    </p:extLst>
  </p:cmAuthor>
  <p:cmAuthor id="2" name="Claudia Göbel" initials="CG" lastIdx="57" clrIdx="1">
    <p:extLst>
      <p:ext uri="{19B8F6BF-5375-455C-9EA6-DF929625EA0E}">
        <p15:presenceInfo xmlns:p15="http://schemas.microsoft.com/office/powerpoint/2012/main" userId="59290bcf8225c398" providerId="Windows Live"/>
      </p:ext>
    </p:extLst>
  </p:cmAuthor>
  <p:cmAuthor id="3" name="Justus Henke" initials="JH" lastIdx="14" clrIdx="2">
    <p:extLst>
      <p:ext uri="{19B8F6BF-5375-455C-9EA6-DF929625EA0E}">
        <p15:presenceInfo xmlns:p15="http://schemas.microsoft.com/office/powerpoint/2012/main" userId="Justus Henke" providerId="None"/>
      </p:ext>
    </p:extLst>
  </p:cmAuthor>
  <p:cmAuthor id="4" name="Justus Henke" initials="JH [2]" lastIdx="8" clrIdx="3">
    <p:extLst>
      <p:ext uri="{19B8F6BF-5375-455C-9EA6-DF929625EA0E}">
        <p15:presenceInfo xmlns:p15="http://schemas.microsoft.com/office/powerpoint/2012/main" userId="01b812a4e606ac90" providerId="Windows Live"/>
      </p:ext>
    </p:extLst>
  </p:cmAuthor>
  <p:cmAuthor id="5" name="Peter Gericke" initials="PG" lastIdx="39" clrIdx="4">
    <p:extLst>
      <p:ext uri="{19B8F6BF-5375-455C-9EA6-DF929625EA0E}">
        <p15:presenceInfo xmlns:p15="http://schemas.microsoft.com/office/powerpoint/2012/main" userId="b2adbd5ec8739a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5230"/>
    <a:srgbClr val="FFAF95"/>
    <a:srgbClr val="60A8D8"/>
    <a:srgbClr val="BBBAC8"/>
    <a:srgbClr val="273671"/>
    <a:srgbClr val="534B83"/>
    <a:srgbClr val="5D6E9C"/>
    <a:srgbClr val="7B9EC7"/>
    <a:srgbClr val="AD3673"/>
    <a:srgbClr val="757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92" autoAdjust="0"/>
    <p:restoredTop sz="96033" autoAdjust="0"/>
  </p:normalViewPr>
  <p:slideViewPr>
    <p:cSldViewPr snapToGrid="0" snapToObjects="1" showGuides="1">
      <p:cViewPr varScale="1">
        <p:scale>
          <a:sx n="97" d="100"/>
          <a:sy n="97" d="100"/>
        </p:scale>
        <p:origin x="1590" y="78"/>
      </p:cViewPr>
      <p:guideLst/>
    </p:cSldViewPr>
  </p:slideViewPr>
  <p:outlineViewPr>
    <p:cViewPr>
      <p:scale>
        <a:sx n="33" d="100"/>
        <a:sy n="33" d="100"/>
      </p:scale>
      <p:origin x="0" y="0"/>
    </p:cViewPr>
  </p:outlineViewPr>
  <p:notesTextViewPr>
    <p:cViewPr>
      <p:scale>
        <a:sx n="20" d="100"/>
        <a:sy n="20" d="100"/>
      </p:scale>
      <p:origin x="0" y="0"/>
    </p:cViewPr>
  </p:notesTextViewPr>
  <p:sorterViewPr>
    <p:cViewPr>
      <p:scale>
        <a:sx n="80" d="100"/>
        <a:sy n="80" d="100"/>
      </p:scale>
      <p:origin x="0" y="0"/>
    </p:cViewPr>
  </p:sorterViewPr>
  <p:notesViewPr>
    <p:cSldViewPr snapToGrid="0" snapToObjects="1" showGuides="1">
      <p:cViewPr varScale="1">
        <p:scale>
          <a:sx n="186" d="100"/>
          <a:sy n="186" d="100"/>
        </p:scale>
        <p:origin x="287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DE0FFD-AEA4-CF47-BDB7-31BE7AD847BE}" type="doc">
      <dgm:prSet loTypeId="urn:microsoft.com/office/officeart/2005/8/layout/radial1" loCatId="" qsTypeId="urn:microsoft.com/office/officeart/2005/8/quickstyle/simple2" qsCatId="simple" csTypeId="urn:microsoft.com/office/officeart/2005/8/colors/accent4_4" csCatId="accent4" phldr="1"/>
      <dgm:spPr/>
      <dgm:t>
        <a:bodyPr/>
        <a:lstStyle/>
        <a:p>
          <a:endParaRPr lang="de-DE"/>
        </a:p>
      </dgm:t>
    </dgm:pt>
    <dgm:pt modelId="{BA76F8D1-F8A3-8A44-819D-4AE2794F87B0}">
      <dgm:prSet phldrT="[Text]" custT="1"/>
      <dgm:spPr>
        <a:solidFill>
          <a:srgbClr val="BBBAC8"/>
        </a:solidFill>
        <a:ln w="12700">
          <a:solidFill>
            <a:schemeClr val="accent5"/>
          </a:solidFill>
          <a:prstDash val="dash"/>
        </a:ln>
      </dgm:spPr>
      <dgm:t>
        <a:bodyPr/>
        <a:lstStyle/>
        <a:p>
          <a:pPr marL="0" lvl="0" indent="0" algn="ctr" defTabSz="488950">
            <a:lnSpc>
              <a:spcPct val="90000"/>
            </a:lnSpc>
            <a:spcBef>
              <a:spcPct val="0"/>
            </a:spcBef>
            <a:spcAft>
              <a:spcPct val="35000"/>
            </a:spcAft>
            <a:buNone/>
          </a:pPr>
          <a:r>
            <a:rPr lang="de-DE" sz="1200" kern="1200" dirty="0"/>
            <a:t>Zivil-gesellschaftliche Organisationen (ZGOs)</a:t>
          </a:r>
          <a:endParaRPr lang="de-DE" sz="1200" kern="1200" dirty="0">
            <a:latin typeface="Calibri" panose="020F0502020204030204"/>
            <a:ea typeface="+mn-ea"/>
            <a:cs typeface="+mn-cs"/>
          </a:endParaRPr>
        </a:p>
      </dgm:t>
    </dgm:pt>
    <dgm:pt modelId="{AA541C0F-54D6-534D-9A66-49BBE021155B}" type="sibTrans" cxnId="{91DBF204-29E1-1C4C-98AE-DF96B278312A}">
      <dgm:prSet/>
      <dgm:spPr/>
      <dgm:t>
        <a:bodyPr/>
        <a:lstStyle/>
        <a:p>
          <a:endParaRPr lang="de-DE"/>
        </a:p>
      </dgm:t>
    </dgm:pt>
    <dgm:pt modelId="{01776268-A9E6-314A-B9E2-862E4361B0A9}" type="parTrans" cxnId="{91DBF204-29E1-1C4C-98AE-DF96B278312A}">
      <dgm:prSet/>
      <dgm:spPr/>
      <dgm:t>
        <a:bodyPr/>
        <a:lstStyle/>
        <a:p>
          <a:endParaRPr lang="de-DE"/>
        </a:p>
      </dgm:t>
    </dgm:pt>
    <dgm:pt modelId="{8A8A9946-966D-1342-B657-7D2384AB5002}">
      <dgm:prSet custT="1"/>
      <dgm:spPr>
        <a:solidFill>
          <a:schemeClr val="accent4">
            <a:lumMod val="60000"/>
            <a:lumOff val="40000"/>
          </a:schemeClr>
        </a:solidFill>
        <a:ln w="12700">
          <a:solidFill>
            <a:schemeClr val="accent4"/>
          </a:solidFill>
          <a:prstDash val="dash"/>
        </a:ln>
      </dgm:spPr>
      <dgm:t>
        <a:bodyPr/>
        <a:lstStyle/>
        <a:p>
          <a:pPr marL="0" lvl="0" indent="0" algn="ctr" defTabSz="533400">
            <a:lnSpc>
              <a:spcPct val="90000"/>
            </a:lnSpc>
            <a:spcBef>
              <a:spcPct val="0"/>
            </a:spcBef>
            <a:spcAft>
              <a:spcPct val="35000"/>
            </a:spcAft>
            <a:buNone/>
          </a:pPr>
          <a:r>
            <a:rPr lang="de-DE" sz="1200" kern="1200" dirty="0">
              <a:solidFill>
                <a:srgbClr val="FFFFFF"/>
              </a:solidFill>
              <a:latin typeface="Calibri" panose="020F0502020204030204"/>
              <a:ea typeface="+mn-ea"/>
              <a:cs typeface="+mn-cs"/>
            </a:rPr>
            <a:t>Ko-Forschende</a:t>
          </a:r>
        </a:p>
      </dgm:t>
    </dgm:pt>
    <dgm:pt modelId="{3C396793-EB15-3E49-810A-84D86C23AC59}" type="parTrans" cxnId="{AF7DBAF0-DA80-EF4F-AA2C-69193C239520}">
      <dgm:prSet/>
      <dgm:spPr>
        <a:ln w="9525">
          <a:solidFill>
            <a:schemeClr val="accent4"/>
          </a:solidFill>
          <a:prstDash val="dash"/>
          <a:round/>
        </a:ln>
      </dgm:spPr>
      <dgm:t>
        <a:bodyPr/>
        <a:lstStyle/>
        <a:p>
          <a:pPr rtl="0"/>
          <a:endParaRPr lang="de-DE"/>
        </a:p>
      </dgm:t>
    </dgm:pt>
    <dgm:pt modelId="{3676F677-7104-3B40-A0FE-9267E626A0F1}" type="sibTrans" cxnId="{AF7DBAF0-DA80-EF4F-AA2C-69193C239520}">
      <dgm:prSet/>
      <dgm:spPr/>
      <dgm:t>
        <a:bodyPr/>
        <a:lstStyle/>
        <a:p>
          <a:endParaRPr lang="de-DE"/>
        </a:p>
      </dgm:t>
    </dgm:pt>
    <dgm:pt modelId="{76306728-04BB-4A47-A18A-5CE98DE207C8}">
      <dgm:prSet phldrT="[Text]" custT="1"/>
      <dgm:spPr>
        <a:solidFill>
          <a:srgbClr val="BBBAC8"/>
        </a:solidFill>
        <a:ln w="12700">
          <a:solidFill>
            <a:schemeClr val="accent5"/>
          </a:solidFill>
          <a:prstDash val="dash"/>
        </a:ln>
      </dgm:spPr>
      <dgm:t>
        <a:bodyPr/>
        <a:lstStyle/>
        <a:p>
          <a:r>
            <a:rPr lang="de-DE" sz="1200" dirty="0"/>
            <a:t>Kommunale Partner </a:t>
          </a:r>
          <a:r>
            <a:rPr lang="de-DE" sz="1200" dirty="0">
              <a:latin typeface="Calibri" panose="020F0502020204030204"/>
              <a:ea typeface="+mn-ea"/>
              <a:cs typeface="+mn-cs"/>
            </a:rPr>
            <a:t> </a:t>
          </a:r>
          <a:endParaRPr lang="de-DE" sz="1200" dirty="0"/>
        </a:p>
      </dgm:t>
    </dgm:pt>
    <dgm:pt modelId="{87C5E449-8BEF-0F4C-9341-3809248B4DBA}" type="parTrans" cxnId="{525EABEB-0D9A-7546-9A89-E242CD86C7E5}">
      <dgm:prSet/>
      <dgm:spPr>
        <a:ln>
          <a:solidFill>
            <a:schemeClr val="bg1"/>
          </a:solidFill>
        </a:ln>
      </dgm:spPr>
      <dgm:t>
        <a:bodyPr/>
        <a:lstStyle/>
        <a:p>
          <a:pPr rtl="0"/>
          <a:endParaRPr lang="de-DE"/>
        </a:p>
      </dgm:t>
    </dgm:pt>
    <dgm:pt modelId="{1A772423-EB85-5F44-B401-B14B0D2BEB5D}" type="sibTrans" cxnId="{525EABEB-0D9A-7546-9A89-E242CD86C7E5}">
      <dgm:prSet/>
      <dgm:spPr/>
      <dgm:t>
        <a:bodyPr/>
        <a:lstStyle/>
        <a:p>
          <a:endParaRPr lang="de-DE"/>
        </a:p>
      </dgm:t>
    </dgm:pt>
    <dgm:pt modelId="{8A7C365A-5394-1F47-AFC7-A6D7FF7166F7}">
      <dgm:prSet phldrT="[Text]" custT="1"/>
      <dgm:spPr>
        <a:solidFill>
          <a:schemeClr val="accent4"/>
        </a:solidFill>
        <a:ln w="12700">
          <a:solidFill>
            <a:schemeClr val="accent4">
              <a:lumMod val="75000"/>
            </a:schemeClr>
          </a:solidFill>
          <a:prstDash val="dash"/>
        </a:ln>
      </dgm:spPr>
      <dgm:t>
        <a:bodyPr/>
        <a:lstStyle/>
        <a:p>
          <a:pPr marL="0" lvl="0" indent="0" algn="ctr" defTabSz="622300">
            <a:lnSpc>
              <a:spcPct val="90000"/>
            </a:lnSpc>
            <a:spcBef>
              <a:spcPct val="0"/>
            </a:spcBef>
            <a:spcAft>
              <a:spcPct val="35000"/>
            </a:spcAft>
            <a:buNone/>
          </a:pPr>
          <a:r>
            <a:rPr lang="de-DE" sz="1800" kern="1200" dirty="0">
              <a:latin typeface="Calibri" panose="020F0502020204030204"/>
              <a:ea typeface="+mn-ea"/>
              <a:cs typeface="+mn-cs"/>
            </a:rPr>
            <a:t>Verbund</a:t>
          </a:r>
        </a:p>
      </dgm:t>
    </dgm:pt>
    <dgm:pt modelId="{30963BE0-3123-194C-A69F-5AD77A2844F8}" type="parTrans" cxnId="{15621D09-736F-064A-9DD0-F51C05C213B9}">
      <dgm:prSet/>
      <dgm:spPr>
        <a:ln w="15875">
          <a:solidFill>
            <a:srgbClr val="BBBAC8"/>
          </a:solidFill>
        </a:ln>
      </dgm:spPr>
      <dgm:t>
        <a:bodyPr/>
        <a:lstStyle/>
        <a:p>
          <a:pPr rtl="0"/>
          <a:endParaRPr lang="de-DE"/>
        </a:p>
      </dgm:t>
    </dgm:pt>
    <dgm:pt modelId="{FC6960CC-374E-F846-934A-A2B077363CB8}" type="sibTrans" cxnId="{15621D09-736F-064A-9DD0-F51C05C213B9}">
      <dgm:prSet/>
      <dgm:spPr/>
      <dgm:t>
        <a:bodyPr/>
        <a:lstStyle/>
        <a:p>
          <a:endParaRPr lang="de-DE"/>
        </a:p>
      </dgm:t>
    </dgm:pt>
    <dgm:pt modelId="{73FF454D-62E1-1242-AD71-AE813DAFB585}">
      <dgm:prSet phldrT="[Text]" custT="1"/>
      <dgm:spPr>
        <a:solidFill>
          <a:srgbClr val="BBBAC8"/>
        </a:solidFill>
        <a:ln w="12700">
          <a:solidFill>
            <a:schemeClr val="accent5"/>
          </a:solidFill>
          <a:prstDash val="dash"/>
        </a:ln>
      </dgm:spPr>
      <dgm:t>
        <a:bodyPr/>
        <a:lstStyle/>
        <a:p>
          <a:r>
            <a:rPr lang="de-DE" sz="1200">
              <a:latin typeface="Calibri" panose="020F0502020204030204"/>
              <a:ea typeface="+mn-ea"/>
              <a:cs typeface="+mn-cs"/>
            </a:rPr>
            <a:t>Akademische Einrichtungen </a:t>
          </a:r>
          <a:endParaRPr lang="de-DE" sz="1200" dirty="0"/>
        </a:p>
      </dgm:t>
    </dgm:pt>
    <dgm:pt modelId="{F067AA0F-2E4B-7A47-9056-5FD97D715079}" type="sibTrans" cxnId="{13610C7F-80F4-DD44-9EBD-6666ED3B4B90}">
      <dgm:prSet/>
      <dgm:spPr/>
      <dgm:t>
        <a:bodyPr/>
        <a:lstStyle/>
        <a:p>
          <a:endParaRPr lang="de-DE"/>
        </a:p>
      </dgm:t>
    </dgm:pt>
    <dgm:pt modelId="{123EBA18-3A0E-F44F-B4BC-E66CCBF2CA8C}" type="parTrans" cxnId="{13610C7F-80F4-DD44-9EBD-6666ED3B4B90}">
      <dgm:prSet/>
      <dgm:spPr>
        <a:ln>
          <a:solidFill>
            <a:schemeClr val="bg1"/>
          </a:solidFill>
        </a:ln>
      </dgm:spPr>
      <dgm:t>
        <a:bodyPr/>
        <a:lstStyle/>
        <a:p>
          <a:pPr rtl="0"/>
          <a:endParaRPr lang="de-DE"/>
        </a:p>
      </dgm:t>
    </dgm:pt>
    <dgm:pt modelId="{23044D87-68C4-874F-A306-10E815ED6AFD}" type="pres">
      <dgm:prSet presAssocID="{3DDE0FFD-AEA4-CF47-BDB7-31BE7AD847BE}" presName="cycle" presStyleCnt="0">
        <dgm:presLayoutVars>
          <dgm:chMax val="1"/>
          <dgm:dir/>
          <dgm:animLvl val="ctr"/>
          <dgm:resizeHandles val="exact"/>
        </dgm:presLayoutVars>
      </dgm:prSet>
      <dgm:spPr/>
    </dgm:pt>
    <dgm:pt modelId="{DDCBC9D9-9A20-3E41-A0ED-B98862980EA9}" type="pres">
      <dgm:prSet presAssocID="{BA76F8D1-F8A3-8A44-819D-4AE2794F87B0}" presName="centerShape" presStyleLbl="node0" presStyleIdx="0" presStyleCnt="1"/>
      <dgm:spPr/>
    </dgm:pt>
    <dgm:pt modelId="{A67E14A6-B2A5-3C41-A1F3-84DBA77A0BB2}" type="pres">
      <dgm:prSet presAssocID="{3C396793-EB15-3E49-810A-84D86C23AC59}" presName="Name9" presStyleLbl="parChTrans1D2" presStyleIdx="0" presStyleCnt="4"/>
      <dgm:spPr/>
    </dgm:pt>
    <dgm:pt modelId="{D625D1D3-77A5-5D47-93E7-387A9629027C}" type="pres">
      <dgm:prSet presAssocID="{3C396793-EB15-3E49-810A-84D86C23AC59}" presName="connTx" presStyleLbl="parChTrans1D2" presStyleIdx="0" presStyleCnt="4"/>
      <dgm:spPr/>
    </dgm:pt>
    <dgm:pt modelId="{FD09015D-AED8-1843-9D2F-602B4BE47D7B}" type="pres">
      <dgm:prSet presAssocID="{8A8A9946-966D-1342-B657-7D2384AB5002}" presName="node" presStyleLbl="node1" presStyleIdx="0" presStyleCnt="4">
        <dgm:presLayoutVars>
          <dgm:bulletEnabled val="1"/>
        </dgm:presLayoutVars>
      </dgm:prSet>
      <dgm:spPr/>
    </dgm:pt>
    <dgm:pt modelId="{EBAC4B8B-E1A7-D44D-9533-C0C8A1EA62DF}" type="pres">
      <dgm:prSet presAssocID="{87C5E449-8BEF-0F4C-9341-3809248B4DBA}" presName="Name9" presStyleLbl="parChTrans1D2" presStyleIdx="1" presStyleCnt="4"/>
      <dgm:spPr/>
    </dgm:pt>
    <dgm:pt modelId="{99FF7921-DA99-A641-B502-BC3424718146}" type="pres">
      <dgm:prSet presAssocID="{87C5E449-8BEF-0F4C-9341-3809248B4DBA}" presName="connTx" presStyleLbl="parChTrans1D2" presStyleIdx="1" presStyleCnt="4"/>
      <dgm:spPr/>
    </dgm:pt>
    <dgm:pt modelId="{257108B7-AEAC-B347-B943-80FA71125E0E}" type="pres">
      <dgm:prSet presAssocID="{76306728-04BB-4A47-A18A-5CE98DE207C8}" presName="node" presStyleLbl="node1" presStyleIdx="1" presStyleCnt="4">
        <dgm:presLayoutVars>
          <dgm:bulletEnabled val="1"/>
        </dgm:presLayoutVars>
      </dgm:prSet>
      <dgm:spPr/>
    </dgm:pt>
    <dgm:pt modelId="{8405AED2-35F3-AC40-8BB4-5E4B11519354}" type="pres">
      <dgm:prSet presAssocID="{30963BE0-3123-194C-A69F-5AD77A2844F8}" presName="Name9" presStyleLbl="parChTrans1D2" presStyleIdx="2" presStyleCnt="4"/>
      <dgm:spPr/>
    </dgm:pt>
    <dgm:pt modelId="{1FE76763-4308-5943-B19F-9C4F71FAA008}" type="pres">
      <dgm:prSet presAssocID="{30963BE0-3123-194C-A69F-5AD77A2844F8}" presName="connTx" presStyleLbl="parChTrans1D2" presStyleIdx="2" presStyleCnt="4"/>
      <dgm:spPr/>
    </dgm:pt>
    <dgm:pt modelId="{3F1B4DFD-AA37-CA46-9F54-E0A594A5C3C4}" type="pres">
      <dgm:prSet presAssocID="{8A7C365A-5394-1F47-AFC7-A6D7FF7166F7}" presName="node" presStyleLbl="node1" presStyleIdx="2" presStyleCnt="4">
        <dgm:presLayoutVars>
          <dgm:bulletEnabled val="1"/>
        </dgm:presLayoutVars>
      </dgm:prSet>
      <dgm:spPr/>
    </dgm:pt>
    <dgm:pt modelId="{AF7E9874-21F5-4341-BFF3-B3E6A3F3323E}" type="pres">
      <dgm:prSet presAssocID="{123EBA18-3A0E-F44F-B4BC-E66CCBF2CA8C}" presName="Name9" presStyleLbl="parChTrans1D2" presStyleIdx="3" presStyleCnt="4"/>
      <dgm:spPr/>
    </dgm:pt>
    <dgm:pt modelId="{54A62429-6F16-E942-9F52-2BCEDD841542}" type="pres">
      <dgm:prSet presAssocID="{123EBA18-3A0E-F44F-B4BC-E66CCBF2CA8C}" presName="connTx" presStyleLbl="parChTrans1D2" presStyleIdx="3" presStyleCnt="4"/>
      <dgm:spPr/>
    </dgm:pt>
    <dgm:pt modelId="{595E4853-12FD-0A4D-8D34-123281892E30}" type="pres">
      <dgm:prSet presAssocID="{73FF454D-62E1-1242-AD71-AE813DAFB585}" presName="node" presStyleLbl="node1" presStyleIdx="3" presStyleCnt="4">
        <dgm:presLayoutVars>
          <dgm:bulletEnabled val="1"/>
        </dgm:presLayoutVars>
      </dgm:prSet>
      <dgm:spPr/>
    </dgm:pt>
  </dgm:ptLst>
  <dgm:cxnLst>
    <dgm:cxn modelId="{91DBF204-29E1-1C4C-98AE-DF96B278312A}" srcId="{3DDE0FFD-AEA4-CF47-BDB7-31BE7AD847BE}" destId="{BA76F8D1-F8A3-8A44-819D-4AE2794F87B0}" srcOrd="0" destOrd="0" parTransId="{01776268-A9E6-314A-B9E2-862E4361B0A9}" sibTransId="{AA541C0F-54D6-534D-9A66-49BBE021155B}"/>
    <dgm:cxn modelId="{15621D09-736F-064A-9DD0-F51C05C213B9}" srcId="{BA76F8D1-F8A3-8A44-819D-4AE2794F87B0}" destId="{8A7C365A-5394-1F47-AFC7-A6D7FF7166F7}" srcOrd="2" destOrd="0" parTransId="{30963BE0-3123-194C-A69F-5AD77A2844F8}" sibTransId="{FC6960CC-374E-F846-934A-A2B077363CB8}"/>
    <dgm:cxn modelId="{29C3C31D-E35B-384B-B960-A79543951596}" type="presOf" srcId="{123EBA18-3A0E-F44F-B4BC-E66CCBF2CA8C}" destId="{54A62429-6F16-E942-9F52-2BCEDD841542}" srcOrd="1" destOrd="0" presId="urn:microsoft.com/office/officeart/2005/8/layout/radial1"/>
    <dgm:cxn modelId="{8A20FE29-8C5E-F549-AEBE-DFB17CB530E7}" type="presOf" srcId="{3C396793-EB15-3E49-810A-84D86C23AC59}" destId="{A67E14A6-B2A5-3C41-A1F3-84DBA77A0BB2}" srcOrd="0" destOrd="0" presId="urn:microsoft.com/office/officeart/2005/8/layout/radial1"/>
    <dgm:cxn modelId="{EB221364-1349-4647-A277-8856529644CA}" type="presOf" srcId="{123EBA18-3A0E-F44F-B4BC-E66CCBF2CA8C}" destId="{AF7E9874-21F5-4341-BFF3-B3E6A3F3323E}" srcOrd="0" destOrd="0" presId="urn:microsoft.com/office/officeart/2005/8/layout/radial1"/>
    <dgm:cxn modelId="{4256D066-5670-0F43-902A-81925F3911E4}" type="presOf" srcId="{BA76F8D1-F8A3-8A44-819D-4AE2794F87B0}" destId="{DDCBC9D9-9A20-3E41-A0ED-B98862980EA9}" srcOrd="0" destOrd="0" presId="urn:microsoft.com/office/officeart/2005/8/layout/radial1"/>
    <dgm:cxn modelId="{9D1C4555-6EA4-FA4D-B1BE-2867DD879FAB}" type="presOf" srcId="{87C5E449-8BEF-0F4C-9341-3809248B4DBA}" destId="{99FF7921-DA99-A641-B502-BC3424718146}" srcOrd="1" destOrd="0" presId="urn:microsoft.com/office/officeart/2005/8/layout/radial1"/>
    <dgm:cxn modelId="{B0BE7779-D8C3-874F-A8E3-8ED8BCCEC15A}" type="presOf" srcId="{30963BE0-3123-194C-A69F-5AD77A2844F8}" destId="{1FE76763-4308-5943-B19F-9C4F71FAA008}" srcOrd="1" destOrd="0" presId="urn:microsoft.com/office/officeart/2005/8/layout/radial1"/>
    <dgm:cxn modelId="{13610C7F-80F4-DD44-9EBD-6666ED3B4B90}" srcId="{BA76F8D1-F8A3-8A44-819D-4AE2794F87B0}" destId="{73FF454D-62E1-1242-AD71-AE813DAFB585}" srcOrd="3" destOrd="0" parTransId="{123EBA18-3A0E-F44F-B4BC-E66CCBF2CA8C}" sibTransId="{F067AA0F-2E4B-7A47-9056-5FD97D715079}"/>
    <dgm:cxn modelId="{0D732B82-8424-F648-A294-88A520FFE88E}" type="presOf" srcId="{3C396793-EB15-3E49-810A-84D86C23AC59}" destId="{D625D1D3-77A5-5D47-93E7-387A9629027C}" srcOrd="1" destOrd="0" presId="urn:microsoft.com/office/officeart/2005/8/layout/radial1"/>
    <dgm:cxn modelId="{A4984298-28F3-B142-B174-27C7AA749DBB}" type="presOf" srcId="{30963BE0-3123-194C-A69F-5AD77A2844F8}" destId="{8405AED2-35F3-AC40-8BB4-5E4B11519354}" srcOrd="0" destOrd="0" presId="urn:microsoft.com/office/officeart/2005/8/layout/radial1"/>
    <dgm:cxn modelId="{E856CFA8-A101-9F4B-97BD-D0AB58B5CEE0}" type="presOf" srcId="{3DDE0FFD-AEA4-CF47-BDB7-31BE7AD847BE}" destId="{23044D87-68C4-874F-A306-10E815ED6AFD}" srcOrd="0" destOrd="0" presId="urn:microsoft.com/office/officeart/2005/8/layout/radial1"/>
    <dgm:cxn modelId="{3CCD03BD-8546-C941-BCDC-8528319D8B84}" type="presOf" srcId="{76306728-04BB-4A47-A18A-5CE98DE207C8}" destId="{257108B7-AEAC-B347-B943-80FA71125E0E}" srcOrd="0" destOrd="0" presId="urn:microsoft.com/office/officeart/2005/8/layout/radial1"/>
    <dgm:cxn modelId="{DBBE77D0-05F7-334F-88C6-D101EA09F65E}" type="presOf" srcId="{73FF454D-62E1-1242-AD71-AE813DAFB585}" destId="{595E4853-12FD-0A4D-8D34-123281892E30}" srcOrd="0" destOrd="0" presId="urn:microsoft.com/office/officeart/2005/8/layout/radial1"/>
    <dgm:cxn modelId="{024215E2-1A17-BD4E-88C8-5076D1CA0105}" type="presOf" srcId="{87C5E449-8BEF-0F4C-9341-3809248B4DBA}" destId="{EBAC4B8B-E1A7-D44D-9533-C0C8A1EA62DF}" srcOrd="0" destOrd="0" presId="urn:microsoft.com/office/officeart/2005/8/layout/radial1"/>
    <dgm:cxn modelId="{10E158E5-1A97-ED47-BB80-A8A955D137EB}" type="presOf" srcId="{8A7C365A-5394-1F47-AFC7-A6D7FF7166F7}" destId="{3F1B4DFD-AA37-CA46-9F54-E0A594A5C3C4}" srcOrd="0" destOrd="0" presId="urn:microsoft.com/office/officeart/2005/8/layout/radial1"/>
    <dgm:cxn modelId="{E07824EB-2B99-C745-AE6D-99DC17504EEB}" type="presOf" srcId="{8A8A9946-966D-1342-B657-7D2384AB5002}" destId="{FD09015D-AED8-1843-9D2F-602B4BE47D7B}" srcOrd="0" destOrd="0" presId="urn:microsoft.com/office/officeart/2005/8/layout/radial1"/>
    <dgm:cxn modelId="{525EABEB-0D9A-7546-9A89-E242CD86C7E5}" srcId="{BA76F8D1-F8A3-8A44-819D-4AE2794F87B0}" destId="{76306728-04BB-4A47-A18A-5CE98DE207C8}" srcOrd="1" destOrd="0" parTransId="{87C5E449-8BEF-0F4C-9341-3809248B4DBA}" sibTransId="{1A772423-EB85-5F44-B401-B14B0D2BEB5D}"/>
    <dgm:cxn modelId="{AF7DBAF0-DA80-EF4F-AA2C-69193C239520}" srcId="{BA76F8D1-F8A3-8A44-819D-4AE2794F87B0}" destId="{8A8A9946-966D-1342-B657-7D2384AB5002}" srcOrd="0" destOrd="0" parTransId="{3C396793-EB15-3E49-810A-84D86C23AC59}" sibTransId="{3676F677-7104-3B40-A0FE-9267E626A0F1}"/>
    <dgm:cxn modelId="{D38CC5FB-DDCB-8947-B605-BB409F365631}" type="presParOf" srcId="{23044D87-68C4-874F-A306-10E815ED6AFD}" destId="{DDCBC9D9-9A20-3E41-A0ED-B98862980EA9}" srcOrd="0" destOrd="0" presId="urn:microsoft.com/office/officeart/2005/8/layout/radial1"/>
    <dgm:cxn modelId="{BB375B34-371E-6641-86C7-7BD5863D93B6}" type="presParOf" srcId="{23044D87-68C4-874F-A306-10E815ED6AFD}" destId="{A67E14A6-B2A5-3C41-A1F3-84DBA77A0BB2}" srcOrd="1" destOrd="0" presId="urn:microsoft.com/office/officeart/2005/8/layout/radial1"/>
    <dgm:cxn modelId="{FB2FE62A-5606-7244-BEDF-29A509DF338B}" type="presParOf" srcId="{A67E14A6-B2A5-3C41-A1F3-84DBA77A0BB2}" destId="{D625D1D3-77A5-5D47-93E7-387A9629027C}" srcOrd="0" destOrd="0" presId="urn:microsoft.com/office/officeart/2005/8/layout/radial1"/>
    <dgm:cxn modelId="{76048CC7-F9E6-4743-85A9-3099B78057AC}" type="presParOf" srcId="{23044D87-68C4-874F-A306-10E815ED6AFD}" destId="{FD09015D-AED8-1843-9D2F-602B4BE47D7B}" srcOrd="2" destOrd="0" presId="urn:microsoft.com/office/officeart/2005/8/layout/radial1"/>
    <dgm:cxn modelId="{246D023D-B1BF-744A-9B7B-0BF6F2AE3D0D}" type="presParOf" srcId="{23044D87-68C4-874F-A306-10E815ED6AFD}" destId="{EBAC4B8B-E1A7-D44D-9533-C0C8A1EA62DF}" srcOrd="3" destOrd="0" presId="urn:microsoft.com/office/officeart/2005/8/layout/radial1"/>
    <dgm:cxn modelId="{4821C18F-A417-A54C-9762-C293A230A044}" type="presParOf" srcId="{EBAC4B8B-E1A7-D44D-9533-C0C8A1EA62DF}" destId="{99FF7921-DA99-A641-B502-BC3424718146}" srcOrd="0" destOrd="0" presId="urn:microsoft.com/office/officeart/2005/8/layout/radial1"/>
    <dgm:cxn modelId="{52C2BD8B-2977-E340-B109-204F12BE61E8}" type="presParOf" srcId="{23044D87-68C4-874F-A306-10E815ED6AFD}" destId="{257108B7-AEAC-B347-B943-80FA71125E0E}" srcOrd="4" destOrd="0" presId="urn:microsoft.com/office/officeart/2005/8/layout/radial1"/>
    <dgm:cxn modelId="{A11F8685-D600-B04D-A039-A7B0FBC804AB}" type="presParOf" srcId="{23044D87-68C4-874F-A306-10E815ED6AFD}" destId="{8405AED2-35F3-AC40-8BB4-5E4B11519354}" srcOrd="5" destOrd="0" presId="urn:microsoft.com/office/officeart/2005/8/layout/radial1"/>
    <dgm:cxn modelId="{00834C55-226E-9B48-9EEC-D3469B969403}" type="presParOf" srcId="{8405AED2-35F3-AC40-8BB4-5E4B11519354}" destId="{1FE76763-4308-5943-B19F-9C4F71FAA008}" srcOrd="0" destOrd="0" presId="urn:microsoft.com/office/officeart/2005/8/layout/radial1"/>
    <dgm:cxn modelId="{F594D9F9-398D-AE48-B3FF-4DC1E26B8453}" type="presParOf" srcId="{23044D87-68C4-874F-A306-10E815ED6AFD}" destId="{3F1B4DFD-AA37-CA46-9F54-E0A594A5C3C4}" srcOrd="6" destOrd="0" presId="urn:microsoft.com/office/officeart/2005/8/layout/radial1"/>
    <dgm:cxn modelId="{221899AE-FFF5-FA4D-9B5A-AE24804C088A}" type="presParOf" srcId="{23044D87-68C4-874F-A306-10E815ED6AFD}" destId="{AF7E9874-21F5-4341-BFF3-B3E6A3F3323E}" srcOrd="7" destOrd="0" presId="urn:microsoft.com/office/officeart/2005/8/layout/radial1"/>
    <dgm:cxn modelId="{2555C568-8839-9642-9F5A-91A269D4E350}" type="presParOf" srcId="{AF7E9874-21F5-4341-BFF3-B3E6A3F3323E}" destId="{54A62429-6F16-E942-9F52-2BCEDD841542}" srcOrd="0" destOrd="0" presId="urn:microsoft.com/office/officeart/2005/8/layout/radial1"/>
    <dgm:cxn modelId="{B1411769-AC5A-8642-A154-2462066799FC}" type="presParOf" srcId="{23044D87-68C4-874F-A306-10E815ED6AFD}" destId="{595E4853-12FD-0A4D-8D34-123281892E30}" srcOrd="8" destOrd="0" presId="urn:microsoft.com/office/officeart/2005/8/layout/radial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B55B5-C9EA-2D4E-88B0-BC64BA09A006}" type="doc">
      <dgm:prSet loTypeId="urn:microsoft.com/office/officeart/2008/layout/RadialCluster" loCatId="" qsTypeId="urn:microsoft.com/office/officeart/2005/8/quickstyle/simple1" qsCatId="simple" csTypeId="urn:microsoft.com/office/officeart/2005/8/colors/colorful3" csCatId="colorful" phldr="1"/>
      <dgm:spPr/>
      <dgm:t>
        <a:bodyPr/>
        <a:lstStyle/>
        <a:p>
          <a:endParaRPr lang="de-DE"/>
        </a:p>
      </dgm:t>
    </dgm:pt>
    <dgm:pt modelId="{73622F78-AA4A-A74D-90BB-BB571723E0B1}">
      <dgm:prSet phldrT="[Text]" custT="1"/>
      <dgm:spPr/>
      <dgm:t>
        <a:bodyPr/>
        <a:lstStyle/>
        <a:p>
          <a:pPr rtl="0"/>
          <a:r>
            <a:rPr lang="de-DE" sz="1200" dirty="0"/>
            <a:t>Projektrelevanz verdeutlichen</a:t>
          </a:r>
        </a:p>
      </dgm:t>
    </dgm:pt>
    <dgm:pt modelId="{8695DE64-BB7E-6A40-B0D8-1427275D3DD9}" type="parTrans" cxnId="{C246A327-FC5D-4341-B5E8-B819694B6CF6}">
      <dgm:prSet/>
      <dgm:spPr/>
      <dgm:t>
        <a:bodyPr/>
        <a:lstStyle/>
        <a:p>
          <a:endParaRPr lang="de-DE"/>
        </a:p>
      </dgm:t>
    </dgm:pt>
    <dgm:pt modelId="{C1935A84-868F-1D4F-A12B-C5FE35309A9C}" type="sibTrans" cxnId="{C246A327-FC5D-4341-B5E8-B819694B6CF6}">
      <dgm:prSet/>
      <dgm:spPr/>
      <dgm:t>
        <a:bodyPr/>
        <a:lstStyle/>
        <a:p>
          <a:endParaRPr lang="de-DE"/>
        </a:p>
      </dgm:t>
    </dgm:pt>
    <dgm:pt modelId="{F321896A-3FFF-3A47-99E6-3F609F75E13E}">
      <dgm:prSet phldrT="[Text]" custT="1"/>
      <dgm:spPr/>
      <dgm:t>
        <a:bodyPr/>
        <a:lstStyle/>
        <a:p>
          <a:r>
            <a:rPr lang="de-DE" sz="1000" dirty="0"/>
            <a:t>gesellschaftliche Relevanz des Themas</a:t>
          </a:r>
        </a:p>
      </dgm:t>
    </dgm:pt>
    <dgm:pt modelId="{3BCE8C9E-F449-D942-8D45-0DA3F47C5BE2}" type="parTrans" cxnId="{3FC867DE-D232-7347-920F-2E8A5B6C002E}">
      <dgm:prSet/>
      <dgm:spPr>
        <a:ln>
          <a:solidFill>
            <a:schemeClr val="accent4"/>
          </a:solidFill>
          <a:tailEnd type="triangle"/>
        </a:ln>
      </dgm:spPr>
      <dgm:t>
        <a:bodyPr/>
        <a:lstStyle/>
        <a:p>
          <a:endParaRPr lang="de-DE"/>
        </a:p>
      </dgm:t>
    </dgm:pt>
    <dgm:pt modelId="{BFBBF1E1-E817-9C46-B766-36F180A7DA81}" type="sibTrans" cxnId="{3FC867DE-D232-7347-920F-2E8A5B6C002E}">
      <dgm:prSet/>
      <dgm:spPr/>
      <dgm:t>
        <a:bodyPr/>
        <a:lstStyle/>
        <a:p>
          <a:endParaRPr lang="de-DE"/>
        </a:p>
      </dgm:t>
    </dgm:pt>
    <dgm:pt modelId="{362923C1-5AD6-5E4D-9384-176D552A5CC9}">
      <dgm:prSet phldrT="[Text]" custT="1"/>
      <dgm:spPr/>
      <dgm:t>
        <a:bodyPr/>
        <a:lstStyle/>
        <a:p>
          <a:r>
            <a:rPr lang="de-DE" sz="1000" dirty="0"/>
            <a:t>durch Teilnahme erzeugte, sichtbare Wirkungen</a:t>
          </a:r>
        </a:p>
      </dgm:t>
    </dgm:pt>
    <dgm:pt modelId="{75C187DE-1D60-BD49-A54E-3111BECA1AC8}" type="parTrans" cxnId="{25616BC9-F425-7147-90F5-B2027F489DAC}">
      <dgm:prSet/>
      <dgm:spPr>
        <a:ln>
          <a:solidFill>
            <a:schemeClr val="accent4"/>
          </a:solidFill>
          <a:tailEnd type="triangle"/>
        </a:ln>
      </dgm:spPr>
      <dgm:t>
        <a:bodyPr/>
        <a:lstStyle/>
        <a:p>
          <a:endParaRPr lang="de-DE"/>
        </a:p>
      </dgm:t>
    </dgm:pt>
    <dgm:pt modelId="{4B6E8AD9-84AE-574E-9774-ABD55BEE070D}" type="sibTrans" cxnId="{25616BC9-F425-7147-90F5-B2027F489DAC}">
      <dgm:prSet/>
      <dgm:spPr/>
      <dgm:t>
        <a:bodyPr/>
        <a:lstStyle/>
        <a:p>
          <a:endParaRPr lang="de-DE"/>
        </a:p>
      </dgm:t>
    </dgm:pt>
    <dgm:pt modelId="{60DB09C5-A8DB-F341-B9DE-83CE10E41529}">
      <dgm:prSet phldrT="[Text]" custT="1"/>
      <dgm:spPr/>
      <dgm:t>
        <a:bodyPr/>
        <a:lstStyle/>
        <a:p>
          <a:r>
            <a:rPr lang="de-DE" sz="1000" dirty="0"/>
            <a:t>erkenntnis-bezogener und praktischer Nutzen</a:t>
          </a:r>
        </a:p>
      </dgm:t>
    </dgm:pt>
    <dgm:pt modelId="{D8238803-246E-7E4C-B031-EF453D85CB8E}" type="parTrans" cxnId="{FD5D1F0E-D2F8-FB40-B1E1-7DBCD5DE75AE}">
      <dgm:prSet/>
      <dgm:spPr>
        <a:ln>
          <a:solidFill>
            <a:schemeClr val="accent4"/>
          </a:solidFill>
          <a:tailEnd type="triangle"/>
        </a:ln>
      </dgm:spPr>
      <dgm:t>
        <a:bodyPr/>
        <a:lstStyle/>
        <a:p>
          <a:endParaRPr lang="de-DE"/>
        </a:p>
      </dgm:t>
    </dgm:pt>
    <dgm:pt modelId="{0862E4B5-C87A-6B46-9369-4584F1DBD520}" type="sibTrans" cxnId="{FD5D1F0E-D2F8-FB40-B1E1-7DBCD5DE75AE}">
      <dgm:prSet/>
      <dgm:spPr/>
      <dgm:t>
        <a:bodyPr/>
        <a:lstStyle/>
        <a:p>
          <a:endParaRPr lang="de-DE"/>
        </a:p>
      </dgm:t>
    </dgm:pt>
    <dgm:pt modelId="{3071D68F-1EFD-854C-AEFB-AD0B1AF87A33}" type="pres">
      <dgm:prSet presAssocID="{9C7B55B5-C9EA-2D4E-88B0-BC64BA09A006}" presName="Name0" presStyleCnt="0">
        <dgm:presLayoutVars>
          <dgm:chMax val="1"/>
          <dgm:chPref val="1"/>
          <dgm:dir/>
          <dgm:animOne val="branch"/>
          <dgm:animLvl val="lvl"/>
        </dgm:presLayoutVars>
      </dgm:prSet>
      <dgm:spPr/>
    </dgm:pt>
    <dgm:pt modelId="{B2DB81DF-50E4-C94A-98F5-CB586670331F}" type="pres">
      <dgm:prSet presAssocID="{73622F78-AA4A-A74D-90BB-BB571723E0B1}" presName="singleCycle" presStyleCnt="0"/>
      <dgm:spPr/>
    </dgm:pt>
    <dgm:pt modelId="{EF89ED5D-B458-FF4F-B2E9-3ED9B64DD1AF}" type="pres">
      <dgm:prSet presAssocID="{73622F78-AA4A-A74D-90BB-BB571723E0B1}" presName="singleCenter" presStyleLbl="node1" presStyleIdx="0" presStyleCnt="4" custScaleX="146230" custScaleY="66207" custLinFactNeighborX="-305" custLinFactNeighborY="-31879">
        <dgm:presLayoutVars>
          <dgm:chMax val="7"/>
          <dgm:chPref val="7"/>
        </dgm:presLayoutVars>
      </dgm:prSet>
      <dgm:spPr/>
    </dgm:pt>
    <dgm:pt modelId="{3453E66D-D343-3B4B-A84B-9EB3F33B0911}" type="pres">
      <dgm:prSet presAssocID="{3BCE8C9E-F449-D942-8D45-0DA3F47C5BE2}" presName="Name56" presStyleLbl="parChTrans1D2" presStyleIdx="0" presStyleCnt="3"/>
      <dgm:spPr/>
    </dgm:pt>
    <dgm:pt modelId="{36EE3897-3A47-7547-A02D-C4CBBF7341C0}" type="pres">
      <dgm:prSet presAssocID="{F321896A-3FFF-3A47-99E6-3F609F75E13E}" presName="text0" presStyleLbl="node1" presStyleIdx="1" presStyleCnt="4" custScaleX="173998" custScaleY="101370" custRadScaleRad="40537" custRadScaleInc="-298310">
        <dgm:presLayoutVars>
          <dgm:bulletEnabled val="1"/>
        </dgm:presLayoutVars>
      </dgm:prSet>
      <dgm:spPr/>
    </dgm:pt>
    <dgm:pt modelId="{5FEEDE9B-2C62-9345-A709-8A5999E7CC92}" type="pres">
      <dgm:prSet presAssocID="{75C187DE-1D60-BD49-A54E-3111BECA1AC8}" presName="Name56" presStyleLbl="parChTrans1D2" presStyleIdx="1" presStyleCnt="3"/>
      <dgm:spPr/>
    </dgm:pt>
    <dgm:pt modelId="{C12CA63C-2E28-8B4E-AEFC-983FAB9C7A7A}" type="pres">
      <dgm:prSet presAssocID="{362923C1-5AD6-5E4D-9384-176D552A5CC9}" presName="text0" presStyleLbl="node1" presStyleIdx="2" presStyleCnt="4" custScaleX="135759" custScaleY="165629" custRadScaleRad="79772" custRadScaleInc="-18563">
        <dgm:presLayoutVars>
          <dgm:bulletEnabled val="1"/>
        </dgm:presLayoutVars>
      </dgm:prSet>
      <dgm:spPr/>
    </dgm:pt>
    <dgm:pt modelId="{0B45A8E6-9EFA-294F-AEF7-103AA33DC0C6}" type="pres">
      <dgm:prSet presAssocID="{D8238803-246E-7E4C-B031-EF453D85CB8E}" presName="Name56" presStyleLbl="parChTrans1D2" presStyleIdx="2" presStyleCnt="3"/>
      <dgm:spPr/>
    </dgm:pt>
    <dgm:pt modelId="{C6E14E6C-C998-2B48-AC61-6F459454F85A}" type="pres">
      <dgm:prSet presAssocID="{60DB09C5-A8DB-F341-B9DE-83CE10E41529}" presName="text0" presStyleLbl="node1" presStyleIdx="3" presStyleCnt="4" custScaleX="130309" custScaleY="152538" custRadScaleRad="81228" custRadScaleInc="16449">
        <dgm:presLayoutVars>
          <dgm:bulletEnabled val="1"/>
        </dgm:presLayoutVars>
      </dgm:prSet>
      <dgm:spPr/>
    </dgm:pt>
  </dgm:ptLst>
  <dgm:cxnLst>
    <dgm:cxn modelId="{FD5D1F0E-D2F8-FB40-B1E1-7DBCD5DE75AE}" srcId="{73622F78-AA4A-A74D-90BB-BB571723E0B1}" destId="{60DB09C5-A8DB-F341-B9DE-83CE10E41529}" srcOrd="2" destOrd="0" parTransId="{D8238803-246E-7E4C-B031-EF453D85CB8E}" sibTransId="{0862E4B5-C87A-6B46-9369-4584F1DBD520}"/>
    <dgm:cxn modelId="{5DDCEC14-8226-A544-B212-273E8410777F}" type="presOf" srcId="{60DB09C5-A8DB-F341-B9DE-83CE10E41529}" destId="{C6E14E6C-C998-2B48-AC61-6F459454F85A}" srcOrd="0" destOrd="0" presId="urn:microsoft.com/office/officeart/2008/layout/RadialCluster"/>
    <dgm:cxn modelId="{FFCC5320-EE79-5047-963F-B783992ED950}" type="presOf" srcId="{F321896A-3FFF-3A47-99E6-3F609F75E13E}" destId="{36EE3897-3A47-7547-A02D-C4CBBF7341C0}" srcOrd="0" destOrd="0" presId="urn:microsoft.com/office/officeart/2008/layout/RadialCluster"/>
    <dgm:cxn modelId="{C246A327-FC5D-4341-B5E8-B819694B6CF6}" srcId="{9C7B55B5-C9EA-2D4E-88B0-BC64BA09A006}" destId="{73622F78-AA4A-A74D-90BB-BB571723E0B1}" srcOrd="0" destOrd="0" parTransId="{8695DE64-BB7E-6A40-B0D8-1427275D3DD9}" sibTransId="{C1935A84-868F-1D4F-A12B-C5FE35309A9C}"/>
    <dgm:cxn modelId="{C2292575-8CF1-FB44-9B41-1A95319E9906}" type="presOf" srcId="{9C7B55B5-C9EA-2D4E-88B0-BC64BA09A006}" destId="{3071D68F-1EFD-854C-AEFB-AD0B1AF87A33}" srcOrd="0" destOrd="0" presId="urn:microsoft.com/office/officeart/2008/layout/RadialCluster"/>
    <dgm:cxn modelId="{9B8632BC-9148-2C43-A1C6-7BB898A866EA}" type="presOf" srcId="{75C187DE-1D60-BD49-A54E-3111BECA1AC8}" destId="{5FEEDE9B-2C62-9345-A709-8A5999E7CC92}" srcOrd="0" destOrd="0" presId="urn:microsoft.com/office/officeart/2008/layout/RadialCluster"/>
    <dgm:cxn modelId="{25616BC9-F425-7147-90F5-B2027F489DAC}" srcId="{73622F78-AA4A-A74D-90BB-BB571723E0B1}" destId="{362923C1-5AD6-5E4D-9384-176D552A5CC9}" srcOrd="1" destOrd="0" parTransId="{75C187DE-1D60-BD49-A54E-3111BECA1AC8}" sibTransId="{4B6E8AD9-84AE-574E-9774-ABD55BEE070D}"/>
    <dgm:cxn modelId="{1DFD94CA-8841-6C4A-B006-2232B36DBA0C}" type="presOf" srcId="{362923C1-5AD6-5E4D-9384-176D552A5CC9}" destId="{C12CA63C-2E28-8B4E-AEFC-983FAB9C7A7A}" srcOrd="0" destOrd="0" presId="urn:microsoft.com/office/officeart/2008/layout/RadialCluster"/>
    <dgm:cxn modelId="{4D25B8D6-99AB-7647-B1B6-783F20731B6C}" type="presOf" srcId="{73622F78-AA4A-A74D-90BB-BB571723E0B1}" destId="{EF89ED5D-B458-FF4F-B2E9-3ED9B64DD1AF}" srcOrd="0" destOrd="0" presId="urn:microsoft.com/office/officeart/2008/layout/RadialCluster"/>
    <dgm:cxn modelId="{3FC867DE-D232-7347-920F-2E8A5B6C002E}" srcId="{73622F78-AA4A-A74D-90BB-BB571723E0B1}" destId="{F321896A-3FFF-3A47-99E6-3F609F75E13E}" srcOrd="0" destOrd="0" parTransId="{3BCE8C9E-F449-D942-8D45-0DA3F47C5BE2}" sibTransId="{BFBBF1E1-E817-9C46-B766-36F180A7DA81}"/>
    <dgm:cxn modelId="{D6BDDAE3-A5B4-2C47-8FD8-66AA4A707133}" type="presOf" srcId="{3BCE8C9E-F449-D942-8D45-0DA3F47C5BE2}" destId="{3453E66D-D343-3B4B-A84B-9EB3F33B0911}" srcOrd="0" destOrd="0" presId="urn:microsoft.com/office/officeart/2008/layout/RadialCluster"/>
    <dgm:cxn modelId="{2896DCE9-E664-B947-8BCB-F1728FEDF240}" type="presOf" srcId="{D8238803-246E-7E4C-B031-EF453D85CB8E}" destId="{0B45A8E6-9EFA-294F-AEF7-103AA33DC0C6}" srcOrd="0" destOrd="0" presId="urn:microsoft.com/office/officeart/2008/layout/RadialCluster"/>
    <dgm:cxn modelId="{167E3A42-592B-E841-9EED-DE1E904824DB}" type="presParOf" srcId="{3071D68F-1EFD-854C-AEFB-AD0B1AF87A33}" destId="{B2DB81DF-50E4-C94A-98F5-CB586670331F}" srcOrd="0" destOrd="0" presId="urn:microsoft.com/office/officeart/2008/layout/RadialCluster"/>
    <dgm:cxn modelId="{35F15D15-5963-CF49-83D8-69C694AD8805}" type="presParOf" srcId="{B2DB81DF-50E4-C94A-98F5-CB586670331F}" destId="{EF89ED5D-B458-FF4F-B2E9-3ED9B64DD1AF}" srcOrd="0" destOrd="0" presId="urn:microsoft.com/office/officeart/2008/layout/RadialCluster"/>
    <dgm:cxn modelId="{FB0EAD87-64B3-0C42-9CD2-07BD44CDEBF1}" type="presParOf" srcId="{B2DB81DF-50E4-C94A-98F5-CB586670331F}" destId="{3453E66D-D343-3B4B-A84B-9EB3F33B0911}" srcOrd="1" destOrd="0" presId="urn:microsoft.com/office/officeart/2008/layout/RadialCluster"/>
    <dgm:cxn modelId="{69D7E431-B8C6-BE47-900C-54739911F48D}" type="presParOf" srcId="{B2DB81DF-50E4-C94A-98F5-CB586670331F}" destId="{36EE3897-3A47-7547-A02D-C4CBBF7341C0}" srcOrd="2" destOrd="0" presId="urn:microsoft.com/office/officeart/2008/layout/RadialCluster"/>
    <dgm:cxn modelId="{47151045-9602-5849-B940-C121792BF7F1}" type="presParOf" srcId="{B2DB81DF-50E4-C94A-98F5-CB586670331F}" destId="{5FEEDE9B-2C62-9345-A709-8A5999E7CC92}" srcOrd="3" destOrd="0" presId="urn:microsoft.com/office/officeart/2008/layout/RadialCluster"/>
    <dgm:cxn modelId="{6610138D-ECFE-1348-AF2C-68966333FAB0}" type="presParOf" srcId="{B2DB81DF-50E4-C94A-98F5-CB586670331F}" destId="{C12CA63C-2E28-8B4E-AEFC-983FAB9C7A7A}" srcOrd="4" destOrd="0" presId="urn:microsoft.com/office/officeart/2008/layout/RadialCluster"/>
    <dgm:cxn modelId="{E2700A66-102B-BF45-9317-E47DB7B37450}" type="presParOf" srcId="{B2DB81DF-50E4-C94A-98F5-CB586670331F}" destId="{0B45A8E6-9EFA-294F-AEF7-103AA33DC0C6}" srcOrd="5" destOrd="0" presId="urn:microsoft.com/office/officeart/2008/layout/RadialCluster"/>
    <dgm:cxn modelId="{B8C1DEE1-8DBD-B947-978B-14A1F6D4536E}" type="presParOf" srcId="{B2DB81DF-50E4-C94A-98F5-CB586670331F}" destId="{C6E14E6C-C998-2B48-AC61-6F459454F85A}"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7889D7-06A7-2940-84AC-712B6ADAED2D}" type="doc">
      <dgm:prSet loTypeId="urn:microsoft.com/office/officeart/2005/8/layout/chevron1" loCatId="" qsTypeId="urn:microsoft.com/office/officeart/2005/8/quickstyle/simple1" qsCatId="simple" csTypeId="urn:microsoft.com/office/officeart/2005/8/colors/accent1_3" csCatId="accent1" phldr="1"/>
      <dgm:spPr/>
    </dgm:pt>
    <dgm:pt modelId="{53FEB95C-3595-1F4B-B0A2-E48DDF5352EF}">
      <dgm:prSet phldrT="[Text]" custT="1"/>
      <dgm:spPr/>
      <dgm:t>
        <a:bodyPr/>
        <a:lstStyle/>
        <a:p>
          <a:pPr rtl="0"/>
          <a:r>
            <a:rPr lang="de-DE" sz="1100" dirty="0"/>
            <a:t>identifizieren</a:t>
          </a:r>
        </a:p>
      </dgm:t>
    </dgm:pt>
    <dgm:pt modelId="{53BC5500-9040-9D40-96D4-C30ED570B78A}" type="parTrans" cxnId="{CDD4087D-5552-7044-BE63-9B8C3B46AD73}">
      <dgm:prSet/>
      <dgm:spPr/>
      <dgm:t>
        <a:bodyPr/>
        <a:lstStyle/>
        <a:p>
          <a:endParaRPr lang="de-DE"/>
        </a:p>
      </dgm:t>
    </dgm:pt>
    <dgm:pt modelId="{D799AE1E-B1B8-654A-B811-F127D4CD0506}" type="sibTrans" cxnId="{CDD4087D-5552-7044-BE63-9B8C3B46AD73}">
      <dgm:prSet/>
      <dgm:spPr/>
      <dgm:t>
        <a:bodyPr/>
        <a:lstStyle/>
        <a:p>
          <a:endParaRPr lang="de-DE"/>
        </a:p>
      </dgm:t>
    </dgm:pt>
    <dgm:pt modelId="{AEBF693A-3DBE-FB47-9588-32724F43A0E2}">
      <dgm:prSet phldrT="[Text]" custT="1"/>
      <dgm:spPr/>
      <dgm:t>
        <a:bodyPr/>
        <a:lstStyle/>
        <a:p>
          <a:pPr rtl="0"/>
          <a:r>
            <a:rPr lang="de-DE" sz="1100" dirty="0"/>
            <a:t>ansprechen</a:t>
          </a:r>
        </a:p>
      </dgm:t>
    </dgm:pt>
    <dgm:pt modelId="{81D73AE0-EBF4-E74A-8AAB-C5E2967E1CC1}" type="parTrans" cxnId="{66DD5658-007D-A34A-AAAA-5B3B609F9B5C}">
      <dgm:prSet/>
      <dgm:spPr/>
      <dgm:t>
        <a:bodyPr/>
        <a:lstStyle/>
        <a:p>
          <a:endParaRPr lang="de-DE"/>
        </a:p>
      </dgm:t>
    </dgm:pt>
    <dgm:pt modelId="{5380DE90-7ADC-2449-9691-8398E34DAD09}" type="sibTrans" cxnId="{66DD5658-007D-A34A-AAAA-5B3B609F9B5C}">
      <dgm:prSet/>
      <dgm:spPr/>
      <dgm:t>
        <a:bodyPr/>
        <a:lstStyle/>
        <a:p>
          <a:endParaRPr lang="de-DE"/>
        </a:p>
      </dgm:t>
    </dgm:pt>
    <dgm:pt modelId="{B72BAB60-4E56-2740-A938-9A9856C2443B}">
      <dgm:prSet phldrT="[Text]" custT="1"/>
      <dgm:spPr/>
      <dgm:t>
        <a:bodyPr/>
        <a:lstStyle/>
        <a:p>
          <a:pPr rtl="0"/>
          <a:r>
            <a:rPr lang="de-DE" sz="1100" dirty="0"/>
            <a:t>halten</a:t>
          </a:r>
        </a:p>
      </dgm:t>
    </dgm:pt>
    <dgm:pt modelId="{8B1A9F2D-F3FC-054D-A6FB-D0F2838D1E72}" type="parTrans" cxnId="{BF2010B3-AC64-0842-A3E9-B39CBE128EA0}">
      <dgm:prSet/>
      <dgm:spPr/>
      <dgm:t>
        <a:bodyPr/>
        <a:lstStyle/>
        <a:p>
          <a:endParaRPr lang="de-DE"/>
        </a:p>
      </dgm:t>
    </dgm:pt>
    <dgm:pt modelId="{124CD631-019C-E94B-B6FC-1B9FA2A6CA38}" type="sibTrans" cxnId="{BF2010B3-AC64-0842-A3E9-B39CBE128EA0}">
      <dgm:prSet/>
      <dgm:spPr/>
      <dgm:t>
        <a:bodyPr/>
        <a:lstStyle/>
        <a:p>
          <a:endParaRPr lang="de-DE"/>
        </a:p>
      </dgm:t>
    </dgm:pt>
    <dgm:pt modelId="{81F1116E-A5FF-9D47-A42C-176F103169DF}" type="pres">
      <dgm:prSet presAssocID="{F47889D7-06A7-2940-84AC-712B6ADAED2D}" presName="Name0" presStyleCnt="0">
        <dgm:presLayoutVars>
          <dgm:dir/>
          <dgm:animLvl val="lvl"/>
          <dgm:resizeHandles val="exact"/>
        </dgm:presLayoutVars>
      </dgm:prSet>
      <dgm:spPr/>
    </dgm:pt>
    <dgm:pt modelId="{8B3B7930-D462-BC4A-8722-D72DAE840AD5}" type="pres">
      <dgm:prSet presAssocID="{53FEB95C-3595-1F4B-B0A2-E48DDF5352EF}" presName="parTxOnly" presStyleLbl="node1" presStyleIdx="0" presStyleCnt="3">
        <dgm:presLayoutVars>
          <dgm:chMax val="0"/>
          <dgm:chPref val="0"/>
          <dgm:bulletEnabled val="1"/>
        </dgm:presLayoutVars>
      </dgm:prSet>
      <dgm:spPr/>
    </dgm:pt>
    <dgm:pt modelId="{1F54BE4B-1DE8-4548-B3C0-F1AAE6F82C5E}" type="pres">
      <dgm:prSet presAssocID="{D799AE1E-B1B8-654A-B811-F127D4CD0506}" presName="parTxOnlySpace" presStyleCnt="0"/>
      <dgm:spPr/>
    </dgm:pt>
    <dgm:pt modelId="{129874E5-DDE7-6A48-B2E9-C1D0E83BEABD}" type="pres">
      <dgm:prSet presAssocID="{AEBF693A-3DBE-FB47-9588-32724F43A0E2}" presName="parTxOnly" presStyleLbl="node1" presStyleIdx="1" presStyleCnt="3">
        <dgm:presLayoutVars>
          <dgm:chMax val="0"/>
          <dgm:chPref val="0"/>
          <dgm:bulletEnabled val="1"/>
        </dgm:presLayoutVars>
      </dgm:prSet>
      <dgm:spPr/>
    </dgm:pt>
    <dgm:pt modelId="{05FD68E0-B757-2345-99E4-B8710D38CFF9}" type="pres">
      <dgm:prSet presAssocID="{5380DE90-7ADC-2449-9691-8398E34DAD09}" presName="parTxOnlySpace" presStyleCnt="0"/>
      <dgm:spPr/>
    </dgm:pt>
    <dgm:pt modelId="{3F46DFBB-EF8C-7145-B9E7-58BFDD3F012F}" type="pres">
      <dgm:prSet presAssocID="{B72BAB60-4E56-2740-A938-9A9856C2443B}" presName="parTxOnly" presStyleLbl="node1" presStyleIdx="2" presStyleCnt="3">
        <dgm:presLayoutVars>
          <dgm:chMax val="0"/>
          <dgm:chPref val="0"/>
          <dgm:bulletEnabled val="1"/>
        </dgm:presLayoutVars>
      </dgm:prSet>
      <dgm:spPr/>
    </dgm:pt>
  </dgm:ptLst>
  <dgm:cxnLst>
    <dgm:cxn modelId="{96591508-2815-FA43-B55F-F48DB49DE9B4}" type="presOf" srcId="{53FEB95C-3595-1F4B-B0A2-E48DDF5352EF}" destId="{8B3B7930-D462-BC4A-8722-D72DAE840AD5}" srcOrd="0" destOrd="0" presId="urn:microsoft.com/office/officeart/2005/8/layout/chevron1"/>
    <dgm:cxn modelId="{66DD5658-007D-A34A-AAAA-5B3B609F9B5C}" srcId="{F47889D7-06A7-2940-84AC-712B6ADAED2D}" destId="{AEBF693A-3DBE-FB47-9588-32724F43A0E2}" srcOrd="1" destOrd="0" parTransId="{81D73AE0-EBF4-E74A-8AAB-C5E2967E1CC1}" sibTransId="{5380DE90-7ADC-2449-9691-8398E34DAD09}"/>
    <dgm:cxn modelId="{3954A97C-7C7E-B348-B136-77B7D006ACDC}" type="presOf" srcId="{F47889D7-06A7-2940-84AC-712B6ADAED2D}" destId="{81F1116E-A5FF-9D47-A42C-176F103169DF}" srcOrd="0" destOrd="0" presId="urn:microsoft.com/office/officeart/2005/8/layout/chevron1"/>
    <dgm:cxn modelId="{CDD4087D-5552-7044-BE63-9B8C3B46AD73}" srcId="{F47889D7-06A7-2940-84AC-712B6ADAED2D}" destId="{53FEB95C-3595-1F4B-B0A2-E48DDF5352EF}" srcOrd="0" destOrd="0" parTransId="{53BC5500-9040-9D40-96D4-C30ED570B78A}" sibTransId="{D799AE1E-B1B8-654A-B811-F127D4CD0506}"/>
    <dgm:cxn modelId="{EDB6ED8F-B5FA-E84A-B7C7-B80B4AD1BE16}" type="presOf" srcId="{B72BAB60-4E56-2740-A938-9A9856C2443B}" destId="{3F46DFBB-EF8C-7145-B9E7-58BFDD3F012F}" srcOrd="0" destOrd="0" presId="urn:microsoft.com/office/officeart/2005/8/layout/chevron1"/>
    <dgm:cxn modelId="{935B05B0-592E-5342-8D8A-B9AB3D915F78}" type="presOf" srcId="{AEBF693A-3DBE-FB47-9588-32724F43A0E2}" destId="{129874E5-DDE7-6A48-B2E9-C1D0E83BEABD}" srcOrd="0" destOrd="0" presId="urn:microsoft.com/office/officeart/2005/8/layout/chevron1"/>
    <dgm:cxn modelId="{BF2010B3-AC64-0842-A3E9-B39CBE128EA0}" srcId="{F47889D7-06A7-2940-84AC-712B6ADAED2D}" destId="{B72BAB60-4E56-2740-A938-9A9856C2443B}" srcOrd="2" destOrd="0" parTransId="{8B1A9F2D-F3FC-054D-A6FB-D0F2838D1E72}" sibTransId="{124CD631-019C-E94B-B6FC-1B9FA2A6CA38}"/>
    <dgm:cxn modelId="{A28984D4-E101-2243-9B67-805CD7DFC695}" type="presParOf" srcId="{81F1116E-A5FF-9D47-A42C-176F103169DF}" destId="{8B3B7930-D462-BC4A-8722-D72DAE840AD5}" srcOrd="0" destOrd="0" presId="urn:microsoft.com/office/officeart/2005/8/layout/chevron1"/>
    <dgm:cxn modelId="{B8258522-E390-154D-8946-25822F1FE36D}" type="presParOf" srcId="{81F1116E-A5FF-9D47-A42C-176F103169DF}" destId="{1F54BE4B-1DE8-4548-B3C0-F1AAE6F82C5E}" srcOrd="1" destOrd="0" presId="urn:microsoft.com/office/officeart/2005/8/layout/chevron1"/>
    <dgm:cxn modelId="{AF7193EC-F174-1044-8FDE-2F1A06897E60}" type="presParOf" srcId="{81F1116E-A5FF-9D47-A42C-176F103169DF}" destId="{129874E5-DDE7-6A48-B2E9-C1D0E83BEABD}" srcOrd="2" destOrd="0" presId="urn:microsoft.com/office/officeart/2005/8/layout/chevron1"/>
    <dgm:cxn modelId="{8A5181E6-2491-FB4C-BD04-183337BEA280}" type="presParOf" srcId="{81F1116E-A5FF-9D47-A42C-176F103169DF}" destId="{05FD68E0-B757-2345-99E4-B8710D38CFF9}" srcOrd="3" destOrd="0" presId="urn:microsoft.com/office/officeart/2005/8/layout/chevron1"/>
    <dgm:cxn modelId="{51FBB540-4486-9343-B261-264F12E96430}" type="presParOf" srcId="{81F1116E-A5FF-9D47-A42C-176F103169DF}" destId="{3F46DFBB-EF8C-7145-B9E7-58BFDD3F012F}"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B3B639-683E-2D4B-B094-9D09379E049C}"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de-DE"/>
        </a:p>
      </dgm:t>
    </dgm:pt>
    <dgm:pt modelId="{C5197CCA-694F-6B46-8121-DBD7C94B1EFF}">
      <dgm:prSet phldrT="[Text]" custT="1"/>
      <dgm:spPr>
        <a:solidFill>
          <a:schemeClr val="accent6"/>
        </a:solidFill>
      </dgm:spPr>
      <dgm:t>
        <a:bodyPr/>
        <a:lstStyle/>
        <a:p>
          <a:r>
            <a:rPr lang="de-DE" sz="1400" dirty="0"/>
            <a:t>Anreize </a:t>
          </a:r>
          <a:br>
            <a:rPr lang="de-DE" sz="1400" dirty="0"/>
          </a:br>
          <a:r>
            <a:rPr lang="de-DE" sz="1400" dirty="0"/>
            <a:t>für KF</a:t>
          </a:r>
        </a:p>
      </dgm:t>
    </dgm:pt>
    <dgm:pt modelId="{72BEFD02-DD96-D342-9C80-F3B746864832}" type="parTrans" cxnId="{F016DFB3-440F-F146-8223-3F8E7BD1AABA}">
      <dgm:prSet/>
      <dgm:spPr/>
      <dgm:t>
        <a:bodyPr/>
        <a:lstStyle/>
        <a:p>
          <a:endParaRPr lang="de-DE"/>
        </a:p>
      </dgm:t>
    </dgm:pt>
    <dgm:pt modelId="{0EE26BEF-8CF8-A84B-9174-F81FC21BC98D}" type="sibTrans" cxnId="{F016DFB3-440F-F146-8223-3F8E7BD1AABA}">
      <dgm:prSet/>
      <dgm:spPr/>
      <dgm:t>
        <a:bodyPr/>
        <a:lstStyle/>
        <a:p>
          <a:endParaRPr lang="de-DE"/>
        </a:p>
      </dgm:t>
    </dgm:pt>
    <dgm:pt modelId="{56A239F5-2F44-4749-98A4-CA34CDCBEB91}">
      <dgm:prSet phldrT="[Text]" custT="1"/>
      <dgm:spPr>
        <a:noFill/>
        <a:ln>
          <a:noFill/>
        </a:ln>
      </dgm:spPr>
      <dgm:t>
        <a:bodyPr/>
        <a:lstStyle/>
        <a:p>
          <a:r>
            <a:rPr lang="de-DE" sz="900" dirty="0">
              <a:solidFill>
                <a:schemeClr val="accent6">
                  <a:lumMod val="75000"/>
                </a:schemeClr>
              </a:solidFill>
            </a:rPr>
            <a:t>persönlichen Nutzen kommunizieren und einlösen</a:t>
          </a:r>
        </a:p>
      </dgm:t>
    </dgm:pt>
    <dgm:pt modelId="{8440E687-3719-C743-961F-5DDBF325A011}" type="parTrans" cxnId="{215CD819-0C30-7A43-9537-619961575F88}">
      <dgm:prSet/>
      <dgm:spPr>
        <a:ln>
          <a:solidFill>
            <a:schemeClr val="accent6">
              <a:lumMod val="75000"/>
            </a:schemeClr>
          </a:solidFill>
          <a:tailEnd type="triangle"/>
        </a:ln>
      </dgm:spPr>
      <dgm:t>
        <a:bodyPr/>
        <a:lstStyle/>
        <a:p>
          <a:pPr rtl="0"/>
          <a:endParaRPr lang="de-DE"/>
        </a:p>
      </dgm:t>
    </dgm:pt>
    <dgm:pt modelId="{CC3336C5-DDED-B94B-BC31-D6F3066D3414}" type="sibTrans" cxnId="{215CD819-0C30-7A43-9537-619961575F88}">
      <dgm:prSet/>
      <dgm:spPr/>
      <dgm:t>
        <a:bodyPr/>
        <a:lstStyle/>
        <a:p>
          <a:endParaRPr lang="de-DE"/>
        </a:p>
      </dgm:t>
    </dgm:pt>
    <dgm:pt modelId="{CBBB473E-E248-2D43-BF7B-FF35FD7A3287}">
      <dgm:prSet phldrT="[Text]" custT="1"/>
      <dgm:spPr>
        <a:noFill/>
        <a:ln>
          <a:noFill/>
        </a:ln>
      </dgm:spPr>
      <dgm:t>
        <a:bodyPr/>
        <a:lstStyle/>
        <a:p>
          <a:r>
            <a:rPr lang="de-DE" sz="900">
              <a:solidFill>
                <a:schemeClr val="accent6">
                  <a:lumMod val="75000"/>
                </a:schemeClr>
              </a:solidFill>
            </a:rPr>
            <a:t>Wirkungen sicht- und greifbar machen</a:t>
          </a:r>
          <a:endParaRPr lang="de-DE" sz="900" dirty="0">
            <a:solidFill>
              <a:schemeClr val="accent6">
                <a:lumMod val="75000"/>
              </a:schemeClr>
            </a:solidFill>
          </a:endParaRPr>
        </a:p>
      </dgm:t>
    </dgm:pt>
    <dgm:pt modelId="{577ED785-7A7B-8146-B466-F1739D1A92F1}" type="parTrans" cxnId="{D65C7231-3C37-2542-864C-0314E9DA1239}">
      <dgm:prSet/>
      <dgm:spPr>
        <a:ln>
          <a:solidFill>
            <a:schemeClr val="accent6">
              <a:lumMod val="75000"/>
            </a:schemeClr>
          </a:solidFill>
          <a:tailEnd type="triangle"/>
        </a:ln>
      </dgm:spPr>
      <dgm:t>
        <a:bodyPr/>
        <a:lstStyle/>
        <a:p>
          <a:pPr rtl="0"/>
          <a:endParaRPr lang="de-DE"/>
        </a:p>
      </dgm:t>
    </dgm:pt>
    <dgm:pt modelId="{3AD89B8F-0C8D-DE40-BA82-33D6B6BF9EBB}" type="sibTrans" cxnId="{D65C7231-3C37-2542-864C-0314E9DA1239}">
      <dgm:prSet/>
      <dgm:spPr/>
      <dgm:t>
        <a:bodyPr/>
        <a:lstStyle/>
        <a:p>
          <a:endParaRPr lang="de-DE"/>
        </a:p>
      </dgm:t>
    </dgm:pt>
    <dgm:pt modelId="{3F11DD08-E870-D34A-A021-04FE8DB150AA}">
      <dgm:prSet phldrT="[Text]" custT="1"/>
      <dgm:spPr>
        <a:noFill/>
        <a:ln>
          <a:noFill/>
        </a:ln>
      </dgm:spPr>
      <dgm:t>
        <a:bodyPr/>
        <a:lstStyle/>
        <a:p>
          <a:r>
            <a:rPr lang="de-DE" sz="900">
              <a:solidFill>
                <a:schemeClr val="accent6">
                  <a:lumMod val="75000"/>
                </a:schemeClr>
              </a:solidFill>
            </a:rPr>
            <a:t>Gehör verschaffen</a:t>
          </a:r>
          <a:endParaRPr lang="de-DE" sz="900" dirty="0">
            <a:solidFill>
              <a:schemeClr val="accent6">
                <a:lumMod val="75000"/>
              </a:schemeClr>
            </a:solidFill>
          </a:endParaRPr>
        </a:p>
      </dgm:t>
    </dgm:pt>
    <dgm:pt modelId="{B72BE846-A0A2-474C-9710-8D3DE963210E}" type="parTrans" cxnId="{99813561-F622-FC4D-A00F-A62AB3860192}">
      <dgm:prSet/>
      <dgm:spPr>
        <a:ln>
          <a:solidFill>
            <a:schemeClr val="accent6">
              <a:lumMod val="75000"/>
            </a:schemeClr>
          </a:solidFill>
          <a:tailEnd type="triangle"/>
        </a:ln>
      </dgm:spPr>
      <dgm:t>
        <a:bodyPr/>
        <a:lstStyle/>
        <a:p>
          <a:pPr rtl="0"/>
          <a:endParaRPr lang="de-DE"/>
        </a:p>
      </dgm:t>
    </dgm:pt>
    <dgm:pt modelId="{03CC0C27-E9DF-C742-B721-C8F30A877D1C}" type="sibTrans" cxnId="{99813561-F622-FC4D-A00F-A62AB3860192}">
      <dgm:prSet/>
      <dgm:spPr/>
      <dgm:t>
        <a:bodyPr/>
        <a:lstStyle/>
        <a:p>
          <a:endParaRPr lang="de-DE"/>
        </a:p>
      </dgm:t>
    </dgm:pt>
    <dgm:pt modelId="{68ADD59A-D8BA-DF44-8ADA-BB165D427ADC}">
      <dgm:prSet phldrT="[Text]" custT="1"/>
      <dgm:spPr>
        <a:noFill/>
        <a:ln>
          <a:noFill/>
        </a:ln>
      </dgm:spPr>
      <dgm:t>
        <a:bodyPr/>
        <a:lstStyle/>
        <a:p>
          <a:r>
            <a:rPr lang="de-DE" sz="900">
              <a:solidFill>
                <a:schemeClr val="accent6">
                  <a:lumMod val="75000"/>
                </a:schemeClr>
              </a:solidFill>
            </a:rPr>
            <a:t>Wissensbestände erweitern</a:t>
          </a:r>
          <a:endParaRPr lang="de-DE" sz="900" dirty="0">
            <a:solidFill>
              <a:schemeClr val="accent6">
                <a:lumMod val="75000"/>
              </a:schemeClr>
            </a:solidFill>
          </a:endParaRPr>
        </a:p>
      </dgm:t>
    </dgm:pt>
    <dgm:pt modelId="{4EBBB181-E102-E64D-B9B3-D98AA863A959}" type="parTrans" cxnId="{31DF4694-9AD0-DA45-BECB-B6629AF10940}">
      <dgm:prSet/>
      <dgm:spPr>
        <a:ln>
          <a:solidFill>
            <a:schemeClr val="accent6">
              <a:lumMod val="75000"/>
            </a:schemeClr>
          </a:solidFill>
          <a:tailEnd type="triangle"/>
        </a:ln>
      </dgm:spPr>
      <dgm:t>
        <a:bodyPr/>
        <a:lstStyle/>
        <a:p>
          <a:pPr rtl="0"/>
          <a:endParaRPr lang="de-DE"/>
        </a:p>
      </dgm:t>
    </dgm:pt>
    <dgm:pt modelId="{99BA265D-7B65-AB4C-A529-5F14B95E4E37}" type="sibTrans" cxnId="{31DF4694-9AD0-DA45-BECB-B6629AF10940}">
      <dgm:prSet/>
      <dgm:spPr/>
      <dgm:t>
        <a:bodyPr/>
        <a:lstStyle/>
        <a:p>
          <a:endParaRPr lang="de-DE"/>
        </a:p>
      </dgm:t>
    </dgm:pt>
    <dgm:pt modelId="{18D875EA-CC24-224B-888C-1FA2666FA753}">
      <dgm:prSet phldrT="[Text]" custT="1"/>
      <dgm:spPr>
        <a:noFill/>
        <a:ln>
          <a:noFill/>
        </a:ln>
      </dgm:spPr>
      <dgm:t>
        <a:bodyPr/>
        <a:lstStyle/>
        <a:p>
          <a:r>
            <a:rPr lang="de-DE" sz="900">
              <a:solidFill>
                <a:schemeClr val="accent6">
                  <a:lumMod val="75000"/>
                </a:schemeClr>
              </a:solidFill>
            </a:rPr>
            <a:t>Anerkennung verschaffen</a:t>
          </a:r>
          <a:endParaRPr lang="de-DE" sz="900" dirty="0">
            <a:solidFill>
              <a:schemeClr val="accent6">
                <a:lumMod val="75000"/>
              </a:schemeClr>
            </a:solidFill>
          </a:endParaRPr>
        </a:p>
      </dgm:t>
    </dgm:pt>
    <dgm:pt modelId="{A46E636B-7637-2244-8E0B-CBA51812304A}" type="parTrans" cxnId="{9B246D42-0F4F-DD48-AF88-9549FF2F54D4}">
      <dgm:prSet/>
      <dgm:spPr>
        <a:ln>
          <a:solidFill>
            <a:schemeClr val="accent6">
              <a:lumMod val="75000"/>
            </a:schemeClr>
          </a:solidFill>
          <a:tailEnd type="triangle"/>
        </a:ln>
      </dgm:spPr>
      <dgm:t>
        <a:bodyPr/>
        <a:lstStyle/>
        <a:p>
          <a:pPr rtl="0"/>
          <a:endParaRPr lang="de-DE"/>
        </a:p>
      </dgm:t>
    </dgm:pt>
    <dgm:pt modelId="{C47098B4-3BC4-3047-B742-788B55C1591E}" type="sibTrans" cxnId="{9B246D42-0F4F-DD48-AF88-9549FF2F54D4}">
      <dgm:prSet/>
      <dgm:spPr/>
      <dgm:t>
        <a:bodyPr/>
        <a:lstStyle/>
        <a:p>
          <a:endParaRPr lang="de-DE"/>
        </a:p>
      </dgm:t>
    </dgm:pt>
    <dgm:pt modelId="{3D466594-6DA1-9D40-B352-A9235E35BE0C}">
      <dgm:prSet phldrT="[Text]" custT="1"/>
      <dgm:spPr>
        <a:noFill/>
        <a:ln>
          <a:noFill/>
        </a:ln>
      </dgm:spPr>
      <dgm:t>
        <a:bodyPr/>
        <a:lstStyle/>
        <a:p>
          <a:r>
            <a:rPr lang="de-DE" sz="900">
              <a:solidFill>
                <a:schemeClr val="accent6">
                  <a:lumMod val="75000"/>
                </a:schemeClr>
              </a:solidFill>
            </a:rPr>
            <a:t>Wissenschaftsbildung ermöglichen</a:t>
          </a:r>
          <a:endParaRPr lang="de-DE" sz="900" dirty="0">
            <a:solidFill>
              <a:schemeClr val="accent6">
                <a:lumMod val="75000"/>
              </a:schemeClr>
            </a:solidFill>
          </a:endParaRPr>
        </a:p>
      </dgm:t>
    </dgm:pt>
    <dgm:pt modelId="{7F3176C1-6B56-E24E-BB5F-EEF7DD518C8E}" type="parTrans" cxnId="{130FE9B7-8297-8740-85EF-5D26BCAD6747}">
      <dgm:prSet/>
      <dgm:spPr>
        <a:ln>
          <a:solidFill>
            <a:schemeClr val="accent6">
              <a:lumMod val="75000"/>
            </a:schemeClr>
          </a:solidFill>
          <a:tailEnd type="triangle"/>
        </a:ln>
      </dgm:spPr>
      <dgm:t>
        <a:bodyPr/>
        <a:lstStyle/>
        <a:p>
          <a:pPr rtl="0"/>
          <a:endParaRPr lang="de-DE"/>
        </a:p>
      </dgm:t>
    </dgm:pt>
    <dgm:pt modelId="{68333BE3-414B-164A-83A0-4D539A35AEE6}" type="sibTrans" cxnId="{130FE9B7-8297-8740-85EF-5D26BCAD6747}">
      <dgm:prSet/>
      <dgm:spPr/>
      <dgm:t>
        <a:bodyPr/>
        <a:lstStyle/>
        <a:p>
          <a:endParaRPr lang="de-DE"/>
        </a:p>
      </dgm:t>
    </dgm:pt>
    <dgm:pt modelId="{BCAE15A2-B8FE-454D-9E76-9BCB4863A28A}">
      <dgm:prSet phldrT="[Text]" custT="1"/>
      <dgm:spPr>
        <a:noFill/>
        <a:ln>
          <a:noFill/>
        </a:ln>
      </dgm:spPr>
      <dgm:t>
        <a:bodyPr/>
        <a:lstStyle/>
        <a:p>
          <a:r>
            <a:rPr lang="de-DE" sz="900">
              <a:solidFill>
                <a:schemeClr val="accent6">
                  <a:lumMod val="75000"/>
                </a:schemeClr>
              </a:solidFill>
            </a:rPr>
            <a:t>Interesse am Thema aufrecht erhalten und fördern</a:t>
          </a:r>
          <a:endParaRPr lang="de-DE" sz="900" dirty="0">
            <a:solidFill>
              <a:schemeClr val="accent6">
                <a:lumMod val="75000"/>
              </a:schemeClr>
            </a:solidFill>
          </a:endParaRPr>
        </a:p>
      </dgm:t>
    </dgm:pt>
    <dgm:pt modelId="{BAF285DF-1382-B944-9283-843C6BFDF993}" type="parTrans" cxnId="{4F632F59-2F45-164F-BBBB-25BEE6FC7766}">
      <dgm:prSet/>
      <dgm:spPr>
        <a:ln>
          <a:solidFill>
            <a:schemeClr val="accent6">
              <a:lumMod val="75000"/>
            </a:schemeClr>
          </a:solidFill>
          <a:tailEnd type="triangle"/>
        </a:ln>
      </dgm:spPr>
      <dgm:t>
        <a:bodyPr/>
        <a:lstStyle/>
        <a:p>
          <a:pPr rtl="0"/>
          <a:endParaRPr lang="de-DE"/>
        </a:p>
      </dgm:t>
    </dgm:pt>
    <dgm:pt modelId="{E02B1986-7D29-8746-81FB-A66E18AE4F06}" type="sibTrans" cxnId="{4F632F59-2F45-164F-BBBB-25BEE6FC7766}">
      <dgm:prSet/>
      <dgm:spPr/>
      <dgm:t>
        <a:bodyPr/>
        <a:lstStyle/>
        <a:p>
          <a:endParaRPr lang="de-DE"/>
        </a:p>
      </dgm:t>
    </dgm:pt>
    <dgm:pt modelId="{B0D18BB2-22FC-7E40-88DC-BFA6F0717DE3}">
      <dgm:prSet phldrT="[Text]" custT="1"/>
      <dgm:spPr>
        <a:noFill/>
        <a:ln>
          <a:noFill/>
        </a:ln>
      </dgm:spPr>
      <dgm:t>
        <a:bodyPr/>
        <a:lstStyle/>
        <a:p>
          <a:r>
            <a:rPr lang="de-DE" sz="900">
              <a:solidFill>
                <a:schemeClr val="accent6">
                  <a:lumMod val="75000"/>
                </a:schemeClr>
              </a:solidFill>
            </a:rPr>
            <a:t>für Aufwendungen entschädigen</a:t>
          </a:r>
          <a:endParaRPr lang="de-DE" sz="900" dirty="0">
            <a:solidFill>
              <a:schemeClr val="accent6">
                <a:lumMod val="75000"/>
              </a:schemeClr>
            </a:solidFill>
          </a:endParaRPr>
        </a:p>
      </dgm:t>
    </dgm:pt>
    <dgm:pt modelId="{E250CAF4-8F52-F64F-939D-8DDA897C39E3}" type="parTrans" cxnId="{B7062370-D1CE-3549-838E-4D93202CB391}">
      <dgm:prSet/>
      <dgm:spPr>
        <a:ln>
          <a:solidFill>
            <a:schemeClr val="accent6">
              <a:lumMod val="75000"/>
            </a:schemeClr>
          </a:solidFill>
          <a:tailEnd type="triangle"/>
        </a:ln>
      </dgm:spPr>
      <dgm:t>
        <a:bodyPr/>
        <a:lstStyle/>
        <a:p>
          <a:pPr rtl="0"/>
          <a:endParaRPr lang="de-DE"/>
        </a:p>
      </dgm:t>
    </dgm:pt>
    <dgm:pt modelId="{3F6CB409-4341-F24F-8416-BE75B6FB9EF5}" type="sibTrans" cxnId="{B7062370-D1CE-3549-838E-4D93202CB391}">
      <dgm:prSet/>
      <dgm:spPr/>
      <dgm:t>
        <a:bodyPr/>
        <a:lstStyle/>
        <a:p>
          <a:endParaRPr lang="de-DE"/>
        </a:p>
      </dgm:t>
    </dgm:pt>
    <dgm:pt modelId="{1FFEB5BA-B1CA-664B-9AAC-4E8448A79EF0}">
      <dgm:prSet phldrT="[Text]" custT="1"/>
      <dgm:spPr>
        <a:noFill/>
        <a:ln>
          <a:noFill/>
        </a:ln>
      </dgm:spPr>
      <dgm:t>
        <a:bodyPr/>
        <a:lstStyle/>
        <a:p>
          <a:r>
            <a:rPr lang="de-DE" sz="900">
              <a:solidFill>
                <a:schemeClr val="accent6">
                  <a:lumMod val="75000"/>
                </a:schemeClr>
              </a:solidFill>
            </a:rPr>
            <a:t>Zertifikate oder Weiterbildungsnachweise anbieten</a:t>
          </a:r>
          <a:endParaRPr lang="de-DE" sz="900" dirty="0">
            <a:solidFill>
              <a:schemeClr val="accent6">
                <a:lumMod val="75000"/>
              </a:schemeClr>
            </a:solidFill>
          </a:endParaRPr>
        </a:p>
      </dgm:t>
    </dgm:pt>
    <dgm:pt modelId="{DD3576F0-CCA4-3A4E-BD9B-F78A4BA2E1A7}" type="parTrans" cxnId="{C680775E-EE5C-1044-AAAB-42BFF93317D6}">
      <dgm:prSet/>
      <dgm:spPr>
        <a:ln>
          <a:solidFill>
            <a:schemeClr val="accent6">
              <a:lumMod val="75000"/>
            </a:schemeClr>
          </a:solidFill>
          <a:tailEnd type="triangle"/>
        </a:ln>
      </dgm:spPr>
      <dgm:t>
        <a:bodyPr/>
        <a:lstStyle/>
        <a:p>
          <a:pPr rtl="0"/>
          <a:endParaRPr lang="de-DE"/>
        </a:p>
      </dgm:t>
    </dgm:pt>
    <dgm:pt modelId="{3685AD6B-262F-3143-9871-B8218ABF74DA}" type="sibTrans" cxnId="{C680775E-EE5C-1044-AAAB-42BFF93317D6}">
      <dgm:prSet/>
      <dgm:spPr/>
      <dgm:t>
        <a:bodyPr/>
        <a:lstStyle/>
        <a:p>
          <a:endParaRPr lang="de-DE"/>
        </a:p>
      </dgm:t>
    </dgm:pt>
    <dgm:pt modelId="{2A40D361-F641-194F-956C-1C8112563182}">
      <dgm:prSet phldrT="[Text]" custT="1"/>
      <dgm:spPr>
        <a:noFill/>
        <a:ln>
          <a:noFill/>
        </a:ln>
      </dgm:spPr>
      <dgm:t>
        <a:bodyPr/>
        <a:lstStyle/>
        <a:p>
          <a:r>
            <a:rPr lang="de-DE" sz="900">
              <a:solidFill>
                <a:schemeClr val="accent6">
                  <a:lumMod val="75000"/>
                </a:schemeClr>
              </a:solidFill>
            </a:rPr>
            <a:t>neue Bekanntschaften fördern</a:t>
          </a:r>
          <a:endParaRPr lang="de-DE" sz="900" dirty="0">
            <a:solidFill>
              <a:schemeClr val="accent6">
                <a:lumMod val="75000"/>
              </a:schemeClr>
            </a:solidFill>
          </a:endParaRPr>
        </a:p>
      </dgm:t>
    </dgm:pt>
    <dgm:pt modelId="{8187AFD9-D271-9A4F-A078-70DF7ECE5287}" type="parTrans" cxnId="{FF92169E-BDEE-6649-B3A6-D292E65DBABB}">
      <dgm:prSet/>
      <dgm:spPr>
        <a:ln>
          <a:solidFill>
            <a:schemeClr val="accent6">
              <a:lumMod val="75000"/>
            </a:schemeClr>
          </a:solidFill>
          <a:tailEnd type="triangle"/>
        </a:ln>
      </dgm:spPr>
      <dgm:t>
        <a:bodyPr/>
        <a:lstStyle/>
        <a:p>
          <a:pPr rtl="0"/>
          <a:endParaRPr lang="de-DE"/>
        </a:p>
      </dgm:t>
    </dgm:pt>
    <dgm:pt modelId="{A3EB16B1-9EFD-4B41-800A-BEE0551FB0A1}" type="sibTrans" cxnId="{FF92169E-BDEE-6649-B3A6-D292E65DBABB}">
      <dgm:prSet/>
      <dgm:spPr/>
      <dgm:t>
        <a:bodyPr/>
        <a:lstStyle/>
        <a:p>
          <a:endParaRPr lang="de-DE"/>
        </a:p>
      </dgm:t>
    </dgm:pt>
    <dgm:pt modelId="{649A979A-3EC8-794D-A50E-06E6ACD6EF8A}">
      <dgm:prSet phldrT="[Text]" custT="1"/>
      <dgm:spPr>
        <a:noFill/>
        <a:ln>
          <a:noFill/>
        </a:ln>
      </dgm:spPr>
      <dgm:t>
        <a:bodyPr/>
        <a:lstStyle/>
        <a:p>
          <a:r>
            <a:rPr lang="de-DE" sz="900" dirty="0">
              <a:solidFill>
                <a:schemeClr val="accent6">
                  <a:lumMod val="75000"/>
                </a:schemeClr>
              </a:solidFill>
            </a:rPr>
            <a:t>gemeinsame Unternehmungen finanzieren</a:t>
          </a:r>
        </a:p>
      </dgm:t>
    </dgm:pt>
    <dgm:pt modelId="{1A004969-B873-3247-BB08-5C252BA862C4}" type="parTrans" cxnId="{68DC5A2A-D5F5-864E-A11C-AD25E3507DBD}">
      <dgm:prSet/>
      <dgm:spPr>
        <a:ln>
          <a:solidFill>
            <a:schemeClr val="accent6">
              <a:lumMod val="75000"/>
            </a:schemeClr>
          </a:solidFill>
          <a:tailEnd type="triangle"/>
        </a:ln>
      </dgm:spPr>
      <dgm:t>
        <a:bodyPr/>
        <a:lstStyle/>
        <a:p>
          <a:pPr rtl="0"/>
          <a:endParaRPr lang="de-DE"/>
        </a:p>
      </dgm:t>
    </dgm:pt>
    <dgm:pt modelId="{92B23E4A-630C-AE40-BBE4-C67C017161EA}" type="sibTrans" cxnId="{68DC5A2A-D5F5-864E-A11C-AD25E3507DBD}">
      <dgm:prSet/>
      <dgm:spPr/>
      <dgm:t>
        <a:bodyPr/>
        <a:lstStyle/>
        <a:p>
          <a:endParaRPr lang="de-DE"/>
        </a:p>
      </dgm:t>
    </dgm:pt>
    <dgm:pt modelId="{4A671B38-24C1-5949-BD92-993B4F3B705A}" type="pres">
      <dgm:prSet presAssocID="{64B3B639-683E-2D4B-B094-9D09379E049C}" presName="cycle" presStyleCnt="0">
        <dgm:presLayoutVars>
          <dgm:chMax val="1"/>
          <dgm:dir/>
          <dgm:animLvl val="ctr"/>
          <dgm:resizeHandles val="exact"/>
        </dgm:presLayoutVars>
      </dgm:prSet>
      <dgm:spPr/>
    </dgm:pt>
    <dgm:pt modelId="{D282340C-57F1-784B-B199-A3F03C0CD0EE}" type="pres">
      <dgm:prSet presAssocID="{C5197CCA-694F-6B46-8121-DBD7C94B1EFF}" presName="centerShape" presStyleLbl="node0" presStyleIdx="0" presStyleCnt="1" custScaleX="111154" custScaleY="111154"/>
      <dgm:spPr>
        <a:prstGeom prst="ellipse">
          <a:avLst/>
        </a:prstGeom>
      </dgm:spPr>
    </dgm:pt>
    <dgm:pt modelId="{9192BE59-4262-7649-B5DD-66EF36F5AEE6}" type="pres">
      <dgm:prSet presAssocID="{8440E687-3719-C743-961F-5DDBF325A011}" presName="Name9" presStyleLbl="parChTrans1D2" presStyleIdx="0" presStyleCnt="11"/>
      <dgm:spPr/>
    </dgm:pt>
    <dgm:pt modelId="{F759A461-CB24-E247-BCE3-8DE6A34F1E8C}" type="pres">
      <dgm:prSet presAssocID="{8440E687-3719-C743-961F-5DDBF325A011}" presName="connTx" presStyleLbl="parChTrans1D2" presStyleIdx="0" presStyleCnt="11"/>
      <dgm:spPr/>
    </dgm:pt>
    <dgm:pt modelId="{D6868F13-EF80-0742-8BB2-E64DBBB2E35B}" type="pres">
      <dgm:prSet presAssocID="{56A239F5-2F44-4749-98A4-CA34CDCBEB91}" presName="node" presStyleLbl="node1" presStyleIdx="0" presStyleCnt="11" custScaleX="198372" custScaleY="71751" custRadScaleRad="64391" custRadScaleInc="28337">
        <dgm:presLayoutVars>
          <dgm:bulletEnabled val="1"/>
        </dgm:presLayoutVars>
      </dgm:prSet>
      <dgm:spPr/>
    </dgm:pt>
    <dgm:pt modelId="{5B3D8312-CBB6-2140-86E6-3FABAAB725EF}" type="pres">
      <dgm:prSet presAssocID="{577ED785-7A7B-8146-B466-F1739D1A92F1}" presName="Name9" presStyleLbl="parChTrans1D2" presStyleIdx="1" presStyleCnt="11"/>
      <dgm:spPr/>
    </dgm:pt>
    <dgm:pt modelId="{AE4ED54F-FB46-884F-AD5C-7CF828CA0F81}" type="pres">
      <dgm:prSet presAssocID="{577ED785-7A7B-8146-B466-F1739D1A92F1}" presName="connTx" presStyleLbl="parChTrans1D2" presStyleIdx="1" presStyleCnt="11"/>
      <dgm:spPr/>
    </dgm:pt>
    <dgm:pt modelId="{442C8A9B-5376-584E-AD11-BE58B89FF88D}" type="pres">
      <dgm:prSet presAssocID="{CBBB473E-E248-2D43-BF7B-FF35FD7A3287}" presName="node" presStyleLbl="node1" presStyleIdx="1" presStyleCnt="11" custScaleX="145624" custScaleY="71942" custRadScaleRad="73085" custRadScaleInc="97414">
        <dgm:presLayoutVars>
          <dgm:bulletEnabled val="1"/>
        </dgm:presLayoutVars>
      </dgm:prSet>
      <dgm:spPr/>
    </dgm:pt>
    <dgm:pt modelId="{72E2FC15-EF21-7B48-B95D-A4C150438FB6}" type="pres">
      <dgm:prSet presAssocID="{B72BE846-A0A2-474C-9710-8D3DE963210E}" presName="Name9" presStyleLbl="parChTrans1D2" presStyleIdx="2" presStyleCnt="11"/>
      <dgm:spPr/>
    </dgm:pt>
    <dgm:pt modelId="{BC8051DC-3472-9A41-B3FF-70F0C4B14B95}" type="pres">
      <dgm:prSet presAssocID="{B72BE846-A0A2-474C-9710-8D3DE963210E}" presName="connTx" presStyleLbl="parChTrans1D2" presStyleIdx="2" presStyleCnt="11"/>
      <dgm:spPr/>
    </dgm:pt>
    <dgm:pt modelId="{CB1E51B5-4987-6D43-8990-BB073ACEF741}" type="pres">
      <dgm:prSet presAssocID="{3F11DD08-E870-D34A-A021-04FE8DB150AA}" presName="node" presStyleLbl="node1" presStyleIdx="2" presStyleCnt="11" custScaleX="117743" custScaleY="53992" custRadScaleRad="79439" custRadScaleInc="26975">
        <dgm:presLayoutVars>
          <dgm:bulletEnabled val="1"/>
        </dgm:presLayoutVars>
      </dgm:prSet>
      <dgm:spPr/>
    </dgm:pt>
    <dgm:pt modelId="{20D4E522-596A-F841-B4F1-19A12EDA9AA8}" type="pres">
      <dgm:prSet presAssocID="{A46E636B-7637-2244-8E0B-CBA51812304A}" presName="Name9" presStyleLbl="parChTrans1D2" presStyleIdx="3" presStyleCnt="11"/>
      <dgm:spPr/>
    </dgm:pt>
    <dgm:pt modelId="{506F37DE-6705-3C45-97AB-4A5CF8999F0B}" type="pres">
      <dgm:prSet presAssocID="{A46E636B-7637-2244-8E0B-CBA51812304A}" presName="connTx" presStyleLbl="parChTrans1D2" presStyleIdx="3" presStyleCnt="11"/>
      <dgm:spPr/>
    </dgm:pt>
    <dgm:pt modelId="{A2CB05E6-5E59-0042-B705-F78E7251388D}" type="pres">
      <dgm:prSet presAssocID="{18D875EA-CC24-224B-888C-1FA2666FA753}" presName="node" presStyleLbl="node1" presStyleIdx="3" presStyleCnt="11" custScaleX="108958" custScaleY="48935" custRadScaleRad="79689" custRadScaleInc="-71930">
        <dgm:presLayoutVars>
          <dgm:bulletEnabled val="1"/>
        </dgm:presLayoutVars>
      </dgm:prSet>
      <dgm:spPr/>
    </dgm:pt>
    <dgm:pt modelId="{38F5DF37-9697-194F-9470-1701AA027C35}" type="pres">
      <dgm:prSet presAssocID="{4EBBB181-E102-E64D-B9B3-D98AA863A959}" presName="Name9" presStyleLbl="parChTrans1D2" presStyleIdx="4" presStyleCnt="11"/>
      <dgm:spPr/>
    </dgm:pt>
    <dgm:pt modelId="{C6200E7C-C25A-E242-A54E-634436600247}" type="pres">
      <dgm:prSet presAssocID="{4EBBB181-E102-E64D-B9B3-D98AA863A959}" presName="connTx" presStyleLbl="parChTrans1D2" presStyleIdx="4" presStyleCnt="11"/>
      <dgm:spPr/>
    </dgm:pt>
    <dgm:pt modelId="{C30775A2-AFBC-4C4A-986F-9C8BFB596CAC}" type="pres">
      <dgm:prSet presAssocID="{68ADD59A-D8BA-DF44-8ADA-BB165D427ADC}" presName="node" presStyleLbl="node1" presStyleIdx="4" presStyleCnt="11" custScaleX="172622" custScaleY="48379" custRadScaleRad="79978" custRadScaleInc="-154046">
        <dgm:presLayoutVars>
          <dgm:bulletEnabled val="1"/>
        </dgm:presLayoutVars>
      </dgm:prSet>
      <dgm:spPr/>
    </dgm:pt>
    <dgm:pt modelId="{F0AD44A2-EE14-F141-9592-F30D99BED86C}" type="pres">
      <dgm:prSet presAssocID="{7F3176C1-6B56-E24E-BB5F-EEF7DD518C8E}" presName="Name9" presStyleLbl="parChTrans1D2" presStyleIdx="5" presStyleCnt="11"/>
      <dgm:spPr/>
    </dgm:pt>
    <dgm:pt modelId="{815268D8-6289-124A-9276-3CE77591DEF0}" type="pres">
      <dgm:prSet presAssocID="{7F3176C1-6B56-E24E-BB5F-EEF7DD518C8E}" presName="connTx" presStyleLbl="parChTrans1D2" presStyleIdx="5" presStyleCnt="11"/>
      <dgm:spPr/>
    </dgm:pt>
    <dgm:pt modelId="{721A76BE-6048-6346-A6DF-109FC38D94AE}" type="pres">
      <dgm:prSet presAssocID="{3D466594-6DA1-9D40-B352-A9235E35BE0C}" presName="node" presStyleLbl="node1" presStyleIdx="5" presStyleCnt="11" custScaleX="205820" custScaleY="54032" custRadScaleRad="56299" custRadScaleInc="-170364">
        <dgm:presLayoutVars>
          <dgm:bulletEnabled val="1"/>
        </dgm:presLayoutVars>
      </dgm:prSet>
      <dgm:spPr/>
    </dgm:pt>
    <dgm:pt modelId="{6A1E09B5-4854-CF4C-89FD-0D01E71525AE}" type="pres">
      <dgm:prSet presAssocID="{BAF285DF-1382-B944-9283-843C6BFDF993}" presName="Name9" presStyleLbl="parChTrans1D2" presStyleIdx="6" presStyleCnt="11"/>
      <dgm:spPr/>
    </dgm:pt>
    <dgm:pt modelId="{8098F483-2194-4540-8791-36FEC5AA161B}" type="pres">
      <dgm:prSet presAssocID="{BAF285DF-1382-B944-9283-843C6BFDF993}" presName="connTx" presStyleLbl="parChTrans1D2" presStyleIdx="6" presStyleCnt="11"/>
      <dgm:spPr/>
    </dgm:pt>
    <dgm:pt modelId="{503FD368-6F51-4C43-844E-98129D0A79E4}" type="pres">
      <dgm:prSet presAssocID="{BCAE15A2-B8FE-454D-9E76-9BCB4863A28A}" presName="node" presStyleLbl="node1" presStyleIdx="6" presStyleCnt="11" custScaleX="155026" custScaleY="66539" custRadScaleRad="81840" custRadScaleInc="327945">
        <dgm:presLayoutVars>
          <dgm:bulletEnabled val="1"/>
        </dgm:presLayoutVars>
      </dgm:prSet>
      <dgm:spPr/>
    </dgm:pt>
    <dgm:pt modelId="{9E5B26DF-F5E1-074B-8B27-3EA7C0EC3AFF}" type="pres">
      <dgm:prSet presAssocID="{E250CAF4-8F52-F64F-939D-8DDA897C39E3}" presName="Name9" presStyleLbl="parChTrans1D2" presStyleIdx="7" presStyleCnt="11"/>
      <dgm:spPr/>
    </dgm:pt>
    <dgm:pt modelId="{58579F87-A6D5-374E-AD6B-B3A07AF368F2}" type="pres">
      <dgm:prSet presAssocID="{E250CAF4-8F52-F64F-939D-8DDA897C39E3}" presName="connTx" presStyleLbl="parChTrans1D2" presStyleIdx="7" presStyleCnt="11"/>
      <dgm:spPr/>
    </dgm:pt>
    <dgm:pt modelId="{0C96670D-21A4-EA41-A6BA-CA3408275FD4}" type="pres">
      <dgm:prSet presAssocID="{B0D18BB2-22FC-7E40-88DC-BFA6F0717DE3}" presName="node" presStyleLbl="node1" presStyleIdx="7" presStyleCnt="11" custScaleX="156238" custScaleY="50542" custRadScaleRad="87230" custRadScaleInc="271430">
        <dgm:presLayoutVars>
          <dgm:bulletEnabled val="1"/>
        </dgm:presLayoutVars>
      </dgm:prSet>
      <dgm:spPr/>
    </dgm:pt>
    <dgm:pt modelId="{F468D719-6914-8144-81CB-226A01766794}" type="pres">
      <dgm:prSet presAssocID="{DD3576F0-CCA4-3A4E-BD9B-F78A4BA2E1A7}" presName="Name9" presStyleLbl="parChTrans1D2" presStyleIdx="8" presStyleCnt="11"/>
      <dgm:spPr/>
    </dgm:pt>
    <dgm:pt modelId="{429A3CED-0B81-6640-8017-49B3CDE9D45A}" type="pres">
      <dgm:prSet presAssocID="{DD3576F0-CCA4-3A4E-BD9B-F78A4BA2E1A7}" presName="connTx" presStyleLbl="parChTrans1D2" presStyleIdx="8" presStyleCnt="11"/>
      <dgm:spPr/>
    </dgm:pt>
    <dgm:pt modelId="{693E7854-C342-6242-B4B8-624FEDD903C8}" type="pres">
      <dgm:prSet presAssocID="{1FFEB5BA-B1CA-664B-9AAC-4E8448A79EF0}" presName="node" presStyleLbl="node1" presStyleIdx="8" presStyleCnt="11" custScaleX="208699" custScaleY="62757" custRadScaleRad="53761" custRadScaleInc="-321830">
        <dgm:presLayoutVars>
          <dgm:bulletEnabled val="1"/>
        </dgm:presLayoutVars>
      </dgm:prSet>
      <dgm:spPr/>
    </dgm:pt>
    <dgm:pt modelId="{D70AC866-02D0-9F4A-B70D-609A2681BC52}" type="pres">
      <dgm:prSet presAssocID="{8187AFD9-D271-9A4F-A078-70DF7ECE5287}" presName="Name9" presStyleLbl="parChTrans1D2" presStyleIdx="9" presStyleCnt="11"/>
      <dgm:spPr/>
    </dgm:pt>
    <dgm:pt modelId="{EE480998-9298-434F-8C21-9BCEAA2E0231}" type="pres">
      <dgm:prSet presAssocID="{8187AFD9-D271-9A4F-A078-70DF7ECE5287}" presName="connTx" presStyleLbl="parChTrans1D2" presStyleIdx="9" presStyleCnt="11"/>
      <dgm:spPr/>
    </dgm:pt>
    <dgm:pt modelId="{C90C7DF5-7EA8-794E-9110-921D36B63EC3}" type="pres">
      <dgm:prSet presAssocID="{2A40D361-F641-194F-956C-1C8112563182}" presName="node" presStyleLbl="node1" presStyleIdx="9" presStyleCnt="11" custScaleX="147603" custScaleY="53134" custRadScaleRad="84115" custRadScaleInc="-11030">
        <dgm:presLayoutVars>
          <dgm:bulletEnabled val="1"/>
        </dgm:presLayoutVars>
      </dgm:prSet>
      <dgm:spPr/>
    </dgm:pt>
    <dgm:pt modelId="{730A6191-9A93-B646-9BB5-9C25CB87F326}" type="pres">
      <dgm:prSet presAssocID="{1A004969-B873-3247-BB08-5C252BA862C4}" presName="Name9" presStyleLbl="parChTrans1D2" presStyleIdx="10" presStyleCnt="11"/>
      <dgm:spPr/>
    </dgm:pt>
    <dgm:pt modelId="{093576FC-DA8F-FD4C-86DB-9E89EA907C5D}" type="pres">
      <dgm:prSet presAssocID="{1A004969-B873-3247-BB08-5C252BA862C4}" presName="connTx" presStyleLbl="parChTrans1D2" presStyleIdx="10" presStyleCnt="11"/>
      <dgm:spPr/>
    </dgm:pt>
    <dgm:pt modelId="{FD9103FF-2961-6347-BDED-4811B72A90C7}" type="pres">
      <dgm:prSet presAssocID="{649A979A-3EC8-794D-A50E-06E6ACD6EF8A}" presName="node" presStyleLbl="node1" presStyleIdx="10" presStyleCnt="11" custScaleX="176377" custScaleY="66094" custRadScaleRad="71374" custRadScaleInc="-46246">
        <dgm:presLayoutVars>
          <dgm:bulletEnabled val="1"/>
        </dgm:presLayoutVars>
      </dgm:prSet>
      <dgm:spPr/>
    </dgm:pt>
  </dgm:ptLst>
  <dgm:cxnLst>
    <dgm:cxn modelId="{32E7090A-025E-1A4B-BA13-7F2F54CB1C0E}" type="presOf" srcId="{4EBBB181-E102-E64D-B9B3-D98AA863A959}" destId="{38F5DF37-9697-194F-9470-1701AA027C35}" srcOrd="0" destOrd="0" presId="urn:microsoft.com/office/officeart/2005/8/layout/radial1"/>
    <dgm:cxn modelId="{7BDE1E0F-D592-4A48-8057-B20075119ACD}" type="presOf" srcId="{56A239F5-2F44-4749-98A4-CA34CDCBEB91}" destId="{D6868F13-EF80-0742-8BB2-E64DBBB2E35B}" srcOrd="0" destOrd="0" presId="urn:microsoft.com/office/officeart/2005/8/layout/radial1"/>
    <dgm:cxn modelId="{25EE7F14-D61A-2E42-B76B-95875AB1D990}" type="presOf" srcId="{8440E687-3719-C743-961F-5DDBF325A011}" destId="{F759A461-CB24-E247-BCE3-8DE6A34F1E8C}" srcOrd="1" destOrd="0" presId="urn:microsoft.com/office/officeart/2005/8/layout/radial1"/>
    <dgm:cxn modelId="{D486D415-1522-D641-A686-BE2B94271DF2}" type="presOf" srcId="{8440E687-3719-C743-961F-5DDBF325A011}" destId="{9192BE59-4262-7649-B5DD-66EF36F5AEE6}" srcOrd="0" destOrd="0" presId="urn:microsoft.com/office/officeart/2005/8/layout/radial1"/>
    <dgm:cxn modelId="{215CD819-0C30-7A43-9537-619961575F88}" srcId="{C5197CCA-694F-6B46-8121-DBD7C94B1EFF}" destId="{56A239F5-2F44-4749-98A4-CA34CDCBEB91}" srcOrd="0" destOrd="0" parTransId="{8440E687-3719-C743-961F-5DDBF325A011}" sibTransId="{CC3336C5-DDED-B94B-BC31-D6F3066D3414}"/>
    <dgm:cxn modelId="{B19F9727-A38B-AF46-B7EA-CF852F43C539}" type="presOf" srcId="{3D466594-6DA1-9D40-B352-A9235E35BE0C}" destId="{721A76BE-6048-6346-A6DF-109FC38D94AE}" srcOrd="0" destOrd="0" presId="urn:microsoft.com/office/officeart/2005/8/layout/radial1"/>
    <dgm:cxn modelId="{68DC5A2A-D5F5-864E-A11C-AD25E3507DBD}" srcId="{C5197CCA-694F-6B46-8121-DBD7C94B1EFF}" destId="{649A979A-3EC8-794D-A50E-06E6ACD6EF8A}" srcOrd="10" destOrd="0" parTransId="{1A004969-B873-3247-BB08-5C252BA862C4}" sibTransId="{92B23E4A-630C-AE40-BBE4-C67C017161EA}"/>
    <dgm:cxn modelId="{76520C30-C2A1-2046-8E24-B8B35ACEFC12}" type="presOf" srcId="{577ED785-7A7B-8146-B466-F1739D1A92F1}" destId="{AE4ED54F-FB46-884F-AD5C-7CF828CA0F81}" srcOrd="1" destOrd="0" presId="urn:microsoft.com/office/officeart/2005/8/layout/radial1"/>
    <dgm:cxn modelId="{DE865930-8B68-444B-8E0E-61884D61E4B9}" type="presOf" srcId="{1FFEB5BA-B1CA-664B-9AAC-4E8448A79EF0}" destId="{693E7854-C342-6242-B4B8-624FEDD903C8}" srcOrd="0" destOrd="0" presId="urn:microsoft.com/office/officeart/2005/8/layout/radial1"/>
    <dgm:cxn modelId="{D65C7231-3C37-2542-864C-0314E9DA1239}" srcId="{C5197CCA-694F-6B46-8121-DBD7C94B1EFF}" destId="{CBBB473E-E248-2D43-BF7B-FF35FD7A3287}" srcOrd="1" destOrd="0" parTransId="{577ED785-7A7B-8146-B466-F1739D1A92F1}" sibTransId="{3AD89B8F-0C8D-DE40-BA82-33D6B6BF9EBB}"/>
    <dgm:cxn modelId="{8A597F31-C6E8-6145-BA67-570A4A8D8C32}" type="presOf" srcId="{8187AFD9-D271-9A4F-A078-70DF7ECE5287}" destId="{EE480998-9298-434F-8C21-9BCEAA2E0231}" srcOrd="1" destOrd="0" presId="urn:microsoft.com/office/officeart/2005/8/layout/radial1"/>
    <dgm:cxn modelId="{C1604F3D-9774-7747-9CDE-430D67DC3DD0}" type="presOf" srcId="{BCAE15A2-B8FE-454D-9E76-9BCB4863A28A}" destId="{503FD368-6F51-4C43-844E-98129D0A79E4}" srcOrd="0" destOrd="0" presId="urn:microsoft.com/office/officeart/2005/8/layout/radial1"/>
    <dgm:cxn modelId="{B2CBCB3E-A857-8048-914A-AE0F63011939}" type="presOf" srcId="{577ED785-7A7B-8146-B466-F1739D1A92F1}" destId="{5B3D8312-CBB6-2140-86E6-3FABAAB725EF}" srcOrd="0" destOrd="0" presId="urn:microsoft.com/office/officeart/2005/8/layout/radial1"/>
    <dgm:cxn modelId="{C680775E-EE5C-1044-AAAB-42BFF93317D6}" srcId="{C5197CCA-694F-6B46-8121-DBD7C94B1EFF}" destId="{1FFEB5BA-B1CA-664B-9AAC-4E8448A79EF0}" srcOrd="8" destOrd="0" parTransId="{DD3576F0-CCA4-3A4E-BD9B-F78A4BA2E1A7}" sibTransId="{3685AD6B-262F-3143-9871-B8218ABF74DA}"/>
    <dgm:cxn modelId="{974F6B5F-576B-A042-82A0-F0DBD71BB5F3}" type="presOf" srcId="{7F3176C1-6B56-E24E-BB5F-EEF7DD518C8E}" destId="{815268D8-6289-124A-9276-3CE77591DEF0}" srcOrd="1" destOrd="0" presId="urn:microsoft.com/office/officeart/2005/8/layout/radial1"/>
    <dgm:cxn modelId="{C7F8FF5F-482F-7D4D-BEFE-707745EB0712}" type="presOf" srcId="{2A40D361-F641-194F-956C-1C8112563182}" destId="{C90C7DF5-7EA8-794E-9110-921D36B63EC3}" srcOrd="0" destOrd="0" presId="urn:microsoft.com/office/officeart/2005/8/layout/radial1"/>
    <dgm:cxn modelId="{99813561-F622-FC4D-A00F-A62AB3860192}" srcId="{C5197CCA-694F-6B46-8121-DBD7C94B1EFF}" destId="{3F11DD08-E870-D34A-A021-04FE8DB150AA}" srcOrd="2" destOrd="0" parTransId="{B72BE846-A0A2-474C-9710-8D3DE963210E}" sibTransId="{03CC0C27-E9DF-C742-B721-C8F30A877D1C}"/>
    <dgm:cxn modelId="{9B246D42-0F4F-DD48-AF88-9549FF2F54D4}" srcId="{C5197CCA-694F-6B46-8121-DBD7C94B1EFF}" destId="{18D875EA-CC24-224B-888C-1FA2666FA753}" srcOrd="3" destOrd="0" parTransId="{A46E636B-7637-2244-8E0B-CBA51812304A}" sibTransId="{C47098B4-3BC4-3047-B742-788B55C1591E}"/>
    <dgm:cxn modelId="{9E2AD663-88ED-F445-9851-D4F6845AB8B6}" type="presOf" srcId="{E250CAF4-8F52-F64F-939D-8DDA897C39E3}" destId="{9E5B26DF-F5E1-074B-8B27-3EA7C0EC3AFF}" srcOrd="0" destOrd="0" presId="urn:microsoft.com/office/officeart/2005/8/layout/radial1"/>
    <dgm:cxn modelId="{291EBB48-F194-7F4A-9678-D1D342E26A47}" type="presOf" srcId="{B72BE846-A0A2-474C-9710-8D3DE963210E}" destId="{72E2FC15-EF21-7B48-B95D-A4C150438FB6}" srcOrd="0" destOrd="0" presId="urn:microsoft.com/office/officeart/2005/8/layout/radial1"/>
    <dgm:cxn modelId="{B7062370-D1CE-3549-838E-4D93202CB391}" srcId="{C5197CCA-694F-6B46-8121-DBD7C94B1EFF}" destId="{B0D18BB2-22FC-7E40-88DC-BFA6F0717DE3}" srcOrd="7" destOrd="0" parTransId="{E250CAF4-8F52-F64F-939D-8DDA897C39E3}" sibTransId="{3F6CB409-4341-F24F-8416-BE75B6FB9EF5}"/>
    <dgm:cxn modelId="{A5C03B73-B51D-4A4F-AF97-3B0B6F0FF674}" type="presOf" srcId="{4EBBB181-E102-E64D-B9B3-D98AA863A959}" destId="{C6200E7C-C25A-E242-A54E-634436600247}" srcOrd="1" destOrd="0" presId="urn:microsoft.com/office/officeart/2005/8/layout/radial1"/>
    <dgm:cxn modelId="{4F632F59-2F45-164F-BBBB-25BEE6FC7766}" srcId="{C5197CCA-694F-6B46-8121-DBD7C94B1EFF}" destId="{BCAE15A2-B8FE-454D-9E76-9BCB4863A28A}" srcOrd="6" destOrd="0" parTransId="{BAF285DF-1382-B944-9283-843C6BFDF993}" sibTransId="{E02B1986-7D29-8746-81FB-A66E18AE4F06}"/>
    <dgm:cxn modelId="{AB3D5A7E-CF26-9646-9AE9-ACFC372A6118}" type="presOf" srcId="{68ADD59A-D8BA-DF44-8ADA-BB165D427ADC}" destId="{C30775A2-AFBC-4C4A-986F-9C8BFB596CAC}" srcOrd="0" destOrd="0" presId="urn:microsoft.com/office/officeart/2005/8/layout/radial1"/>
    <dgm:cxn modelId="{FE2A9689-0265-0349-AA6C-0EB80E6A4B09}" type="presOf" srcId="{BAF285DF-1382-B944-9283-843C6BFDF993}" destId="{6A1E09B5-4854-CF4C-89FD-0D01E71525AE}" srcOrd="0" destOrd="0" presId="urn:microsoft.com/office/officeart/2005/8/layout/radial1"/>
    <dgm:cxn modelId="{10B0D489-EF31-9844-B451-D31EF5877023}" type="presOf" srcId="{C5197CCA-694F-6B46-8121-DBD7C94B1EFF}" destId="{D282340C-57F1-784B-B199-A3F03C0CD0EE}" srcOrd="0" destOrd="0" presId="urn:microsoft.com/office/officeart/2005/8/layout/radial1"/>
    <dgm:cxn modelId="{FDB5C48D-32CB-0A44-B7ED-DD35CBDA7135}" type="presOf" srcId="{E250CAF4-8F52-F64F-939D-8DDA897C39E3}" destId="{58579F87-A6D5-374E-AD6B-B3A07AF368F2}" srcOrd="1" destOrd="0" presId="urn:microsoft.com/office/officeart/2005/8/layout/radial1"/>
    <dgm:cxn modelId="{5439B48F-9EB4-8E47-986B-00B81B96E6B7}" type="presOf" srcId="{CBBB473E-E248-2D43-BF7B-FF35FD7A3287}" destId="{442C8A9B-5376-584E-AD11-BE58B89FF88D}" srcOrd="0" destOrd="0" presId="urn:microsoft.com/office/officeart/2005/8/layout/radial1"/>
    <dgm:cxn modelId="{C3742593-E386-6947-92B1-528AA5E8E9F8}" type="presOf" srcId="{7F3176C1-6B56-E24E-BB5F-EEF7DD518C8E}" destId="{F0AD44A2-EE14-F141-9592-F30D99BED86C}" srcOrd="0" destOrd="0" presId="urn:microsoft.com/office/officeart/2005/8/layout/radial1"/>
    <dgm:cxn modelId="{31DF4694-9AD0-DA45-BECB-B6629AF10940}" srcId="{C5197CCA-694F-6B46-8121-DBD7C94B1EFF}" destId="{68ADD59A-D8BA-DF44-8ADA-BB165D427ADC}" srcOrd="4" destOrd="0" parTransId="{4EBBB181-E102-E64D-B9B3-D98AA863A959}" sibTransId="{99BA265D-7B65-AB4C-A529-5F14B95E4E37}"/>
    <dgm:cxn modelId="{FF92169E-BDEE-6649-B3A6-D292E65DBABB}" srcId="{C5197CCA-694F-6B46-8121-DBD7C94B1EFF}" destId="{2A40D361-F641-194F-956C-1C8112563182}" srcOrd="9" destOrd="0" parTransId="{8187AFD9-D271-9A4F-A078-70DF7ECE5287}" sibTransId="{A3EB16B1-9EFD-4B41-800A-BEE0551FB0A1}"/>
    <dgm:cxn modelId="{597995A7-0353-BB42-9C32-3245C3DD4C83}" type="presOf" srcId="{A46E636B-7637-2244-8E0B-CBA51812304A}" destId="{506F37DE-6705-3C45-97AB-4A5CF8999F0B}" srcOrd="1" destOrd="0" presId="urn:microsoft.com/office/officeart/2005/8/layout/radial1"/>
    <dgm:cxn modelId="{9CB1C5B0-6FB7-B541-967C-920E94E3F8D5}" type="presOf" srcId="{B72BE846-A0A2-474C-9710-8D3DE963210E}" destId="{BC8051DC-3472-9A41-B3FF-70F0C4B14B95}" srcOrd="1" destOrd="0" presId="urn:microsoft.com/office/officeart/2005/8/layout/radial1"/>
    <dgm:cxn modelId="{364CC7B0-9759-F64B-B2E9-DB84DA3F5B93}" type="presOf" srcId="{649A979A-3EC8-794D-A50E-06E6ACD6EF8A}" destId="{FD9103FF-2961-6347-BDED-4811B72A90C7}" srcOrd="0" destOrd="0" presId="urn:microsoft.com/office/officeart/2005/8/layout/radial1"/>
    <dgm:cxn modelId="{F016DFB3-440F-F146-8223-3F8E7BD1AABA}" srcId="{64B3B639-683E-2D4B-B094-9D09379E049C}" destId="{C5197CCA-694F-6B46-8121-DBD7C94B1EFF}" srcOrd="0" destOrd="0" parTransId="{72BEFD02-DD96-D342-9C80-F3B746864832}" sibTransId="{0EE26BEF-8CF8-A84B-9174-F81FC21BC98D}"/>
    <dgm:cxn modelId="{130FE9B7-8297-8740-85EF-5D26BCAD6747}" srcId="{C5197CCA-694F-6B46-8121-DBD7C94B1EFF}" destId="{3D466594-6DA1-9D40-B352-A9235E35BE0C}" srcOrd="5" destOrd="0" parTransId="{7F3176C1-6B56-E24E-BB5F-EEF7DD518C8E}" sibTransId="{68333BE3-414B-164A-83A0-4D539A35AEE6}"/>
    <dgm:cxn modelId="{9B7AB3BA-1146-204C-88CC-63618EB17079}" type="presOf" srcId="{DD3576F0-CCA4-3A4E-BD9B-F78A4BA2E1A7}" destId="{429A3CED-0B81-6640-8017-49B3CDE9D45A}" srcOrd="1" destOrd="0" presId="urn:microsoft.com/office/officeart/2005/8/layout/radial1"/>
    <dgm:cxn modelId="{17912CBC-65F7-7244-83E9-CD7C9786154B}" type="presOf" srcId="{BAF285DF-1382-B944-9283-843C6BFDF993}" destId="{8098F483-2194-4540-8791-36FEC5AA161B}" srcOrd="1" destOrd="0" presId="urn:microsoft.com/office/officeart/2005/8/layout/radial1"/>
    <dgm:cxn modelId="{B17D85C3-8D4A-A14B-931B-E8C226BF8774}" type="presOf" srcId="{8187AFD9-D271-9A4F-A078-70DF7ECE5287}" destId="{D70AC866-02D0-9F4A-B70D-609A2681BC52}" srcOrd="0" destOrd="0" presId="urn:microsoft.com/office/officeart/2005/8/layout/radial1"/>
    <dgm:cxn modelId="{6648F7D1-9EAD-144A-82D9-5E5034528764}" type="presOf" srcId="{3F11DD08-E870-D34A-A021-04FE8DB150AA}" destId="{CB1E51B5-4987-6D43-8990-BB073ACEF741}" srcOrd="0" destOrd="0" presId="urn:microsoft.com/office/officeart/2005/8/layout/radial1"/>
    <dgm:cxn modelId="{280FC2D5-10B2-D34E-BE16-F4C49D7AB5DC}" type="presOf" srcId="{A46E636B-7637-2244-8E0B-CBA51812304A}" destId="{20D4E522-596A-F841-B4F1-19A12EDA9AA8}" srcOrd="0" destOrd="0" presId="urn:microsoft.com/office/officeart/2005/8/layout/radial1"/>
    <dgm:cxn modelId="{9D18DFD6-5AE3-8B41-AC45-45D0B6A71FD8}" type="presOf" srcId="{1A004969-B873-3247-BB08-5C252BA862C4}" destId="{093576FC-DA8F-FD4C-86DB-9E89EA907C5D}" srcOrd="1" destOrd="0" presId="urn:microsoft.com/office/officeart/2005/8/layout/radial1"/>
    <dgm:cxn modelId="{C13B4BDB-7ECA-9D4E-B915-077A5EAB9058}" type="presOf" srcId="{1A004969-B873-3247-BB08-5C252BA862C4}" destId="{730A6191-9A93-B646-9BB5-9C25CB87F326}" srcOrd="0" destOrd="0" presId="urn:microsoft.com/office/officeart/2005/8/layout/radial1"/>
    <dgm:cxn modelId="{220E1EF3-47AA-054D-86A7-BD09408EE887}" type="presOf" srcId="{18D875EA-CC24-224B-888C-1FA2666FA753}" destId="{A2CB05E6-5E59-0042-B705-F78E7251388D}" srcOrd="0" destOrd="0" presId="urn:microsoft.com/office/officeart/2005/8/layout/radial1"/>
    <dgm:cxn modelId="{44058DF3-9B97-BB4A-BEB4-D129770C2EA8}" type="presOf" srcId="{DD3576F0-CCA4-3A4E-BD9B-F78A4BA2E1A7}" destId="{F468D719-6914-8144-81CB-226A01766794}" srcOrd="0" destOrd="0" presId="urn:microsoft.com/office/officeart/2005/8/layout/radial1"/>
    <dgm:cxn modelId="{4AAB99F7-ABBC-2A45-A3ED-47F715491F8A}" type="presOf" srcId="{B0D18BB2-22FC-7E40-88DC-BFA6F0717DE3}" destId="{0C96670D-21A4-EA41-A6BA-CA3408275FD4}" srcOrd="0" destOrd="0" presId="urn:microsoft.com/office/officeart/2005/8/layout/radial1"/>
    <dgm:cxn modelId="{FCB6D6F7-34FF-D34F-9C30-2EA7AB6DE807}" type="presOf" srcId="{64B3B639-683E-2D4B-B094-9D09379E049C}" destId="{4A671B38-24C1-5949-BD92-993B4F3B705A}" srcOrd="0" destOrd="0" presId="urn:microsoft.com/office/officeart/2005/8/layout/radial1"/>
    <dgm:cxn modelId="{D714A186-8D72-3347-B440-40568072C0EE}" type="presParOf" srcId="{4A671B38-24C1-5949-BD92-993B4F3B705A}" destId="{D282340C-57F1-784B-B199-A3F03C0CD0EE}" srcOrd="0" destOrd="0" presId="urn:microsoft.com/office/officeart/2005/8/layout/radial1"/>
    <dgm:cxn modelId="{BBADC709-BD1B-0648-BC30-49D940FF03B9}" type="presParOf" srcId="{4A671B38-24C1-5949-BD92-993B4F3B705A}" destId="{9192BE59-4262-7649-B5DD-66EF36F5AEE6}" srcOrd="1" destOrd="0" presId="urn:microsoft.com/office/officeart/2005/8/layout/radial1"/>
    <dgm:cxn modelId="{C6D9D52B-4A41-584F-BA00-F8E139EB1E55}" type="presParOf" srcId="{9192BE59-4262-7649-B5DD-66EF36F5AEE6}" destId="{F759A461-CB24-E247-BCE3-8DE6A34F1E8C}" srcOrd="0" destOrd="0" presId="urn:microsoft.com/office/officeart/2005/8/layout/radial1"/>
    <dgm:cxn modelId="{81121972-6895-A046-9F88-CBB626C12CFF}" type="presParOf" srcId="{4A671B38-24C1-5949-BD92-993B4F3B705A}" destId="{D6868F13-EF80-0742-8BB2-E64DBBB2E35B}" srcOrd="2" destOrd="0" presId="urn:microsoft.com/office/officeart/2005/8/layout/radial1"/>
    <dgm:cxn modelId="{7EEBE016-AC9E-BD4D-BF76-CABD9D9F3113}" type="presParOf" srcId="{4A671B38-24C1-5949-BD92-993B4F3B705A}" destId="{5B3D8312-CBB6-2140-86E6-3FABAAB725EF}" srcOrd="3" destOrd="0" presId="urn:microsoft.com/office/officeart/2005/8/layout/radial1"/>
    <dgm:cxn modelId="{501FC3D5-C885-8C4C-94D7-A818B155B8F4}" type="presParOf" srcId="{5B3D8312-CBB6-2140-86E6-3FABAAB725EF}" destId="{AE4ED54F-FB46-884F-AD5C-7CF828CA0F81}" srcOrd="0" destOrd="0" presId="urn:microsoft.com/office/officeart/2005/8/layout/radial1"/>
    <dgm:cxn modelId="{FCED75E4-E964-FB4F-825F-BE557E4E8921}" type="presParOf" srcId="{4A671B38-24C1-5949-BD92-993B4F3B705A}" destId="{442C8A9B-5376-584E-AD11-BE58B89FF88D}" srcOrd="4" destOrd="0" presId="urn:microsoft.com/office/officeart/2005/8/layout/radial1"/>
    <dgm:cxn modelId="{761AA75E-A45D-A347-A520-08905889428E}" type="presParOf" srcId="{4A671B38-24C1-5949-BD92-993B4F3B705A}" destId="{72E2FC15-EF21-7B48-B95D-A4C150438FB6}" srcOrd="5" destOrd="0" presId="urn:microsoft.com/office/officeart/2005/8/layout/radial1"/>
    <dgm:cxn modelId="{AD42DC6D-80E8-C74F-BF65-3AA53837C692}" type="presParOf" srcId="{72E2FC15-EF21-7B48-B95D-A4C150438FB6}" destId="{BC8051DC-3472-9A41-B3FF-70F0C4B14B95}" srcOrd="0" destOrd="0" presId="urn:microsoft.com/office/officeart/2005/8/layout/radial1"/>
    <dgm:cxn modelId="{2877C2B8-E731-7C4C-9FE7-FF8B57D202E5}" type="presParOf" srcId="{4A671B38-24C1-5949-BD92-993B4F3B705A}" destId="{CB1E51B5-4987-6D43-8990-BB073ACEF741}" srcOrd="6" destOrd="0" presId="urn:microsoft.com/office/officeart/2005/8/layout/radial1"/>
    <dgm:cxn modelId="{39828914-F771-BB4E-92D0-664900A5778C}" type="presParOf" srcId="{4A671B38-24C1-5949-BD92-993B4F3B705A}" destId="{20D4E522-596A-F841-B4F1-19A12EDA9AA8}" srcOrd="7" destOrd="0" presId="urn:microsoft.com/office/officeart/2005/8/layout/radial1"/>
    <dgm:cxn modelId="{C2EA9D9E-C52C-684D-8AE7-8F13C78790D5}" type="presParOf" srcId="{20D4E522-596A-F841-B4F1-19A12EDA9AA8}" destId="{506F37DE-6705-3C45-97AB-4A5CF8999F0B}" srcOrd="0" destOrd="0" presId="urn:microsoft.com/office/officeart/2005/8/layout/radial1"/>
    <dgm:cxn modelId="{6467AC62-FAA5-4B4C-8361-238D3C74ED44}" type="presParOf" srcId="{4A671B38-24C1-5949-BD92-993B4F3B705A}" destId="{A2CB05E6-5E59-0042-B705-F78E7251388D}" srcOrd="8" destOrd="0" presId="urn:microsoft.com/office/officeart/2005/8/layout/radial1"/>
    <dgm:cxn modelId="{D404DC55-B01C-2B4A-8B9D-A76EE7D7D8AA}" type="presParOf" srcId="{4A671B38-24C1-5949-BD92-993B4F3B705A}" destId="{38F5DF37-9697-194F-9470-1701AA027C35}" srcOrd="9" destOrd="0" presId="urn:microsoft.com/office/officeart/2005/8/layout/radial1"/>
    <dgm:cxn modelId="{9D4DA4C2-593D-F045-B737-805911889CD1}" type="presParOf" srcId="{38F5DF37-9697-194F-9470-1701AA027C35}" destId="{C6200E7C-C25A-E242-A54E-634436600247}" srcOrd="0" destOrd="0" presId="urn:microsoft.com/office/officeart/2005/8/layout/radial1"/>
    <dgm:cxn modelId="{D43D646D-7F11-A94B-9740-81E8D8BC1F74}" type="presParOf" srcId="{4A671B38-24C1-5949-BD92-993B4F3B705A}" destId="{C30775A2-AFBC-4C4A-986F-9C8BFB596CAC}" srcOrd="10" destOrd="0" presId="urn:microsoft.com/office/officeart/2005/8/layout/radial1"/>
    <dgm:cxn modelId="{6DD51232-C20D-764A-A46C-2AAC396667E4}" type="presParOf" srcId="{4A671B38-24C1-5949-BD92-993B4F3B705A}" destId="{F0AD44A2-EE14-F141-9592-F30D99BED86C}" srcOrd="11" destOrd="0" presId="urn:microsoft.com/office/officeart/2005/8/layout/radial1"/>
    <dgm:cxn modelId="{9F0E29A1-114B-4C40-8401-6658D093F75A}" type="presParOf" srcId="{F0AD44A2-EE14-F141-9592-F30D99BED86C}" destId="{815268D8-6289-124A-9276-3CE77591DEF0}" srcOrd="0" destOrd="0" presId="urn:microsoft.com/office/officeart/2005/8/layout/radial1"/>
    <dgm:cxn modelId="{2497E7BB-018C-B34A-97D6-4B5E8A83E7EE}" type="presParOf" srcId="{4A671B38-24C1-5949-BD92-993B4F3B705A}" destId="{721A76BE-6048-6346-A6DF-109FC38D94AE}" srcOrd="12" destOrd="0" presId="urn:microsoft.com/office/officeart/2005/8/layout/radial1"/>
    <dgm:cxn modelId="{A974563D-1692-E448-9070-F9EDC0E948B7}" type="presParOf" srcId="{4A671B38-24C1-5949-BD92-993B4F3B705A}" destId="{6A1E09B5-4854-CF4C-89FD-0D01E71525AE}" srcOrd="13" destOrd="0" presId="urn:microsoft.com/office/officeart/2005/8/layout/radial1"/>
    <dgm:cxn modelId="{BC5F4F8B-9EB3-F24C-99DF-1447882FE31D}" type="presParOf" srcId="{6A1E09B5-4854-CF4C-89FD-0D01E71525AE}" destId="{8098F483-2194-4540-8791-36FEC5AA161B}" srcOrd="0" destOrd="0" presId="urn:microsoft.com/office/officeart/2005/8/layout/radial1"/>
    <dgm:cxn modelId="{2C346DAF-395E-2C4A-8185-7FE9E4B5011A}" type="presParOf" srcId="{4A671B38-24C1-5949-BD92-993B4F3B705A}" destId="{503FD368-6F51-4C43-844E-98129D0A79E4}" srcOrd="14" destOrd="0" presId="urn:microsoft.com/office/officeart/2005/8/layout/radial1"/>
    <dgm:cxn modelId="{1DC5C55B-A342-9C43-B4AB-C18FA047A036}" type="presParOf" srcId="{4A671B38-24C1-5949-BD92-993B4F3B705A}" destId="{9E5B26DF-F5E1-074B-8B27-3EA7C0EC3AFF}" srcOrd="15" destOrd="0" presId="urn:microsoft.com/office/officeart/2005/8/layout/radial1"/>
    <dgm:cxn modelId="{5FF34407-3A52-8643-8BDF-07BCC1ED18E9}" type="presParOf" srcId="{9E5B26DF-F5E1-074B-8B27-3EA7C0EC3AFF}" destId="{58579F87-A6D5-374E-AD6B-B3A07AF368F2}" srcOrd="0" destOrd="0" presId="urn:microsoft.com/office/officeart/2005/8/layout/radial1"/>
    <dgm:cxn modelId="{CBCABF6A-5644-8741-BA2F-A4A56EF43FEF}" type="presParOf" srcId="{4A671B38-24C1-5949-BD92-993B4F3B705A}" destId="{0C96670D-21A4-EA41-A6BA-CA3408275FD4}" srcOrd="16" destOrd="0" presId="urn:microsoft.com/office/officeart/2005/8/layout/radial1"/>
    <dgm:cxn modelId="{8ECD30DA-CF86-D94C-BED1-ACDD01E8FB43}" type="presParOf" srcId="{4A671B38-24C1-5949-BD92-993B4F3B705A}" destId="{F468D719-6914-8144-81CB-226A01766794}" srcOrd="17" destOrd="0" presId="urn:microsoft.com/office/officeart/2005/8/layout/radial1"/>
    <dgm:cxn modelId="{A72AB41B-71D3-4C47-A9CB-575DDAD18F97}" type="presParOf" srcId="{F468D719-6914-8144-81CB-226A01766794}" destId="{429A3CED-0B81-6640-8017-49B3CDE9D45A}" srcOrd="0" destOrd="0" presId="urn:microsoft.com/office/officeart/2005/8/layout/radial1"/>
    <dgm:cxn modelId="{2F0E9520-DE6E-5F45-8228-34B48508B266}" type="presParOf" srcId="{4A671B38-24C1-5949-BD92-993B4F3B705A}" destId="{693E7854-C342-6242-B4B8-624FEDD903C8}" srcOrd="18" destOrd="0" presId="urn:microsoft.com/office/officeart/2005/8/layout/radial1"/>
    <dgm:cxn modelId="{DB0C0AD8-978B-884B-B829-5BB67A498078}" type="presParOf" srcId="{4A671B38-24C1-5949-BD92-993B4F3B705A}" destId="{D70AC866-02D0-9F4A-B70D-609A2681BC52}" srcOrd="19" destOrd="0" presId="urn:microsoft.com/office/officeart/2005/8/layout/radial1"/>
    <dgm:cxn modelId="{EAA322DB-8117-7242-B392-D9AB837D6BA4}" type="presParOf" srcId="{D70AC866-02D0-9F4A-B70D-609A2681BC52}" destId="{EE480998-9298-434F-8C21-9BCEAA2E0231}" srcOrd="0" destOrd="0" presId="urn:microsoft.com/office/officeart/2005/8/layout/radial1"/>
    <dgm:cxn modelId="{ABDF70D9-884B-B54E-8D3E-3DB37A638381}" type="presParOf" srcId="{4A671B38-24C1-5949-BD92-993B4F3B705A}" destId="{C90C7DF5-7EA8-794E-9110-921D36B63EC3}" srcOrd="20" destOrd="0" presId="urn:microsoft.com/office/officeart/2005/8/layout/radial1"/>
    <dgm:cxn modelId="{F71D2CB1-CD9B-E547-879A-8CCEA06C6B41}" type="presParOf" srcId="{4A671B38-24C1-5949-BD92-993B4F3B705A}" destId="{730A6191-9A93-B646-9BB5-9C25CB87F326}" srcOrd="21" destOrd="0" presId="urn:microsoft.com/office/officeart/2005/8/layout/radial1"/>
    <dgm:cxn modelId="{E8D82B3E-70CE-E246-9829-5CA1D8E18ED7}" type="presParOf" srcId="{730A6191-9A93-B646-9BB5-9C25CB87F326}" destId="{093576FC-DA8F-FD4C-86DB-9E89EA907C5D}" srcOrd="0" destOrd="0" presId="urn:microsoft.com/office/officeart/2005/8/layout/radial1"/>
    <dgm:cxn modelId="{92E0C561-884B-744C-8654-B1C34206FE22}" type="presParOf" srcId="{4A671B38-24C1-5949-BD92-993B4F3B705A}" destId="{FD9103FF-2961-6347-BDED-4811B72A90C7}" srcOrd="2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C82405-54C4-A448-94FA-78EBDD0A15B3}" type="doc">
      <dgm:prSet loTypeId="urn:microsoft.com/office/officeart/2005/8/layout/radial1" loCatId="" qsTypeId="urn:microsoft.com/office/officeart/2005/8/quickstyle/simple2" qsCatId="simple" csTypeId="urn:microsoft.com/office/officeart/2005/8/colors/colorful3" csCatId="colorful" phldr="1"/>
      <dgm:spPr/>
      <dgm:t>
        <a:bodyPr/>
        <a:lstStyle/>
        <a:p>
          <a:endParaRPr lang="de-DE"/>
        </a:p>
      </dgm:t>
    </dgm:pt>
    <dgm:pt modelId="{F552CDBA-E3AA-DF4C-9034-4B5231542B9F}">
      <dgm:prSet phldrT="[Text]" custT="1"/>
      <dgm:spPr>
        <a:ln>
          <a:noFill/>
        </a:ln>
      </dgm:spPr>
      <dgm:t>
        <a:bodyPr/>
        <a:lstStyle/>
        <a:p>
          <a:pPr rtl="0"/>
          <a:r>
            <a:rPr lang="de-DE" sz="1100" dirty="0"/>
            <a:t>Heraus-forderungen der Kooperation</a:t>
          </a:r>
        </a:p>
      </dgm:t>
    </dgm:pt>
    <dgm:pt modelId="{F30C791B-175B-EB4E-B127-3C64425E88F9}" type="parTrans" cxnId="{FF1A3459-2963-5C41-A448-3B35DE514F26}">
      <dgm:prSet/>
      <dgm:spPr/>
      <dgm:t>
        <a:bodyPr/>
        <a:lstStyle/>
        <a:p>
          <a:endParaRPr lang="de-DE"/>
        </a:p>
      </dgm:t>
    </dgm:pt>
    <dgm:pt modelId="{EAB0E3ED-9133-7F4A-93A4-D200503CFB7B}" type="sibTrans" cxnId="{FF1A3459-2963-5C41-A448-3B35DE514F26}">
      <dgm:prSet/>
      <dgm:spPr/>
      <dgm:t>
        <a:bodyPr/>
        <a:lstStyle/>
        <a:p>
          <a:endParaRPr lang="de-DE"/>
        </a:p>
      </dgm:t>
    </dgm:pt>
    <dgm:pt modelId="{5983DC1F-D010-3F44-BB46-BEF01AE9C4FF}">
      <dgm:prSet phldrT="[Text]" custT="1"/>
      <dgm:spPr>
        <a:ln>
          <a:noFill/>
        </a:ln>
      </dgm:spPr>
      <dgm:t>
        <a:bodyPr/>
        <a:lstStyle/>
        <a:p>
          <a:pPr rtl="0"/>
          <a:r>
            <a:rPr lang="de-DE" sz="900" dirty="0"/>
            <a:t>keine finanzielle Förderung</a:t>
          </a:r>
        </a:p>
      </dgm:t>
    </dgm:pt>
    <dgm:pt modelId="{26207A8C-5A23-3E49-B84F-095F4DCC341B}" type="parTrans" cxnId="{3C2DA5F0-A6C4-754F-A7E9-1733DB2E8975}">
      <dgm:prSet/>
      <dgm:spPr>
        <a:ln>
          <a:solidFill>
            <a:schemeClr val="accent4"/>
          </a:solidFill>
          <a:tailEnd type="triangle"/>
        </a:ln>
      </dgm:spPr>
      <dgm:t>
        <a:bodyPr/>
        <a:lstStyle/>
        <a:p>
          <a:pPr rtl="0"/>
          <a:endParaRPr lang="de-DE"/>
        </a:p>
      </dgm:t>
    </dgm:pt>
    <dgm:pt modelId="{47443318-E8F6-BD4E-A4B4-B980C647F041}" type="sibTrans" cxnId="{3C2DA5F0-A6C4-754F-A7E9-1733DB2E8975}">
      <dgm:prSet/>
      <dgm:spPr/>
      <dgm:t>
        <a:bodyPr/>
        <a:lstStyle/>
        <a:p>
          <a:endParaRPr lang="de-DE"/>
        </a:p>
      </dgm:t>
    </dgm:pt>
    <dgm:pt modelId="{20FAFC49-25D5-DC46-8859-951DB7DAF4EA}">
      <dgm:prSet phldrT="[Text]" custT="1"/>
      <dgm:spPr>
        <a:ln>
          <a:noFill/>
        </a:ln>
      </dgm:spPr>
      <dgm:t>
        <a:bodyPr/>
        <a:lstStyle/>
        <a:p>
          <a:r>
            <a:rPr lang="de-DE" sz="900" dirty="0"/>
            <a:t>mangelnde Zeitressourcen</a:t>
          </a:r>
        </a:p>
      </dgm:t>
    </dgm:pt>
    <dgm:pt modelId="{6BBF8AD8-F966-724E-B331-3D69CD294D4C}" type="parTrans" cxnId="{73090217-511F-0545-9578-837B4A031F12}">
      <dgm:prSet/>
      <dgm:spPr>
        <a:ln>
          <a:solidFill>
            <a:schemeClr val="accent4"/>
          </a:solidFill>
          <a:tailEnd type="triangle"/>
        </a:ln>
      </dgm:spPr>
      <dgm:t>
        <a:bodyPr/>
        <a:lstStyle/>
        <a:p>
          <a:pPr rtl="0"/>
          <a:endParaRPr lang="de-DE"/>
        </a:p>
      </dgm:t>
    </dgm:pt>
    <dgm:pt modelId="{EA70C427-6EF8-1F40-B8FF-9F4F42995103}" type="sibTrans" cxnId="{73090217-511F-0545-9578-837B4A031F12}">
      <dgm:prSet/>
      <dgm:spPr/>
      <dgm:t>
        <a:bodyPr/>
        <a:lstStyle/>
        <a:p>
          <a:endParaRPr lang="de-DE"/>
        </a:p>
      </dgm:t>
    </dgm:pt>
    <dgm:pt modelId="{57DBB607-BE64-2B47-BA8A-851050CBA545}">
      <dgm:prSet phldrT="[Text]" custT="1"/>
      <dgm:spPr>
        <a:ln>
          <a:noFill/>
        </a:ln>
      </dgm:spPr>
      <dgm:t>
        <a:bodyPr/>
        <a:lstStyle/>
        <a:p>
          <a:r>
            <a:rPr lang="de-DE" sz="900" dirty="0"/>
            <a:t>keine festen Ansprech-personen</a:t>
          </a:r>
        </a:p>
      </dgm:t>
    </dgm:pt>
    <dgm:pt modelId="{62D8F4A4-4E1A-FE41-B7C0-713C7E71B624}" type="parTrans" cxnId="{5FAD6127-C7BF-5D4B-B752-BBE72512F10E}">
      <dgm:prSet/>
      <dgm:spPr>
        <a:ln>
          <a:solidFill>
            <a:schemeClr val="accent4"/>
          </a:solidFill>
          <a:tailEnd type="triangle"/>
        </a:ln>
      </dgm:spPr>
      <dgm:t>
        <a:bodyPr/>
        <a:lstStyle/>
        <a:p>
          <a:pPr rtl="0"/>
          <a:endParaRPr lang="de-DE"/>
        </a:p>
      </dgm:t>
    </dgm:pt>
    <dgm:pt modelId="{579EF775-CD99-D745-A8B3-2B6ED8F8AEC7}" type="sibTrans" cxnId="{5FAD6127-C7BF-5D4B-B752-BBE72512F10E}">
      <dgm:prSet/>
      <dgm:spPr/>
      <dgm:t>
        <a:bodyPr/>
        <a:lstStyle/>
        <a:p>
          <a:endParaRPr lang="de-DE"/>
        </a:p>
      </dgm:t>
    </dgm:pt>
    <dgm:pt modelId="{B6F9EFBC-4494-9D42-A04C-4956FBA7FC4B}">
      <dgm:prSet phldrT="[Text]" custT="1"/>
      <dgm:spPr>
        <a:ln>
          <a:noFill/>
        </a:ln>
      </dgm:spPr>
      <dgm:t>
        <a:bodyPr/>
        <a:lstStyle/>
        <a:p>
          <a:r>
            <a:rPr lang="de-DE" sz="900" dirty="0"/>
            <a:t>Partizipation als Risiko</a:t>
          </a:r>
        </a:p>
      </dgm:t>
    </dgm:pt>
    <dgm:pt modelId="{374CE2E1-7ECA-E345-AAC4-0C14453F826D}" type="parTrans" cxnId="{F4CDF70C-A60D-CF48-863A-D2B6302600B9}">
      <dgm:prSet/>
      <dgm:spPr>
        <a:ln>
          <a:solidFill>
            <a:schemeClr val="accent4"/>
          </a:solidFill>
          <a:tailEnd type="triangle"/>
        </a:ln>
      </dgm:spPr>
      <dgm:t>
        <a:bodyPr/>
        <a:lstStyle/>
        <a:p>
          <a:pPr rtl="0"/>
          <a:endParaRPr lang="de-DE"/>
        </a:p>
      </dgm:t>
    </dgm:pt>
    <dgm:pt modelId="{EF9137E3-DABF-A449-AE3E-FEEBF43F5B86}" type="sibTrans" cxnId="{F4CDF70C-A60D-CF48-863A-D2B6302600B9}">
      <dgm:prSet/>
      <dgm:spPr/>
      <dgm:t>
        <a:bodyPr/>
        <a:lstStyle/>
        <a:p>
          <a:endParaRPr lang="de-DE"/>
        </a:p>
      </dgm:t>
    </dgm:pt>
    <dgm:pt modelId="{28D18109-8C34-1B4E-A288-D70BB9B510C6}" type="pres">
      <dgm:prSet presAssocID="{5FC82405-54C4-A448-94FA-78EBDD0A15B3}" presName="cycle" presStyleCnt="0">
        <dgm:presLayoutVars>
          <dgm:chMax val="1"/>
          <dgm:dir/>
          <dgm:animLvl val="ctr"/>
          <dgm:resizeHandles val="exact"/>
        </dgm:presLayoutVars>
      </dgm:prSet>
      <dgm:spPr/>
    </dgm:pt>
    <dgm:pt modelId="{F342FFE2-EA2F-C049-9C93-CC47C998572C}" type="pres">
      <dgm:prSet presAssocID="{F552CDBA-E3AA-DF4C-9034-4B5231542B9F}" presName="centerShape" presStyleLbl="node0" presStyleIdx="0" presStyleCnt="1" custScaleX="90136" custScaleY="90136" custLinFactNeighborX="275" custLinFactNeighborY="1375"/>
      <dgm:spPr/>
    </dgm:pt>
    <dgm:pt modelId="{D9634FA2-BAFD-D746-B26C-97ADD864B9EE}" type="pres">
      <dgm:prSet presAssocID="{26207A8C-5A23-3E49-B84F-095F4DCC341B}" presName="Name9" presStyleLbl="parChTrans1D2" presStyleIdx="0" presStyleCnt="4"/>
      <dgm:spPr/>
    </dgm:pt>
    <dgm:pt modelId="{76F5FD11-C8A5-C745-9014-D5929F8A9DFB}" type="pres">
      <dgm:prSet presAssocID="{26207A8C-5A23-3E49-B84F-095F4DCC341B}" presName="connTx" presStyleLbl="parChTrans1D2" presStyleIdx="0" presStyleCnt="4"/>
      <dgm:spPr/>
    </dgm:pt>
    <dgm:pt modelId="{2192361B-37B7-0A4C-8A04-FEDB96AD18AD}" type="pres">
      <dgm:prSet presAssocID="{5983DC1F-D010-3F44-BB46-BEF01AE9C4FF}" presName="node" presStyleLbl="node1" presStyleIdx="0" presStyleCnt="4" custScaleX="81942" custScaleY="81942" custRadScaleRad="97079" custRadScaleInc="224808">
        <dgm:presLayoutVars>
          <dgm:bulletEnabled val="1"/>
        </dgm:presLayoutVars>
      </dgm:prSet>
      <dgm:spPr/>
    </dgm:pt>
    <dgm:pt modelId="{B2A8B322-DE4B-1F4F-A171-05B710D68A73}" type="pres">
      <dgm:prSet presAssocID="{6BBF8AD8-F966-724E-B331-3D69CD294D4C}" presName="Name9" presStyleLbl="parChTrans1D2" presStyleIdx="1" presStyleCnt="4"/>
      <dgm:spPr/>
    </dgm:pt>
    <dgm:pt modelId="{47D4843E-EDF1-8043-B693-E0511DF00635}" type="pres">
      <dgm:prSet presAssocID="{6BBF8AD8-F966-724E-B331-3D69CD294D4C}" presName="connTx" presStyleLbl="parChTrans1D2" presStyleIdx="1" presStyleCnt="4"/>
      <dgm:spPr/>
    </dgm:pt>
    <dgm:pt modelId="{5CC51C92-77F3-2E47-974C-FBFB263A7013}" type="pres">
      <dgm:prSet presAssocID="{20FAFC49-25D5-DC46-8859-951DB7DAF4EA}" presName="node" presStyleLbl="node1" presStyleIdx="1" presStyleCnt="4" custScaleX="81942" custScaleY="81942" custRadScaleRad="83015" custRadScaleInc="127836">
        <dgm:presLayoutVars>
          <dgm:bulletEnabled val="1"/>
        </dgm:presLayoutVars>
      </dgm:prSet>
      <dgm:spPr/>
    </dgm:pt>
    <dgm:pt modelId="{D9E87E09-4AA7-FA4E-AA61-BA6FA7B236C0}" type="pres">
      <dgm:prSet presAssocID="{62D8F4A4-4E1A-FE41-B7C0-713C7E71B624}" presName="Name9" presStyleLbl="parChTrans1D2" presStyleIdx="2" presStyleCnt="4"/>
      <dgm:spPr/>
    </dgm:pt>
    <dgm:pt modelId="{96C586D6-128D-DF4A-A5FA-45F86A9B19C2}" type="pres">
      <dgm:prSet presAssocID="{62D8F4A4-4E1A-FE41-B7C0-713C7E71B624}" presName="connTx" presStyleLbl="parChTrans1D2" presStyleIdx="2" presStyleCnt="4"/>
      <dgm:spPr/>
    </dgm:pt>
    <dgm:pt modelId="{29C30BC8-BD34-404F-97BC-CFE9B2C71A40}" type="pres">
      <dgm:prSet presAssocID="{57DBB607-BE64-2B47-BA8A-851050CBA545}" presName="node" presStyleLbl="node1" presStyleIdx="2" presStyleCnt="4" custScaleX="81942" custScaleY="81942" custRadScaleRad="85904" custRadScaleInc="78638">
        <dgm:presLayoutVars>
          <dgm:bulletEnabled val="1"/>
        </dgm:presLayoutVars>
      </dgm:prSet>
      <dgm:spPr/>
    </dgm:pt>
    <dgm:pt modelId="{C6EE04D7-8B4B-9D49-B2A2-6AE3399BF3B4}" type="pres">
      <dgm:prSet presAssocID="{374CE2E1-7ECA-E345-AAC4-0C14453F826D}" presName="Name9" presStyleLbl="parChTrans1D2" presStyleIdx="3" presStyleCnt="4"/>
      <dgm:spPr/>
    </dgm:pt>
    <dgm:pt modelId="{5C7F0D4B-22F4-D648-9BC2-010E66BE6523}" type="pres">
      <dgm:prSet presAssocID="{374CE2E1-7ECA-E345-AAC4-0C14453F826D}" presName="connTx" presStyleLbl="parChTrans1D2" presStyleIdx="3" presStyleCnt="4"/>
      <dgm:spPr/>
    </dgm:pt>
    <dgm:pt modelId="{5CBB472C-81ED-6447-A194-F032C4850039}" type="pres">
      <dgm:prSet presAssocID="{B6F9EFBC-4494-9D42-A04C-4956FBA7FC4B}" presName="node" presStyleLbl="node1" presStyleIdx="3" presStyleCnt="4" custScaleX="81942" custScaleY="81942" custRadScaleRad="95930" custRadScaleInc="-25109">
        <dgm:presLayoutVars>
          <dgm:bulletEnabled val="1"/>
        </dgm:presLayoutVars>
      </dgm:prSet>
      <dgm:spPr/>
    </dgm:pt>
  </dgm:ptLst>
  <dgm:cxnLst>
    <dgm:cxn modelId="{F4CDF70C-A60D-CF48-863A-D2B6302600B9}" srcId="{F552CDBA-E3AA-DF4C-9034-4B5231542B9F}" destId="{B6F9EFBC-4494-9D42-A04C-4956FBA7FC4B}" srcOrd="3" destOrd="0" parTransId="{374CE2E1-7ECA-E345-AAC4-0C14453F826D}" sibTransId="{EF9137E3-DABF-A449-AE3E-FEEBF43F5B86}"/>
    <dgm:cxn modelId="{73090217-511F-0545-9578-837B4A031F12}" srcId="{F552CDBA-E3AA-DF4C-9034-4B5231542B9F}" destId="{20FAFC49-25D5-DC46-8859-951DB7DAF4EA}" srcOrd="1" destOrd="0" parTransId="{6BBF8AD8-F966-724E-B331-3D69CD294D4C}" sibTransId="{EA70C427-6EF8-1F40-B8FF-9F4F42995103}"/>
    <dgm:cxn modelId="{21FB841A-55F2-8E43-83FB-37ED9645C4D1}" type="presOf" srcId="{26207A8C-5A23-3E49-B84F-095F4DCC341B}" destId="{D9634FA2-BAFD-D746-B26C-97ADD864B9EE}" srcOrd="0" destOrd="0" presId="urn:microsoft.com/office/officeart/2005/8/layout/radial1"/>
    <dgm:cxn modelId="{4C07FB23-7937-E842-833F-148977F1889F}" type="presOf" srcId="{6BBF8AD8-F966-724E-B331-3D69CD294D4C}" destId="{B2A8B322-DE4B-1F4F-A171-05B710D68A73}" srcOrd="0" destOrd="0" presId="urn:microsoft.com/office/officeart/2005/8/layout/radial1"/>
    <dgm:cxn modelId="{5FAD6127-C7BF-5D4B-B752-BBE72512F10E}" srcId="{F552CDBA-E3AA-DF4C-9034-4B5231542B9F}" destId="{57DBB607-BE64-2B47-BA8A-851050CBA545}" srcOrd="2" destOrd="0" parTransId="{62D8F4A4-4E1A-FE41-B7C0-713C7E71B624}" sibTransId="{579EF775-CD99-D745-A8B3-2B6ED8F8AEC7}"/>
    <dgm:cxn modelId="{052EA028-FABE-DE48-8F3E-5C6BA53EB1E2}" type="presOf" srcId="{62D8F4A4-4E1A-FE41-B7C0-713C7E71B624}" destId="{D9E87E09-4AA7-FA4E-AA61-BA6FA7B236C0}" srcOrd="0" destOrd="0" presId="urn:microsoft.com/office/officeart/2005/8/layout/radial1"/>
    <dgm:cxn modelId="{ED00C731-F483-AC4F-8C76-055CD70485AD}" type="presOf" srcId="{F552CDBA-E3AA-DF4C-9034-4B5231542B9F}" destId="{F342FFE2-EA2F-C049-9C93-CC47C998572C}" srcOrd="0" destOrd="0" presId="urn:microsoft.com/office/officeart/2005/8/layout/radial1"/>
    <dgm:cxn modelId="{6AD6846A-EBE8-EF4A-8B83-1FC3472FFF21}" type="presOf" srcId="{5983DC1F-D010-3F44-BB46-BEF01AE9C4FF}" destId="{2192361B-37B7-0A4C-8A04-FEDB96AD18AD}" srcOrd="0" destOrd="0" presId="urn:microsoft.com/office/officeart/2005/8/layout/radial1"/>
    <dgm:cxn modelId="{719DC56A-6C37-B441-BAE5-89D804F652DD}" type="presOf" srcId="{B6F9EFBC-4494-9D42-A04C-4956FBA7FC4B}" destId="{5CBB472C-81ED-6447-A194-F032C4850039}" srcOrd="0" destOrd="0" presId="urn:microsoft.com/office/officeart/2005/8/layout/radial1"/>
    <dgm:cxn modelId="{E7804554-920A-E543-AD4B-7352079126DC}" type="presOf" srcId="{6BBF8AD8-F966-724E-B331-3D69CD294D4C}" destId="{47D4843E-EDF1-8043-B693-E0511DF00635}" srcOrd="1" destOrd="0" presId="urn:microsoft.com/office/officeart/2005/8/layout/radial1"/>
    <dgm:cxn modelId="{FF1A3459-2963-5C41-A448-3B35DE514F26}" srcId="{5FC82405-54C4-A448-94FA-78EBDD0A15B3}" destId="{F552CDBA-E3AA-DF4C-9034-4B5231542B9F}" srcOrd="0" destOrd="0" parTransId="{F30C791B-175B-EB4E-B127-3C64425E88F9}" sibTransId="{EAB0E3ED-9133-7F4A-93A4-D200503CFB7B}"/>
    <dgm:cxn modelId="{A67B0386-0F14-924F-AA27-0513138E03FF}" type="presOf" srcId="{62D8F4A4-4E1A-FE41-B7C0-713C7E71B624}" destId="{96C586D6-128D-DF4A-A5FA-45F86A9B19C2}" srcOrd="1" destOrd="0" presId="urn:microsoft.com/office/officeart/2005/8/layout/radial1"/>
    <dgm:cxn modelId="{967069A3-90E2-D843-8592-FDCF1336BCF9}" type="presOf" srcId="{5FC82405-54C4-A448-94FA-78EBDD0A15B3}" destId="{28D18109-8C34-1B4E-A288-D70BB9B510C6}" srcOrd="0" destOrd="0" presId="urn:microsoft.com/office/officeart/2005/8/layout/radial1"/>
    <dgm:cxn modelId="{B4EC18B5-00FC-C742-94F0-A0ACF2D26150}" type="presOf" srcId="{374CE2E1-7ECA-E345-AAC4-0C14453F826D}" destId="{C6EE04D7-8B4B-9D49-B2A2-6AE3399BF3B4}" srcOrd="0" destOrd="0" presId="urn:microsoft.com/office/officeart/2005/8/layout/radial1"/>
    <dgm:cxn modelId="{8A37C8B7-9BC0-D346-AD20-6BF659CA5DB0}" type="presOf" srcId="{57DBB607-BE64-2B47-BA8A-851050CBA545}" destId="{29C30BC8-BD34-404F-97BC-CFE9B2C71A40}" srcOrd="0" destOrd="0" presId="urn:microsoft.com/office/officeart/2005/8/layout/radial1"/>
    <dgm:cxn modelId="{9E83E8D1-9796-564B-8C30-A949FC3E0E77}" type="presOf" srcId="{26207A8C-5A23-3E49-B84F-095F4DCC341B}" destId="{76F5FD11-C8A5-C745-9014-D5929F8A9DFB}" srcOrd="1" destOrd="0" presId="urn:microsoft.com/office/officeart/2005/8/layout/radial1"/>
    <dgm:cxn modelId="{529117ED-90CF-F842-83A6-7968E9C36A1D}" type="presOf" srcId="{20FAFC49-25D5-DC46-8859-951DB7DAF4EA}" destId="{5CC51C92-77F3-2E47-974C-FBFB263A7013}" srcOrd="0" destOrd="0" presId="urn:microsoft.com/office/officeart/2005/8/layout/radial1"/>
    <dgm:cxn modelId="{3C2DA5F0-A6C4-754F-A7E9-1733DB2E8975}" srcId="{F552CDBA-E3AA-DF4C-9034-4B5231542B9F}" destId="{5983DC1F-D010-3F44-BB46-BEF01AE9C4FF}" srcOrd="0" destOrd="0" parTransId="{26207A8C-5A23-3E49-B84F-095F4DCC341B}" sibTransId="{47443318-E8F6-BD4E-A4B4-B980C647F041}"/>
    <dgm:cxn modelId="{86D265F5-4DBF-A049-8FC0-6C858BC6F236}" type="presOf" srcId="{374CE2E1-7ECA-E345-AAC4-0C14453F826D}" destId="{5C7F0D4B-22F4-D648-9BC2-010E66BE6523}" srcOrd="1" destOrd="0" presId="urn:microsoft.com/office/officeart/2005/8/layout/radial1"/>
    <dgm:cxn modelId="{A481F05B-781C-AB43-BE8A-7DA7C9E22966}" type="presParOf" srcId="{28D18109-8C34-1B4E-A288-D70BB9B510C6}" destId="{F342FFE2-EA2F-C049-9C93-CC47C998572C}" srcOrd="0" destOrd="0" presId="urn:microsoft.com/office/officeart/2005/8/layout/radial1"/>
    <dgm:cxn modelId="{3DC2E2A9-DFB7-4E47-A088-473D726D516A}" type="presParOf" srcId="{28D18109-8C34-1B4E-A288-D70BB9B510C6}" destId="{D9634FA2-BAFD-D746-B26C-97ADD864B9EE}" srcOrd="1" destOrd="0" presId="urn:microsoft.com/office/officeart/2005/8/layout/radial1"/>
    <dgm:cxn modelId="{DF542EBE-D4FD-D54D-BF5B-3BA4882E6C95}" type="presParOf" srcId="{D9634FA2-BAFD-D746-B26C-97ADD864B9EE}" destId="{76F5FD11-C8A5-C745-9014-D5929F8A9DFB}" srcOrd="0" destOrd="0" presId="urn:microsoft.com/office/officeart/2005/8/layout/radial1"/>
    <dgm:cxn modelId="{B4BEDD28-77F6-264A-B778-F7EB25B3EA05}" type="presParOf" srcId="{28D18109-8C34-1B4E-A288-D70BB9B510C6}" destId="{2192361B-37B7-0A4C-8A04-FEDB96AD18AD}" srcOrd="2" destOrd="0" presId="urn:microsoft.com/office/officeart/2005/8/layout/radial1"/>
    <dgm:cxn modelId="{8B3EA71C-BA1F-4949-BF72-29B282DB3137}" type="presParOf" srcId="{28D18109-8C34-1B4E-A288-D70BB9B510C6}" destId="{B2A8B322-DE4B-1F4F-A171-05B710D68A73}" srcOrd="3" destOrd="0" presId="urn:microsoft.com/office/officeart/2005/8/layout/radial1"/>
    <dgm:cxn modelId="{A5F8D51D-BF17-F246-882A-EE8EA4724492}" type="presParOf" srcId="{B2A8B322-DE4B-1F4F-A171-05B710D68A73}" destId="{47D4843E-EDF1-8043-B693-E0511DF00635}" srcOrd="0" destOrd="0" presId="urn:microsoft.com/office/officeart/2005/8/layout/radial1"/>
    <dgm:cxn modelId="{54BA742E-12BB-C143-A681-AE409E649B87}" type="presParOf" srcId="{28D18109-8C34-1B4E-A288-D70BB9B510C6}" destId="{5CC51C92-77F3-2E47-974C-FBFB263A7013}" srcOrd="4" destOrd="0" presId="urn:microsoft.com/office/officeart/2005/8/layout/radial1"/>
    <dgm:cxn modelId="{1F8CF5AC-2E90-6942-A557-673B65DB5822}" type="presParOf" srcId="{28D18109-8C34-1B4E-A288-D70BB9B510C6}" destId="{D9E87E09-4AA7-FA4E-AA61-BA6FA7B236C0}" srcOrd="5" destOrd="0" presId="urn:microsoft.com/office/officeart/2005/8/layout/radial1"/>
    <dgm:cxn modelId="{B93B5726-2B8F-AD4E-8620-BDE0570E7181}" type="presParOf" srcId="{D9E87E09-4AA7-FA4E-AA61-BA6FA7B236C0}" destId="{96C586D6-128D-DF4A-A5FA-45F86A9B19C2}" srcOrd="0" destOrd="0" presId="urn:microsoft.com/office/officeart/2005/8/layout/radial1"/>
    <dgm:cxn modelId="{A6B47A77-DE3D-7E41-BEFD-C46C54BFA5F9}" type="presParOf" srcId="{28D18109-8C34-1B4E-A288-D70BB9B510C6}" destId="{29C30BC8-BD34-404F-97BC-CFE9B2C71A40}" srcOrd="6" destOrd="0" presId="urn:microsoft.com/office/officeart/2005/8/layout/radial1"/>
    <dgm:cxn modelId="{8D5A3D10-6581-6242-93D6-9EACCC151438}" type="presParOf" srcId="{28D18109-8C34-1B4E-A288-D70BB9B510C6}" destId="{C6EE04D7-8B4B-9D49-B2A2-6AE3399BF3B4}" srcOrd="7" destOrd="0" presId="urn:microsoft.com/office/officeart/2005/8/layout/radial1"/>
    <dgm:cxn modelId="{79BFEF2E-6639-B44B-9AF7-BC1CF57950F3}" type="presParOf" srcId="{C6EE04D7-8B4B-9D49-B2A2-6AE3399BF3B4}" destId="{5C7F0D4B-22F4-D648-9BC2-010E66BE6523}" srcOrd="0" destOrd="0" presId="urn:microsoft.com/office/officeart/2005/8/layout/radial1"/>
    <dgm:cxn modelId="{6C463550-876D-4940-9D16-193B57121A8E}" type="presParOf" srcId="{28D18109-8C34-1B4E-A288-D70BB9B510C6}" destId="{5CBB472C-81ED-6447-A194-F032C4850039}"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BC9D9-9A20-3E41-A0ED-B98862980EA9}">
      <dsp:nvSpPr>
        <dsp:cNvPr id="0" name=""/>
        <dsp:cNvSpPr/>
      </dsp:nvSpPr>
      <dsp:spPr>
        <a:xfrm>
          <a:off x="2023241" y="1932154"/>
          <a:ext cx="1482001" cy="1482001"/>
        </a:xfrm>
        <a:prstGeom prst="ellipse">
          <a:avLst/>
        </a:prstGeom>
        <a:solidFill>
          <a:srgbClr val="BBBAC8"/>
        </a:solidFill>
        <a:ln w="12700" cap="flat" cmpd="sng" algn="ctr">
          <a:solidFill>
            <a:schemeClr val="accent5"/>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488950">
            <a:lnSpc>
              <a:spcPct val="90000"/>
            </a:lnSpc>
            <a:spcBef>
              <a:spcPct val="0"/>
            </a:spcBef>
            <a:spcAft>
              <a:spcPct val="35000"/>
            </a:spcAft>
            <a:buNone/>
          </a:pPr>
          <a:r>
            <a:rPr lang="de-DE" sz="1200" kern="1200" dirty="0"/>
            <a:t>Zivil-gesellschaftliche Organisationen (ZGOs)</a:t>
          </a:r>
          <a:endParaRPr lang="de-DE" sz="1200" kern="1200" dirty="0">
            <a:latin typeface="Calibri" panose="020F0502020204030204"/>
            <a:ea typeface="+mn-ea"/>
            <a:cs typeface="+mn-cs"/>
          </a:endParaRPr>
        </a:p>
      </dsp:txBody>
      <dsp:txXfrm>
        <a:off x="2240275" y="2149188"/>
        <a:ext cx="1047933" cy="1047933"/>
      </dsp:txXfrm>
    </dsp:sp>
    <dsp:sp modelId="{A67E14A6-B2A5-3C41-A1F3-84DBA77A0BB2}">
      <dsp:nvSpPr>
        <dsp:cNvPr id="0" name=""/>
        <dsp:cNvSpPr/>
      </dsp:nvSpPr>
      <dsp:spPr>
        <a:xfrm rot="16200000">
          <a:off x="2540568" y="1684354"/>
          <a:ext cx="447348" cy="48251"/>
        </a:xfrm>
        <a:custGeom>
          <a:avLst/>
          <a:gdLst/>
          <a:ahLst/>
          <a:cxnLst/>
          <a:rect l="0" t="0" r="0" b="0"/>
          <a:pathLst>
            <a:path>
              <a:moveTo>
                <a:pt x="0" y="24125"/>
              </a:moveTo>
              <a:lnTo>
                <a:pt x="447348" y="24125"/>
              </a:lnTo>
            </a:path>
          </a:pathLst>
        </a:custGeom>
        <a:noFill/>
        <a:ln w="9525" cap="flat" cmpd="sng" algn="ctr">
          <a:solidFill>
            <a:schemeClr val="accent4"/>
          </a:solidFill>
          <a:prstDash val="dash"/>
          <a:roun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753058" y="1697296"/>
        <a:ext cx="22367" cy="22367"/>
      </dsp:txXfrm>
    </dsp:sp>
    <dsp:sp modelId="{FD09015D-AED8-1843-9D2F-602B4BE47D7B}">
      <dsp:nvSpPr>
        <dsp:cNvPr id="0" name=""/>
        <dsp:cNvSpPr/>
      </dsp:nvSpPr>
      <dsp:spPr>
        <a:xfrm>
          <a:off x="2023241" y="2805"/>
          <a:ext cx="1482001" cy="1482001"/>
        </a:xfrm>
        <a:prstGeom prst="ellipse">
          <a:avLst/>
        </a:prstGeom>
        <a:solidFill>
          <a:schemeClr val="accent4">
            <a:lumMod val="60000"/>
            <a:lumOff val="40000"/>
          </a:schemeClr>
        </a:solidFill>
        <a:ln w="12700" cap="flat" cmpd="sng" algn="ctr">
          <a:solidFill>
            <a:schemeClr val="accent4"/>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rgbClr val="FFFFFF"/>
              </a:solidFill>
              <a:latin typeface="Calibri" panose="020F0502020204030204"/>
              <a:ea typeface="+mn-ea"/>
              <a:cs typeface="+mn-cs"/>
            </a:rPr>
            <a:t>Ko-Forschende</a:t>
          </a:r>
        </a:p>
      </dsp:txBody>
      <dsp:txXfrm>
        <a:off x="2240275" y="219839"/>
        <a:ext cx="1047933" cy="1047933"/>
      </dsp:txXfrm>
    </dsp:sp>
    <dsp:sp modelId="{EBAC4B8B-E1A7-D44D-9533-C0C8A1EA62DF}">
      <dsp:nvSpPr>
        <dsp:cNvPr id="0" name=""/>
        <dsp:cNvSpPr/>
      </dsp:nvSpPr>
      <dsp:spPr>
        <a:xfrm>
          <a:off x="3505243" y="2649029"/>
          <a:ext cx="447348" cy="48251"/>
        </a:xfrm>
        <a:custGeom>
          <a:avLst/>
          <a:gdLst/>
          <a:ahLst/>
          <a:cxnLst/>
          <a:rect l="0" t="0" r="0" b="0"/>
          <a:pathLst>
            <a:path>
              <a:moveTo>
                <a:pt x="0" y="24125"/>
              </a:moveTo>
              <a:lnTo>
                <a:pt x="447348" y="2412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3717733" y="2661971"/>
        <a:ext cx="22367" cy="22367"/>
      </dsp:txXfrm>
    </dsp:sp>
    <dsp:sp modelId="{257108B7-AEAC-B347-B943-80FA71125E0E}">
      <dsp:nvSpPr>
        <dsp:cNvPr id="0" name=""/>
        <dsp:cNvSpPr/>
      </dsp:nvSpPr>
      <dsp:spPr>
        <a:xfrm>
          <a:off x="3952591" y="1932154"/>
          <a:ext cx="1482001" cy="1482001"/>
        </a:xfrm>
        <a:prstGeom prst="ellipse">
          <a:avLst/>
        </a:prstGeom>
        <a:solidFill>
          <a:srgbClr val="BBBAC8"/>
        </a:solidFill>
        <a:ln w="12700" cap="flat" cmpd="sng" algn="ctr">
          <a:solidFill>
            <a:schemeClr val="accent5"/>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t>Kommunale Partner </a:t>
          </a:r>
          <a:r>
            <a:rPr lang="de-DE" sz="1200" kern="1200" dirty="0">
              <a:latin typeface="Calibri" panose="020F0502020204030204"/>
              <a:ea typeface="+mn-ea"/>
              <a:cs typeface="+mn-cs"/>
            </a:rPr>
            <a:t> </a:t>
          </a:r>
          <a:endParaRPr lang="de-DE" sz="1200" kern="1200" dirty="0"/>
        </a:p>
      </dsp:txBody>
      <dsp:txXfrm>
        <a:off x="4169625" y="2149188"/>
        <a:ext cx="1047933" cy="1047933"/>
      </dsp:txXfrm>
    </dsp:sp>
    <dsp:sp modelId="{8405AED2-35F3-AC40-8BB4-5E4B11519354}">
      <dsp:nvSpPr>
        <dsp:cNvPr id="0" name=""/>
        <dsp:cNvSpPr/>
      </dsp:nvSpPr>
      <dsp:spPr>
        <a:xfrm rot="5400000">
          <a:off x="2540568" y="3613704"/>
          <a:ext cx="447348" cy="48251"/>
        </a:xfrm>
        <a:custGeom>
          <a:avLst/>
          <a:gdLst/>
          <a:ahLst/>
          <a:cxnLst/>
          <a:rect l="0" t="0" r="0" b="0"/>
          <a:pathLst>
            <a:path>
              <a:moveTo>
                <a:pt x="0" y="24125"/>
              </a:moveTo>
              <a:lnTo>
                <a:pt x="447348" y="24125"/>
              </a:lnTo>
            </a:path>
          </a:pathLst>
        </a:custGeom>
        <a:noFill/>
        <a:ln w="15875" cap="flat" cmpd="sng" algn="ctr">
          <a:solidFill>
            <a:srgbClr val="BBBAC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753058" y="3626646"/>
        <a:ext cx="22367" cy="22367"/>
      </dsp:txXfrm>
    </dsp:sp>
    <dsp:sp modelId="{3F1B4DFD-AA37-CA46-9F54-E0A594A5C3C4}">
      <dsp:nvSpPr>
        <dsp:cNvPr id="0" name=""/>
        <dsp:cNvSpPr/>
      </dsp:nvSpPr>
      <dsp:spPr>
        <a:xfrm>
          <a:off x="2023241" y="3861504"/>
          <a:ext cx="1482001" cy="1482001"/>
        </a:xfrm>
        <a:prstGeom prst="ellipse">
          <a:avLst/>
        </a:prstGeom>
        <a:solidFill>
          <a:schemeClr val="accent4"/>
        </a:solidFill>
        <a:ln w="12700" cap="flat" cmpd="sng" algn="ctr">
          <a:solidFill>
            <a:schemeClr val="accent4">
              <a:lumMod val="75000"/>
            </a:schemeClr>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622300">
            <a:lnSpc>
              <a:spcPct val="90000"/>
            </a:lnSpc>
            <a:spcBef>
              <a:spcPct val="0"/>
            </a:spcBef>
            <a:spcAft>
              <a:spcPct val="35000"/>
            </a:spcAft>
            <a:buNone/>
          </a:pPr>
          <a:r>
            <a:rPr lang="de-DE" sz="1800" kern="1200" dirty="0">
              <a:latin typeface="Calibri" panose="020F0502020204030204"/>
              <a:ea typeface="+mn-ea"/>
              <a:cs typeface="+mn-cs"/>
            </a:rPr>
            <a:t>Verbund</a:t>
          </a:r>
        </a:p>
      </dsp:txBody>
      <dsp:txXfrm>
        <a:off x="2240275" y="4078538"/>
        <a:ext cx="1047933" cy="1047933"/>
      </dsp:txXfrm>
    </dsp:sp>
    <dsp:sp modelId="{AF7E9874-21F5-4341-BFF3-B3E6A3F3323E}">
      <dsp:nvSpPr>
        <dsp:cNvPr id="0" name=""/>
        <dsp:cNvSpPr/>
      </dsp:nvSpPr>
      <dsp:spPr>
        <a:xfrm rot="10800000">
          <a:off x="1575893" y="2649029"/>
          <a:ext cx="447348" cy="48251"/>
        </a:xfrm>
        <a:custGeom>
          <a:avLst/>
          <a:gdLst/>
          <a:ahLst/>
          <a:cxnLst/>
          <a:rect l="0" t="0" r="0" b="0"/>
          <a:pathLst>
            <a:path>
              <a:moveTo>
                <a:pt x="0" y="24125"/>
              </a:moveTo>
              <a:lnTo>
                <a:pt x="447348" y="2412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788383" y="2661971"/>
        <a:ext cx="22367" cy="22367"/>
      </dsp:txXfrm>
    </dsp:sp>
    <dsp:sp modelId="{595E4853-12FD-0A4D-8D34-123281892E30}">
      <dsp:nvSpPr>
        <dsp:cNvPr id="0" name=""/>
        <dsp:cNvSpPr/>
      </dsp:nvSpPr>
      <dsp:spPr>
        <a:xfrm>
          <a:off x="93892" y="1932154"/>
          <a:ext cx="1482001" cy="1482001"/>
        </a:xfrm>
        <a:prstGeom prst="ellipse">
          <a:avLst/>
        </a:prstGeom>
        <a:solidFill>
          <a:srgbClr val="BBBAC8"/>
        </a:solidFill>
        <a:ln w="12700" cap="flat" cmpd="sng" algn="ctr">
          <a:solidFill>
            <a:schemeClr val="accent5"/>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a:latin typeface="Calibri" panose="020F0502020204030204"/>
              <a:ea typeface="+mn-ea"/>
              <a:cs typeface="+mn-cs"/>
            </a:rPr>
            <a:t>Akademische Einrichtungen </a:t>
          </a:r>
          <a:endParaRPr lang="de-DE" sz="1200" kern="1200" dirty="0"/>
        </a:p>
      </dsp:txBody>
      <dsp:txXfrm>
        <a:off x="310926" y="2149188"/>
        <a:ext cx="1047933" cy="1047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9ED5D-B458-FF4F-B2E9-3ED9B64DD1AF}">
      <dsp:nvSpPr>
        <dsp:cNvPr id="0" name=""/>
        <dsp:cNvSpPr/>
      </dsp:nvSpPr>
      <dsp:spPr>
        <a:xfrm>
          <a:off x="1041300" y="569934"/>
          <a:ext cx="1317658" cy="5965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rtl="0">
            <a:lnSpc>
              <a:spcPct val="90000"/>
            </a:lnSpc>
            <a:spcBef>
              <a:spcPct val="0"/>
            </a:spcBef>
            <a:spcAft>
              <a:spcPct val="35000"/>
            </a:spcAft>
            <a:buNone/>
          </a:pPr>
          <a:r>
            <a:rPr lang="de-DE" sz="1200" kern="1200" dirty="0"/>
            <a:t>Projektrelevanz verdeutlichen</a:t>
          </a:r>
        </a:p>
      </dsp:txBody>
      <dsp:txXfrm>
        <a:off x="1070423" y="599057"/>
        <a:ext cx="1259412" cy="538336"/>
      </dsp:txXfrm>
    </dsp:sp>
    <dsp:sp modelId="{3453E66D-D343-3B4B-A84B-9EB3F33B0911}">
      <dsp:nvSpPr>
        <dsp:cNvPr id="0" name=""/>
        <dsp:cNvSpPr/>
      </dsp:nvSpPr>
      <dsp:spPr>
        <a:xfrm rot="5403539">
          <a:off x="1279607" y="1586299"/>
          <a:ext cx="839566" cy="0"/>
        </a:xfrm>
        <a:custGeom>
          <a:avLst/>
          <a:gdLst/>
          <a:ahLst/>
          <a:cxnLst/>
          <a:rect l="0" t="0" r="0" b="0"/>
          <a:pathLst>
            <a:path>
              <a:moveTo>
                <a:pt x="0" y="0"/>
              </a:moveTo>
              <a:lnTo>
                <a:pt x="839566" y="0"/>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sp>
    <dsp:sp modelId="{36EE3897-3A47-7547-A02D-C4CBBF7341C0}">
      <dsp:nvSpPr>
        <dsp:cNvPr id="0" name=""/>
        <dsp:cNvSpPr/>
      </dsp:nvSpPr>
      <dsp:spPr>
        <a:xfrm>
          <a:off x="1173406" y="2006082"/>
          <a:ext cx="1050473" cy="611998"/>
        </a:xfrm>
        <a:prstGeom prst="roundRect">
          <a:avLst/>
        </a:prstGeom>
        <a:solidFill>
          <a:schemeClr val="accent3">
            <a:hueOff val="-1613462"/>
            <a:satOff val="-8413"/>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de-DE" sz="1000" kern="1200" dirty="0"/>
            <a:t>gesellschaftliche Relevanz des Themas</a:t>
          </a:r>
        </a:p>
      </dsp:txBody>
      <dsp:txXfrm>
        <a:off x="1203281" y="2035957"/>
        <a:ext cx="990723" cy="552248"/>
      </dsp:txXfrm>
    </dsp:sp>
    <dsp:sp modelId="{5FEEDE9B-2C62-9345-A709-8A5999E7CC92}">
      <dsp:nvSpPr>
        <dsp:cNvPr id="0" name=""/>
        <dsp:cNvSpPr/>
      </dsp:nvSpPr>
      <dsp:spPr>
        <a:xfrm rot="2978516">
          <a:off x="1847416" y="1396138"/>
          <a:ext cx="602672" cy="0"/>
        </a:xfrm>
        <a:custGeom>
          <a:avLst/>
          <a:gdLst/>
          <a:ahLst/>
          <a:cxnLst/>
          <a:rect l="0" t="0" r="0" b="0"/>
          <a:pathLst>
            <a:path>
              <a:moveTo>
                <a:pt x="0" y="0"/>
              </a:moveTo>
              <a:lnTo>
                <a:pt x="602672" y="0"/>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sp>
    <dsp:sp modelId="{C12CA63C-2E28-8B4E-AEFC-983FAB9C7A7A}">
      <dsp:nvSpPr>
        <dsp:cNvPr id="0" name=""/>
        <dsp:cNvSpPr/>
      </dsp:nvSpPr>
      <dsp:spPr>
        <a:xfrm>
          <a:off x="2343887" y="1608023"/>
          <a:ext cx="819614" cy="999948"/>
        </a:xfrm>
        <a:prstGeom prst="roundRect">
          <a:avLst/>
        </a:prstGeom>
        <a:solidFill>
          <a:schemeClr val="accent3">
            <a:hueOff val="-3226924"/>
            <a:satOff val="-16825"/>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de-DE" sz="1000" kern="1200" dirty="0"/>
            <a:t>durch Teilnahme erzeugte, sichtbare Wirkungen</a:t>
          </a:r>
        </a:p>
      </dsp:txBody>
      <dsp:txXfrm>
        <a:off x="2383897" y="1648033"/>
        <a:ext cx="739594" cy="919928"/>
      </dsp:txXfrm>
    </dsp:sp>
    <dsp:sp modelId="{0B45A8E6-9EFA-294F-AEF7-103AA33DC0C6}">
      <dsp:nvSpPr>
        <dsp:cNvPr id="0" name=""/>
        <dsp:cNvSpPr/>
      </dsp:nvSpPr>
      <dsp:spPr>
        <a:xfrm rot="7771183">
          <a:off x="912077" y="1422020"/>
          <a:ext cx="662438" cy="0"/>
        </a:xfrm>
        <a:custGeom>
          <a:avLst/>
          <a:gdLst/>
          <a:ahLst/>
          <a:cxnLst/>
          <a:rect l="0" t="0" r="0" b="0"/>
          <a:pathLst>
            <a:path>
              <a:moveTo>
                <a:pt x="0" y="0"/>
              </a:moveTo>
              <a:lnTo>
                <a:pt x="662438" y="0"/>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sp>
    <dsp:sp modelId="{C6E14E6C-C998-2B48-AC61-6F459454F85A}">
      <dsp:nvSpPr>
        <dsp:cNvPr id="0" name=""/>
        <dsp:cNvSpPr/>
      </dsp:nvSpPr>
      <dsp:spPr>
        <a:xfrm>
          <a:off x="259333" y="1677524"/>
          <a:ext cx="786711" cy="920914"/>
        </a:xfrm>
        <a:prstGeom prst="roundRect">
          <a:avLst/>
        </a:prstGeom>
        <a:solidFill>
          <a:schemeClr val="accent3">
            <a:hueOff val="-4840387"/>
            <a:satOff val="-25238"/>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de-DE" sz="1000" kern="1200" dirty="0"/>
            <a:t>erkenntnis-bezogener und praktischer Nutzen</a:t>
          </a:r>
        </a:p>
      </dsp:txBody>
      <dsp:txXfrm>
        <a:off x="297737" y="1715928"/>
        <a:ext cx="709903" cy="844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B7930-D462-BC4A-8722-D72DAE840AD5}">
      <dsp:nvSpPr>
        <dsp:cNvPr id="0" name=""/>
        <dsp:cNvSpPr/>
      </dsp:nvSpPr>
      <dsp:spPr>
        <a:xfrm>
          <a:off x="1376" y="0"/>
          <a:ext cx="1676763" cy="507741"/>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de-DE" sz="1100" kern="1200" dirty="0"/>
            <a:t>identifizieren</a:t>
          </a:r>
        </a:p>
      </dsp:txBody>
      <dsp:txXfrm>
        <a:off x="255247" y="0"/>
        <a:ext cx="1169022" cy="507741"/>
      </dsp:txXfrm>
    </dsp:sp>
    <dsp:sp modelId="{129874E5-DDE7-6A48-B2E9-C1D0E83BEABD}">
      <dsp:nvSpPr>
        <dsp:cNvPr id="0" name=""/>
        <dsp:cNvSpPr/>
      </dsp:nvSpPr>
      <dsp:spPr>
        <a:xfrm>
          <a:off x="1510462" y="0"/>
          <a:ext cx="1676763" cy="507741"/>
        </a:xfrm>
        <a:prstGeom prst="chevron">
          <a:avLst/>
        </a:prstGeom>
        <a:solidFill>
          <a:schemeClr val="accent1">
            <a:shade val="80000"/>
            <a:hueOff val="142809"/>
            <a:satOff val="-19252"/>
            <a:lumOff val="18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de-DE" sz="1100" kern="1200" dirty="0"/>
            <a:t>ansprechen</a:t>
          </a:r>
        </a:p>
      </dsp:txBody>
      <dsp:txXfrm>
        <a:off x="1764333" y="0"/>
        <a:ext cx="1169022" cy="507741"/>
      </dsp:txXfrm>
    </dsp:sp>
    <dsp:sp modelId="{3F46DFBB-EF8C-7145-B9E7-58BFDD3F012F}">
      <dsp:nvSpPr>
        <dsp:cNvPr id="0" name=""/>
        <dsp:cNvSpPr/>
      </dsp:nvSpPr>
      <dsp:spPr>
        <a:xfrm>
          <a:off x="3019549" y="0"/>
          <a:ext cx="1676763" cy="507741"/>
        </a:xfrm>
        <a:prstGeom prst="chevron">
          <a:avLst/>
        </a:prstGeom>
        <a:solidFill>
          <a:schemeClr val="accent1">
            <a:shade val="80000"/>
            <a:hueOff val="285618"/>
            <a:satOff val="-38504"/>
            <a:lumOff val="36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de-DE" sz="1100" kern="1200" dirty="0"/>
            <a:t>halten</a:t>
          </a:r>
        </a:p>
      </dsp:txBody>
      <dsp:txXfrm>
        <a:off x="3273420" y="0"/>
        <a:ext cx="1169022" cy="507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2340C-57F1-784B-B199-A3F03C0CD0EE}">
      <dsp:nvSpPr>
        <dsp:cNvPr id="0" name=""/>
        <dsp:cNvSpPr/>
      </dsp:nvSpPr>
      <dsp:spPr>
        <a:xfrm>
          <a:off x="3302696" y="1952991"/>
          <a:ext cx="948115" cy="948115"/>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Anreize </a:t>
          </a:r>
          <a:br>
            <a:rPr lang="de-DE" sz="1400" kern="1200" dirty="0"/>
          </a:br>
          <a:r>
            <a:rPr lang="de-DE" sz="1400" kern="1200" dirty="0"/>
            <a:t>für KF</a:t>
          </a:r>
        </a:p>
      </dsp:txBody>
      <dsp:txXfrm>
        <a:off x="3441544" y="2091839"/>
        <a:ext cx="670419" cy="670419"/>
      </dsp:txXfrm>
    </dsp:sp>
    <dsp:sp modelId="{9192BE59-4262-7649-B5DD-66EF36F5AEE6}">
      <dsp:nvSpPr>
        <dsp:cNvPr id="0" name=""/>
        <dsp:cNvSpPr/>
      </dsp:nvSpPr>
      <dsp:spPr>
        <a:xfrm rot="16478218">
          <a:off x="3590490" y="1700232"/>
          <a:ext cx="488680" cy="21539"/>
        </a:xfrm>
        <a:custGeom>
          <a:avLst/>
          <a:gdLst/>
          <a:ahLst/>
          <a:cxnLst/>
          <a:rect l="0" t="0" r="0" b="0"/>
          <a:pathLst>
            <a:path>
              <a:moveTo>
                <a:pt x="0" y="10769"/>
              </a:moveTo>
              <a:lnTo>
                <a:pt x="488680"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3822613" y="1698785"/>
        <a:ext cx="24434" cy="24434"/>
      </dsp:txXfrm>
    </dsp:sp>
    <dsp:sp modelId="{D6868F13-EF80-0742-8BB2-E64DBBB2E35B}">
      <dsp:nvSpPr>
        <dsp:cNvPr id="0" name=""/>
        <dsp:cNvSpPr/>
      </dsp:nvSpPr>
      <dsp:spPr>
        <a:xfrm>
          <a:off x="3033361" y="855575"/>
          <a:ext cx="1692062" cy="61201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persönlichen Nutzen kommunizieren und einlösen</a:t>
          </a:r>
        </a:p>
      </dsp:txBody>
      <dsp:txXfrm>
        <a:off x="3281158" y="945203"/>
        <a:ext cx="1196468" cy="432761"/>
      </dsp:txXfrm>
    </dsp:sp>
    <dsp:sp modelId="{5B3D8312-CBB6-2140-86E6-3FABAAB725EF}">
      <dsp:nvSpPr>
        <dsp:cNvPr id="0" name=""/>
        <dsp:cNvSpPr/>
      </dsp:nvSpPr>
      <dsp:spPr>
        <a:xfrm rot="19120065">
          <a:off x="4062730" y="1917645"/>
          <a:ext cx="561925" cy="21539"/>
        </a:xfrm>
        <a:custGeom>
          <a:avLst/>
          <a:gdLst/>
          <a:ahLst/>
          <a:cxnLst/>
          <a:rect l="0" t="0" r="0" b="0"/>
          <a:pathLst>
            <a:path>
              <a:moveTo>
                <a:pt x="0" y="10769"/>
              </a:moveTo>
              <a:lnTo>
                <a:pt x="561925"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4329644" y="1914366"/>
        <a:ext cx="28096" cy="28096"/>
      </dsp:txXfrm>
    </dsp:sp>
    <dsp:sp modelId="{442C8A9B-5376-584E-AD11-BE58B89FF88D}">
      <dsp:nvSpPr>
        <dsp:cNvPr id="0" name=""/>
        <dsp:cNvSpPr/>
      </dsp:nvSpPr>
      <dsp:spPr>
        <a:xfrm>
          <a:off x="4237753" y="1168525"/>
          <a:ext cx="1242135" cy="61364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Wirkungen sicht- und greifbar machen</a:t>
          </a:r>
          <a:endParaRPr lang="de-DE" sz="900" kern="1200" dirty="0">
            <a:solidFill>
              <a:schemeClr val="accent6">
                <a:lumMod val="75000"/>
              </a:schemeClr>
            </a:solidFill>
          </a:endParaRPr>
        </a:p>
      </dsp:txBody>
      <dsp:txXfrm>
        <a:off x="4419659" y="1258391"/>
        <a:ext cx="878323" cy="433914"/>
      </dsp:txXfrm>
    </dsp:sp>
    <dsp:sp modelId="{72E2FC15-EF21-7B48-B95D-A4C150438FB6}">
      <dsp:nvSpPr>
        <dsp:cNvPr id="0" name=""/>
        <dsp:cNvSpPr/>
      </dsp:nvSpPr>
      <dsp:spPr>
        <a:xfrm rot="20392118">
          <a:off x="4201245" y="2137046"/>
          <a:ext cx="674510" cy="21539"/>
        </a:xfrm>
        <a:custGeom>
          <a:avLst/>
          <a:gdLst/>
          <a:ahLst/>
          <a:cxnLst/>
          <a:rect l="0" t="0" r="0" b="0"/>
          <a:pathLst>
            <a:path>
              <a:moveTo>
                <a:pt x="0" y="10769"/>
              </a:moveTo>
              <a:lnTo>
                <a:pt x="674510"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4521637" y="2130953"/>
        <a:ext cx="33725" cy="33725"/>
      </dsp:txXfrm>
    </dsp:sp>
    <dsp:sp modelId="{CB1E51B5-4987-6D43-8990-BB073ACEF741}">
      <dsp:nvSpPr>
        <dsp:cNvPr id="0" name=""/>
        <dsp:cNvSpPr/>
      </dsp:nvSpPr>
      <dsp:spPr>
        <a:xfrm>
          <a:off x="4745228" y="1657691"/>
          <a:ext cx="1004317" cy="460538"/>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Gehör verschaffen</a:t>
          </a:r>
          <a:endParaRPr lang="de-DE" sz="900" kern="1200" dirty="0">
            <a:solidFill>
              <a:schemeClr val="accent6">
                <a:lumMod val="75000"/>
              </a:schemeClr>
            </a:solidFill>
          </a:endParaRPr>
        </a:p>
      </dsp:txBody>
      <dsp:txXfrm>
        <a:off x="4892307" y="1725135"/>
        <a:ext cx="710159" cy="325650"/>
      </dsp:txXfrm>
    </dsp:sp>
    <dsp:sp modelId="{20D4E522-596A-F841-B4F1-19A12EDA9AA8}">
      <dsp:nvSpPr>
        <dsp:cNvPr id="0" name=""/>
        <dsp:cNvSpPr/>
      </dsp:nvSpPr>
      <dsp:spPr>
        <a:xfrm rot="21384687">
          <a:off x="4249258" y="2366701"/>
          <a:ext cx="636067" cy="21539"/>
        </a:xfrm>
        <a:custGeom>
          <a:avLst/>
          <a:gdLst/>
          <a:ahLst/>
          <a:cxnLst/>
          <a:rect l="0" t="0" r="0" b="0"/>
          <a:pathLst>
            <a:path>
              <a:moveTo>
                <a:pt x="0" y="10769"/>
              </a:moveTo>
              <a:lnTo>
                <a:pt x="636067"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4551390" y="2361569"/>
        <a:ext cx="31803" cy="31803"/>
      </dsp:txXfrm>
    </dsp:sp>
    <dsp:sp modelId="{A2CB05E6-5E59-0042-B705-F78E7251388D}">
      <dsp:nvSpPr>
        <dsp:cNvPr id="0" name=""/>
        <dsp:cNvSpPr/>
      </dsp:nvSpPr>
      <dsp:spPr>
        <a:xfrm>
          <a:off x="4880236" y="2120000"/>
          <a:ext cx="929383" cy="41740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Anerkennung verschaffen</a:t>
          </a:r>
          <a:endParaRPr lang="de-DE" sz="900" kern="1200" dirty="0">
            <a:solidFill>
              <a:schemeClr val="accent6">
                <a:lumMod val="75000"/>
              </a:schemeClr>
            </a:solidFill>
          </a:endParaRPr>
        </a:p>
      </dsp:txBody>
      <dsp:txXfrm>
        <a:off x="5016341" y="2181127"/>
        <a:ext cx="657173" cy="295149"/>
      </dsp:txXfrm>
    </dsp:sp>
    <dsp:sp modelId="{38F5DF37-9697-194F-9470-1701AA027C35}">
      <dsp:nvSpPr>
        <dsp:cNvPr id="0" name=""/>
        <dsp:cNvSpPr/>
      </dsp:nvSpPr>
      <dsp:spPr>
        <a:xfrm rot="942094">
          <a:off x="4222618" y="2620748"/>
          <a:ext cx="562964" cy="21539"/>
        </a:xfrm>
        <a:custGeom>
          <a:avLst/>
          <a:gdLst/>
          <a:ahLst/>
          <a:cxnLst/>
          <a:rect l="0" t="0" r="0" b="0"/>
          <a:pathLst>
            <a:path>
              <a:moveTo>
                <a:pt x="0" y="10769"/>
              </a:moveTo>
              <a:lnTo>
                <a:pt x="562964"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4490025" y="2617443"/>
        <a:ext cx="28148" cy="28148"/>
      </dsp:txXfrm>
    </dsp:sp>
    <dsp:sp modelId="{C30775A2-AFBC-4C4A-986F-9C8BFB596CAC}">
      <dsp:nvSpPr>
        <dsp:cNvPr id="0" name=""/>
        <dsp:cNvSpPr/>
      </dsp:nvSpPr>
      <dsp:spPr>
        <a:xfrm>
          <a:off x="4558651" y="2647484"/>
          <a:ext cx="1472421" cy="41266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Wissensbestände erweitern</a:t>
          </a:r>
          <a:endParaRPr lang="de-DE" sz="900" kern="1200" dirty="0">
            <a:solidFill>
              <a:schemeClr val="accent6">
                <a:lumMod val="75000"/>
              </a:schemeClr>
            </a:solidFill>
          </a:endParaRPr>
        </a:p>
      </dsp:txBody>
      <dsp:txXfrm>
        <a:off x="4774282" y="2707917"/>
        <a:ext cx="1041159" cy="291794"/>
      </dsp:txXfrm>
    </dsp:sp>
    <dsp:sp modelId="{F0AD44A2-EE14-F141-9592-F30D99BED86C}">
      <dsp:nvSpPr>
        <dsp:cNvPr id="0" name=""/>
        <dsp:cNvSpPr/>
      </dsp:nvSpPr>
      <dsp:spPr>
        <a:xfrm rot="2745517">
          <a:off x="4058463" y="2872088"/>
          <a:ext cx="324372" cy="21539"/>
        </a:xfrm>
        <a:custGeom>
          <a:avLst/>
          <a:gdLst/>
          <a:ahLst/>
          <a:cxnLst/>
          <a:rect l="0" t="0" r="0" b="0"/>
          <a:pathLst>
            <a:path>
              <a:moveTo>
                <a:pt x="0" y="10769"/>
              </a:moveTo>
              <a:lnTo>
                <a:pt x="324372"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4212540" y="2874748"/>
        <a:ext cx="16218" cy="16218"/>
      </dsp:txXfrm>
    </dsp:sp>
    <dsp:sp modelId="{721A76BE-6048-6346-A6DF-109FC38D94AE}">
      <dsp:nvSpPr>
        <dsp:cNvPr id="0" name=""/>
        <dsp:cNvSpPr/>
      </dsp:nvSpPr>
      <dsp:spPr>
        <a:xfrm>
          <a:off x="3673432" y="2991868"/>
          <a:ext cx="1755592" cy="46087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Wissenschaftsbildung ermöglichen</a:t>
          </a:r>
          <a:endParaRPr lang="de-DE" sz="900" kern="1200" dirty="0">
            <a:solidFill>
              <a:schemeClr val="accent6">
                <a:lumMod val="75000"/>
              </a:schemeClr>
            </a:solidFill>
          </a:endParaRPr>
        </a:p>
      </dsp:txBody>
      <dsp:txXfrm>
        <a:off x="3930532" y="3059362"/>
        <a:ext cx="1241392" cy="325891"/>
      </dsp:txXfrm>
    </dsp:sp>
    <dsp:sp modelId="{6A1E09B5-4854-CF4C-89FD-0D01E71525AE}">
      <dsp:nvSpPr>
        <dsp:cNvPr id="0" name=""/>
        <dsp:cNvSpPr/>
      </dsp:nvSpPr>
      <dsp:spPr>
        <a:xfrm rot="9601642">
          <a:off x="2746593" y="2681143"/>
          <a:ext cx="602740" cy="21539"/>
        </a:xfrm>
        <a:custGeom>
          <a:avLst/>
          <a:gdLst/>
          <a:ahLst/>
          <a:cxnLst/>
          <a:rect l="0" t="0" r="0" b="0"/>
          <a:pathLst>
            <a:path>
              <a:moveTo>
                <a:pt x="0" y="10769"/>
              </a:moveTo>
              <a:lnTo>
                <a:pt x="602740"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3032894" y="2676844"/>
        <a:ext cx="30137" cy="30137"/>
      </dsp:txXfrm>
    </dsp:sp>
    <dsp:sp modelId="{503FD368-6F51-4C43-844E-98129D0A79E4}">
      <dsp:nvSpPr>
        <dsp:cNvPr id="0" name=""/>
        <dsp:cNvSpPr/>
      </dsp:nvSpPr>
      <dsp:spPr>
        <a:xfrm>
          <a:off x="1598972" y="2694451"/>
          <a:ext cx="1322332" cy="56756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Interesse am Thema aufrecht erhalten und fördern</a:t>
          </a:r>
          <a:endParaRPr lang="de-DE" sz="900" kern="1200" dirty="0">
            <a:solidFill>
              <a:schemeClr val="accent6">
                <a:lumMod val="75000"/>
              </a:schemeClr>
            </a:solidFill>
          </a:endParaRPr>
        </a:p>
      </dsp:txBody>
      <dsp:txXfrm>
        <a:off x="1792623" y="2777568"/>
        <a:ext cx="935030" cy="401326"/>
      </dsp:txXfrm>
    </dsp:sp>
    <dsp:sp modelId="{9E5B26DF-F5E1-074B-8B27-3EA7C0EC3AFF}">
      <dsp:nvSpPr>
        <dsp:cNvPr id="0" name=""/>
        <dsp:cNvSpPr/>
      </dsp:nvSpPr>
      <dsp:spPr>
        <a:xfrm rot="11010404">
          <a:off x="2714169" y="2369240"/>
          <a:ext cx="589966" cy="21539"/>
        </a:xfrm>
        <a:custGeom>
          <a:avLst/>
          <a:gdLst/>
          <a:ahLst/>
          <a:cxnLst/>
          <a:rect l="0" t="0" r="0" b="0"/>
          <a:pathLst>
            <a:path>
              <a:moveTo>
                <a:pt x="0" y="10769"/>
              </a:moveTo>
              <a:lnTo>
                <a:pt x="589966"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2994403" y="2365260"/>
        <a:ext cx="29498" cy="29498"/>
      </dsp:txXfrm>
    </dsp:sp>
    <dsp:sp modelId="{0C96670D-21A4-EA41-A6BA-CA3408275FD4}">
      <dsp:nvSpPr>
        <dsp:cNvPr id="0" name=""/>
        <dsp:cNvSpPr/>
      </dsp:nvSpPr>
      <dsp:spPr>
        <a:xfrm>
          <a:off x="1393694" y="2106291"/>
          <a:ext cx="1332670" cy="43111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für Aufwendungen entschädigen</a:t>
          </a:r>
          <a:endParaRPr lang="de-DE" sz="900" kern="1200" dirty="0">
            <a:solidFill>
              <a:schemeClr val="accent6">
                <a:lumMod val="75000"/>
              </a:schemeClr>
            </a:solidFill>
          </a:endParaRPr>
        </a:p>
      </dsp:txBody>
      <dsp:txXfrm>
        <a:off x="1588859" y="2169426"/>
        <a:ext cx="942340" cy="304840"/>
      </dsp:txXfrm>
    </dsp:sp>
    <dsp:sp modelId="{F468D719-6914-8144-81CB-226A01766794}">
      <dsp:nvSpPr>
        <dsp:cNvPr id="0" name=""/>
        <dsp:cNvSpPr/>
      </dsp:nvSpPr>
      <dsp:spPr>
        <a:xfrm rot="7149305">
          <a:off x="3334841" y="2954157"/>
          <a:ext cx="283709" cy="21539"/>
        </a:xfrm>
        <a:custGeom>
          <a:avLst/>
          <a:gdLst/>
          <a:ahLst/>
          <a:cxnLst/>
          <a:rect l="0" t="0" r="0" b="0"/>
          <a:pathLst>
            <a:path>
              <a:moveTo>
                <a:pt x="0" y="10769"/>
              </a:moveTo>
              <a:lnTo>
                <a:pt x="283709"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3469603" y="2957834"/>
        <a:ext cx="14185" cy="14185"/>
      </dsp:txXfrm>
    </dsp:sp>
    <dsp:sp modelId="{693E7854-C342-6242-B4B8-624FEDD903C8}">
      <dsp:nvSpPr>
        <dsp:cNvPr id="0" name=""/>
        <dsp:cNvSpPr/>
      </dsp:nvSpPr>
      <dsp:spPr>
        <a:xfrm>
          <a:off x="2370261" y="3085121"/>
          <a:ext cx="1780149" cy="53530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Zertifikate oder Weiterbildungsnachweise anbieten</a:t>
          </a:r>
          <a:endParaRPr lang="de-DE" sz="900" kern="1200" dirty="0">
            <a:solidFill>
              <a:schemeClr val="accent6">
                <a:lumMod val="75000"/>
              </a:schemeClr>
            </a:solidFill>
          </a:endParaRPr>
        </a:p>
      </dsp:txBody>
      <dsp:txXfrm>
        <a:off x="2630958" y="3163514"/>
        <a:ext cx="1258755" cy="378515"/>
      </dsp:txXfrm>
    </dsp:sp>
    <dsp:sp modelId="{D70AC866-02D0-9F4A-B70D-609A2681BC52}">
      <dsp:nvSpPr>
        <dsp:cNvPr id="0" name=""/>
        <dsp:cNvSpPr/>
      </dsp:nvSpPr>
      <dsp:spPr>
        <a:xfrm rot="12164433">
          <a:off x="2628550" y="2090049"/>
          <a:ext cx="739748" cy="21539"/>
        </a:xfrm>
        <a:custGeom>
          <a:avLst/>
          <a:gdLst/>
          <a:ahLst/>
          <a:cxnLst/>
          <a:rect l="0" t="0" r="0" b="0"/>
          <a:pathLst>
            <a:path>
              <a:moveTo>
                <a:pt x="0" y="10769"/>
              </a:moveTo>
              <a:lnTo>
                <a:pt x="739748"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2979931" y="2082325"/>
        <a:ext cx="36987" cy="36987"/>
      </dsp:txXfrm>
    </dsp:sp>
    <dsp:sp modelId="{C90C7DF5-7EA8-794E-9110-921D36B63EC3}">
      <dsp:nvSpPr>
        <dsp:cNvPr id="0" name=""/>
        <dsp:cNvSpPr/>
      </dsp:nvSpPr>
      <dsp:spPr>
        <a:xfrm>
          <a:off x="1617647" y="1559321"/>
          <a:ext cx="1259015" cy="45321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solidFill>
                <a:schemeClr val="accent6">
                  <a:lumMod val="75000"/>
                </a:schemeClr>
              </a:solidFill>
            </a:rPr>
            <a:t>neue Bekanntschaften fördern</a:t>
          </a:r>
          <a:endParaRPr lang="de-DE" sz="900" kern="1200" dirty="0">
            <a:solidFill>
              <a:schemeClr val="accent6">
                <a:lumMod val="75000"/>
              </a:schemeClr>
            </a:solidFill>
          </a:endParaRPr>
        </a:p>
      </dsp:txBody>
      <dsp:txXfrm>
        <a:off x="1802025" y="1625693"/>
        <a:ext cx="890259" cy="320475"/>
      </dsp:txXfrm>
    </dsp:sp>
    <dsp:sp modelId="{730A6191-9A93-B646-9BB5-9C25CB87F326}">
      <dsp:nvSpPr>
        <dsp:cNvPr id="0" name=""/>
        <dsp:cNvSpPr/>
      </dsp:nvSpPr>
      <dsp:spPr>
        <a:xfrm rot="13782312">
          <a:off x="2991775" y="1833119"/>
          <a:ext cx="581028" cy="21539"/>
        </a:xfrm>
        <a:custGeom>
          <a:avLst/>
          <a:gdLst/>
          <a:ahLst/>
          <a:cxnLst/>
          <a:rect l="0" t="0" r="0" b="0"/>
          <a:pathLst>
            <a:path>
              <a:moveTo>
                <a:pt x="0" y="10769"/>
              </a:moveTo>
              <a:lnTo>
                <a:pt x="581028" y="10769"/>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3267763" y="1829363"/>
        <a:ext cx="29051" cy="29051"/>
      </dsp:txXfrm>
    </dsp:sp>
    <dsp:sp modelId="{FD9103FF-2961-6347-BDED-4811B72A90C7}">
      <dsp:nvSpPr>
        <dsp:cNvPr id="0" name=""/>
        <dsp:cNvSpPr/>
      </dsp:nvSpPr>
      <dsp:spPr>
        <a:xfrm>
          <a:off x="2114394" y="1071776"/>
          <a:ext cx="1504450" cy="56376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gemeinsame Unternehmungen finanzieren</a:t>
          </a:r>
        </a:p>
      </dsp:txBody>
      <dsp:txXfrm>
        <a:off x="2334716" y="1154337"/>
        <a:ext cx="1063806" cy="3986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2FFE2-EA2F-C049-9C93-CC47C998572C}">
      <dsp:nvSpPr>
        <dsp:cNvPr id="0" name=""/>
        <dsp:cNvSpPr/>
      </dsp:nvSpPr>
      <dsp:spPr>
        <a:xfrm>
          <a:off x="2186755" y="1829086"/>
          <a:ext cx="1187996" cy="1187996"/>
        </a:xfrm>
        <a:prstGeom prst="ellipse">
          <a:avLst/>
        </a:prstGeom>
        <a:solidFill>
          <a:schemeClr val="accent2">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de-DE" sz="1100" kern="1200" dirty="0"/>
            <a:t>Heraus-forderungen der Kooperation</a:t>
          </a:r>
        </a:p>
      </dsp:txBody>
      <dsp:txXfrm>
        <a:off x="2360733" y="2003064"/>
        <a:ext cx="840040" cy="840040"/>
      </dsp:txXfrm>
    </dsp:sp>
    <dsp:sp modelId="{D9634FA2-BAFD-D746-B26C-97ADD864B9EE}">
      <dsp:nvSpPr>
        <dsp:cNvPr id="0" name=""/>
        <dsp:cNvSpPr/>
      </dsp:nvSpPr>
      <dsp:spPr>
        <a:xfrm rot="577045">
          <a:off x="3362806" y="2543680"/>
          <a:ext cx="511867" cy="42802"/>
        </a:xfrm>
        <a:custGeom>
          <a:avLst/>
          <a:gdLst/>
          <a:ahLst/>
          <a:cxnLst/>
          <a:rect l="0" t="0" r="0" b="0"/>
          <a:pathLst>
            <a:path>
              <a:moveTo>
                <a:pt x="0" y="21401"/>
              </a:moveTo>
              <a:lnTo>
                <a:pt x="511867" y="21401"/>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3605943" y="2552285"/>
        <a:ext cx="25593" cy="25593"/>
      </dsp:txXfrm>
    </dsp:sp>
    <dsp:sp modelId="{2192361B-37B7-0A4C-8A04-FEDB96AD18AD}">
      <dsp:nvSpPr>
        <dsp:cNvPr id="0" name=""/>
        <dsp:cNvSpPr/>
      </dsp:nvSpPr>
      <dsp:spPr>
        <a:xfrm>
          <a:off x="3863487" y="2158057"/>
          <a:ext cx="1079999" cy="1079999"/>
        </a:xfrm>
        <a:prstGeom prst="ellipse">
          <a:avLst/>
        </a:prstGeom>
        <a:solidFill>
          <a:schemeClr val="accent3">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de-DE" sz="900" kern="1200" dirty="0"/>
            <a:t>keine finanzielle Förderung</a:t>
          </a:r>
        </a:p>
      </dsp:txBody>
      <dsp:txXfrm>
        <a:off x="4021649" y="2316219"/>
        <a:ext cx="763675" cy="763675"/>
      </dsp:txXfrm>
    </dsp:sp>
    <dsp:sp modelId="{B2A8B322-DE4B-1F4F-A171-05B710D68A73}">
      <dsp:nvSpPr>
        <dsp:cNvPr id="0" name=""/>
        <dsp:cNvSpPr/>
      </dsp:nvSpPr>
      <dsp:spPr>
        <a:xfrm rot="3408281">
          <a:off x="3050778" y="3000802"/>
          <a:ext cx="243916" cy="42802"/>
        </a:xfrm>
        <a:custGeom>
          <a:avLst/>
          <a:gdLst/>
          <a:ahLst/>
          <a:cxnLst/>
          <a:rect l="0" t="0" r="0" b="0"/>
          <a:pathLst>
            <a:path>
              <a:moveTo>
                <a:pt x="0" y="21401"/>
              </a:moveTo>
              <a:lnTo>
                <a:pt x="243916" y="21401"/>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3166638" y="3016106"/>
        <a:ext cx="12195" cy="12195"/>
      </dsp:txXfrm>
    </dsp:sp>
    <dsp:sp modelId="{5CC51C92-77F3-2E47-974C-FBFB263A7013}">
      <dsp:nvSpPr>
        <dsp:cNvPr id="0" name=""/>
        <dsp:cNvSpPr/>
      </dsp:nvSpPr>
      <dsp:spPr>
        <a:xfrm>
          <a:off x="2995155" y="3036136"/>
          <a:ext cx="1079999" cy="1079999"/>
        </a:xfrm>
        <a:prstGeom prst="ellipse">
          <a:avLst/>
        </a:prstGeom>
        <a:solidFill>
          <a:schemeClr val="accent3">
            <a:hueOff val="-1613462"/>
            <a:satOff val="-8413"/>
            <a:lumOff val="-1373"/>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mangelnde Zeitressourcen</a:t>
          </a:r>
        </a:p>
      </dsp:txBody>
      <dsp:txXfrm>
        <a:off x="3153317" y="3194298"/>
        <a:ext cx="763675" cy="763675"/>
      </dsp:txXfrm>
    </dsp:sp>
    <dsp:sp modelId="{D9E87E09-4AA7-FA4E-AA61-BA6FA7B236C0}">
      <dsp:nvSpPr>
        <dsp:cNvPr id="0" name=""/>
        <dsp:cNvSpPr/>
      </dsp:nvSpPr>
      <dsp:spPr>
        <a:xfrm rot="7606754">
          <a:off x="2180823" y="2999829"/>
          <a:ext cx="305596" cy="42802"/>
        </a:xfrm>
        <a:custGeom>
          <a:avLst/>
          <a:gdLst/>
          <a:ahLst/>
          <a:cxnLst/>
          <a:rect l="0" t="0" r="0" b="0"/>
          <a:pathLst>
            <a:path>
              <a:moveTo>
                <a:pt x="0" y="21401"/>
              </a:moveTo>
              <a:lnTo>
                <a:pt x="305596" y="21401"/>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2325981" y="3013590"/>
        <a:ext cx="15279" cy="15279"/>
      </dsp:txXfrm>
    </dsp:sp>
    <dsp:sp modelId="{29C30BC8-BD34-404F-97BC-CFE9B2C71A40}">
      <dsp:nvSpPr>
        <dsp:cNvPr id="0" name=""/>
        <dsp:cNvSpPr/>
      </dsp:nvSpPr>
      <dsp:spPr>
        <a:xfrm>
          <a:off x="1378820" y="3036126"/>
          <a:ext cx="1079999" cy="1079999"/>
        </a:xfrm>
        <a:prstGeom prst="ellipse">
          <a:avLst/>
        </a:prstGeom>
        <a:solidFill>
          <a:schemeClr val="accent3">
            <a:hueOff val="-3226924"/>
            <a:satOff val="-16825"/>
            <a:lumOff val="-2745"/>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keine festen Ansprech-personen</a:t>
          </a:r>
        </a:p>
      </dsp:txBody>
      <dsp:txXfrm>
        <a:off x="1536982" y="3194288"/>
        <a:ext cx="763675" cy="763675"/>
      </dsp:txXfrm>
    </dsp:sp>
    <dsp:sp modelId="{C6EE04D7-8B4B-9D49-B2A2-6AE3399BF3B4}">
      <dsp:nvSpPr>
        <dsp:cNvPr id="0" name=""/>
        <dsp:cNvSpPr/>
      </dsp:nvSpPr>
      <dsp:spPr>
        <a:xfrm rot="10222528">
          <a:off x="1688049" y="2543683"/>
          <a:ext cx="510660" cy="42802"/>
        </a:xfrm>
        <a:custGeom>
          <a:avLst/>
          <a:gdLst/>
          <a:ahLst/>
          <a:cxnLst/>
          <a:rect l="0" t="0" r="0" b="0"/>
          <a:pathLst>
            <a:path>
              <a:moveTo>
                <a:pt x="0" y="21401"/>
              </a:moveTo>
              <a:lnTo>
                <a:pt x="510660" y="21401"/>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930613" y="2552318"/>
        <a:ext cx="25533" cy="25533"/>
      </dsp:txXfrm>
    </dsp:sp>
    <dsp:sp modelId="{5CBB472C-81ED-6447-A194-F032C4850039}">
      <dsp:nvSpPr>
        <dsp:cNvPr id="0" name=""/>
        <dsp:cNvSpPr/>
      </dsp:nvSpPr>
      <dsp:spPr>
        <a:xfrm>
          <a:off x="619244" y="2158057"/>
          <a:ext cx="1079999" cy="1079999"/>
        </a:xfrm>
        <a:prstGeom prst="ellipse">
          <a:avLst/>
        </a:prstGeom>
        <a:solidFill>
          <a:schemeClr val="accent3">
            <a:hueOff val="-4840387"/>
            <a:satOff val="-25238"/>
            <a:lumOff val="-4118"/>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Partizipation als Risiko</a:t>
          </a:r>
        </a:p>
      </dsp:txBody>
      <dsp:txXfrm>
        <a:off x="777406" y="2316219"/>
        <a:ext cx="763675" cy="76367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55829F-128A-A442-8B3C-3712048A5A58}" type="datetimeFigureOut">
              <a:rPr lang="de-DE" smtClean="0"/>
              <a:t>25.06.2021</a:t>
            </a:fld>
            <a:endParaRPr lang="de-DE" dirty="0"/>
          </a:p>
        </p:txBody>
      </p:sp>
      <p:sp>
        <p:nvSpPr>
          <p:cNvPr id="4" name="Folienbildplatzhalter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52751EE-A6CA-3447-8572-5C8DCBACFE38}" type="slidenum">
              <a:rPr lang="de-DE" smtClean="0"/>
              <a:t>‹Nr.›</a:t>
            </a:fld>
            <a:endParaRPr lang="de-DE" dirty="0"/>
          </a:p>
        </p:txBody>
      </p:sp>
    </p:spTree>
    <p:extLst>
      <p:ext uri="{BB962C8B-B14F-4D97-AF65-F5344CB8AC3E}">
        <p14:creationId xmlns:p14="http://schemas.microsoft.com/office/powerpoint/2010/main" val="204450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3</a:t>
            </a:fld>
            <a:endParaRPr lang="de-DE" dirty="0"/>
          </a:p>
        </p:txBody>
      </p:sp>
    </p:spTree>
    <p:extLst>
      <p:ext uri="{BB962C8B-B14F-4D97-AF65-F5344CB8AC3E}">
        <p14:creationId xmlns:p14="http://schemas.microsoft.com/office/powerpoint/2010/main" val="2287200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23</a:t>
            </a:fld>
            <a:endParaRPr lang="de-DE" dirty="0"/>
          </a:p>
        </p:txBody>
      </p:sp>
    </p:spTree>
    <p:extLst>
      <p:ext uri="{BB962C8B-B14F-4D97-AF65-F5344CB8AC3E}">
        <p14:creationId xmlns:p14="http://schemas.microsoft.com/office/powerpoint/2010/main" val="4205519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24</a:t>
            </a:fld>
            <a:endParaRPr lang="de-DE" dirty="0"/>
          </a:p>
        </p:txBody>
      </p:sp>
    </p:spTree>
    <p:extLst>
      <p:ext uri="{BB962C8B-B14F-4D97-AF65-F5344CB8AC3E}">
        <p14:creationId xmlns:p14="http://schemas.microsoft.com/office/powerpoint/2010/main" val="336652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25</a:t>
            </a:fld>
            <a:endParaRPr lang="de-DE" dirty="0"/>
          </a:p>
        </p:txBody>
      </p:sp>
    </p:spTree>
    <p:extLst>
      <p:ext uri="{BB962C8B-B14F-4D97-AF65-F5344CB8AC3E}">
        <p14:creationId xmlns:p14="http://schemas.microsoft.com/office/powerpoint/2010/main" val="3691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27</a:t>
            </a:fld>
            <a:endParaRPr lang="de-DE" dirty="0"/>
          </a:p>
        </p:txBody>
      </p:sp>
    </p:spTree>
    <p:extLst>
      <p:ext uri="{BB962C8B-B14F-4D97-AF65-F5344CB8AC3E}">
        <p14:creationId xmlns:p14="http://schemas.microsoft.com/office/powerpoint/2010/main" val="2662248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32</a:t>
            </a:fld>
            <a:endParaRPr lang="de-DE" dirty="0"/>
          </a:p>
        </p:txBody>
      </p:sp>
    </p:spTree>
    <p:extLst>
      <p:ext uri="{BB962C8B-B14F-4D97-AF65-F5344CB8AC3E}">
        <p14:creationId xmlns:p14="http://schemas.microsoft.com/office/powerpoint/2010/main" val="3783492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34</a:t>
            </a:fld>
            <a:endParaRPr lang="de-DE" dirty="0"/>
          </a:p>
        </p:txBody>
      </p:sp>
    </p:spTree>
    <p:extLst>
      <p:ext uri="{BB962C8B-B14F-4D97-AF65-F5344CB8AC3E}">
        <p14:creationId xmlns:p14="http://schemas.microsoft.com/office/powerpoint/2010/main" val="1726306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36</a:t>
            </a:fld>
            <a:endParaRPr lang="de-DE" dirty="0"/>
          </a:p>
        </p:txBody>
      </p:sp>
    </p:spTree>
    <p:extLst>
      <p:ext uri="{BB962C8B-B14F-4D97-AF65-F5344CB8AC3E}">
        <p14:creationId xmlns:p14="http://schemas.microsoft.com/office/powerpoint/2010/main" val="2667005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37</a:t>
            </a:fld>
            <a:endParaRPr lang="de-DE" dirty="0"/>
          </a:p>
        </p:txBody>
      </p:sp>
    </p:spTree>
    <p:extLst>
      <p:ext uri="{BB962C8B-B14F-4D97-AF65-F5344CB8AC3E}">
        <p14:creationId xmlns:p14="http://schemas.microsoft.com/office/powerpoint/2010/main" val="919330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38</a:t>
            </a:fld>
            <a:endParaRPr lang="de-DE" dirty="0"/>
          </a:p>
        </p:txBody>
      </p:sp>
    </p:spTree>
    <p:extLst>
      <p:ext uri="{BB962C8B-B14F-4D97-AF65-F5344CB8AC3E}">
        <p14:creationId xmlns:p14="http://schemas.microsoft.com/office/powerpoint/2010/main" val="286757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40</a:t>
            </a:fld>
            <a:endParaRPr lang="de-DE" dirty="0"/>
          </a:p>
        </p:txBody>
      </p:sp>
    </p:spTree>
    <p:extLst>
      <p:ext uri="{BB962C8B-B14F-4D97-AF65-F5344CB8AC3E}">
        <p14:creationId xmlns:p14="http://schemas.microsoft.com/office/powerpoint/2010/main" val="200926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52751EE-A6CA-3447-8572-5C8DCBACFE38}" type="slidenum">
              <a:rPr lang="de-DE" smtClean="0"/>
              <a:t>8</a:t>
            </a:fld>
            <a:endParaRPr lang="de-DE" dirty="0"/>
          </a:p>
        </p:txBody>
      </p:sp>
    </p:spTree>
    <p:extLst>
      <p:ext uri="{BB962C8B-B14F-4D97-AF65-F5344CB8AC3E}">
        <p14:creationId xmlns:p14="http://schemas.microsoft.com/office/powerpoint/2010/main" val="330563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10</a:t>
            </a:fld>
            <a:endParaRPr lang="de-DE" dirty="0"/>
          </a:p>
        </p:txBody>
      </p:sp>
    </p:spTree>
    <p:extLst>
      <p:ext uri="{BB962C8B-B14F-4D97-AF65-F5344CB8AC3E}">
        <p14:creationId xmlns:p14="http://schemas.microsoft.com/office/powerpoint/2010/main" val="211282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11</a:t>
            </a:fld>
            <a:endParaRPr lang="de-DE" dirty="0"/>
          </a:p>
        </p:txBody>
      </p:sp>
    </p:spTree>
    <p:extLst>
      <p:ext uri="{BB962C8B-B14F-4D97-AF65-F5344CB8AC3E}">
        <p14:creationId xmlns:p14="http://schemas.microsoft.com/office/powerpoint/2010/main" val="422851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12</a:t>
            </a:fld>
            <a:endParaRPr lang="de-DE" dirty="0"/>
          </a:p>
        </p:txBody>
      </p:sp>
    </p:spTree>
    <p:extLst>
      <p:ext uri="{BB962C8B-B14F-4D97-AF65-F5344CB8AC3E}">
        <p14:creationId xmlns:p14="http://schemas.microsoft.com/office/powerpoint/2010/main" val="289531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16</a:t>
            </a:fld>
            <a:endParaRPr lang="de-DE" dirty="0"/>
          </a:p>
        </p:txBody>
      </p:sp>
    </p:spTree>
    <p:extLst>
      <p:ext uri="{BB962C8B-B14F-4D97-AF65-F5344CB8AC3E}">
        <p14:creationId xmlns:p14="http://schemas.microsoft.com/office/powerpoint/2010/main" val="278242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17</a:t>
            </a:fld>
            <a:endParaRPr lang="de-DE" dirty="0"/>
          </a:p>
        </p:txBody>
      </p:sp>
    </p:spTree>
    <p:extLst>
      <p:ext uri="{BB962C8B-B14F-4D97-AF65-F5344CB8AC3E}">
        <p14:creationId xmlns:p14="http://schemas.microsoft.com/office/powerpoint/2010/main" val="391433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19</a:t>
            </a:fld>
            <a:endParaRPr lang="de-DE" dirty="0"/>
          </a:p>
        </p:txBody>
      </p:sp>
    </p:spTree>
    <p:extLst>
      <p:ext uri="{BB962C8B-B14F-4D97-AF65-F5344CB8AC3E}">
        <p14:creationId xmlns:p14="http://schemas.microsoft.com/office/powerpoint/2010/main" val="290049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p>
        </p:txBody>
      </p:sp>
      <p:sp>
        <p:nvSpPr>
          <p:cNvPr id="4" name="Foliennummernplatzhalter 3"/>
          <p:cNvSpPr>
            <a:spLocks noGrp="1"/>
          </p:cNvSpPr>
          <p:nvPr>
            <p:ph type="sldNum" sz="quarter" idx="5"/>
          </p:nvPr>
        </p:nvSpPr>
        <p:spPr/>
        <p:txBody>
          <a:bodyPr/>
          <a:lstStyle/>
          <a:p>
            <a:fld id="{852751EE-A6CA-3447-8572-5C8DCBACFE38}" type="slidenum">
              <a:rPr lang="de-DE" smtClean="0"/>
              <a:t>21</a:t>
            </a:fld>
            <a:endParaRPr lang="de-DE" dirty="0"/>
          </a:p>
        </p:txBody>
      </p:sp>
    </p:spTree>
    <p:extLst>
      <p:ext uri="{BB962C8B-B14F-4D97-AF65-F5344CB8AC3E}">
        <p14:creationId xmlns:p14="http://schemas.microsoft.com/office/powerpoint/2010/main" val="163997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1" y="1584325"/>
            <a:ext cx="9434512" cy="2663825"/>
          </a:xfrm>
        </p:spPr>
        <p:txBody>
          <a:bodyPr anchor="b"/>
          <a:lstStyle>
            <a:lvl1pPr algn="ctr">
              <a:defRPr sz="6614" b="0" i="0">
                <a:latin typeface="Calibri" panose="020F0502020204030204" pitchFamily="34" charset="0"/>
                <a:cs typeface="Calibri" panose="020F0502020204030204" pitchFamily="34" charset="0"/>
              </a:defRPr>
            </a:lvl1pPr>
          </a:lstStyle>
          <a:p>
            <a:r>
              <a:rPr lang="de-DE"/>
              <a:t>Mastertitelformat bearbeiten</a:t>
            </a:r>
            <a:endParaRPr lang="en-US" dirty="0"/>
          </a:p>
        </p:txBody>
      </p:sp>
      <p:sp>
        <p:nvSpPr>
          <p:cNvPr id="3" name="Subtitle 2"/>
          <p:cNvSpPr>
            <a:spLocks noGrp="1"/>
          </p:cNvSpPr>
          <p:nvPr>
            <p:ph type="subTitle" idx="1"/>
          </p:nvPr>
        </p:nvSpPr>
        <p:spPr>
          <a:xfrm>
            <a:off x="628651" y="4248150"/>
            <a:ext cx="9434512" cy="1655764"/>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de-DE"/>
              <a:t>Master-Untertitelformat bearbeiten</a:t>
            </a:r>
            <a:endParaRPr lang="en-US" dirty="0"/>
          </a:p>
        </p:txBody>
      </p:sp>
    </p:spTree>
    <p:extLst>
      <p:ext uri="{BB962C8B-B14F-4D97-AF65-F5344CB8AC3E}">
        <p14:creationId xmlns:p14="http://schemas.microsoft.com/office/powerpoint/2010/main" val="156054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8650" y="503238"/>
            <a:ext cx="3241675" cy="1750864"/>
          </a:xfrm>
        </p:spPr>
        <p:txBody>
          <a:bodyPr anchor="b"/>
          <a:lstStyle>
            <a:lvl1pPr>
              <a:defRPr sz="3527"/>
            </a:lvl1pPr>
          </a:lstStyle>
          <a:p>
            <a:r>
              <a:rPr lang="de-DE" dirty="0"/>
              <a:t>Mastertitelformat bearbeiten</a:t>
            </a:r>
            <a:endParaRPr lang="en-US" dirty="0"/>
          </a:p>
        </p:txBody>
      </p:sp>
      <p:sp>
        <p:nvSpPr>
          <p:cNvPr id="3" name="Content Placeholder 2"/>
          <p:cNvSpPr>
            <a:spLocks noGrp="1"/>
          </p:cNvSpPr>
          <p:nvPr>
            <p:ph idx="1"/>
          </p:nvPr>
        </p:nvSpPr>
        <p:spPr>
          <a:xfrm>
            <a:off x="5202237" y="1070344"/>
            <a:ext cx="4860925" cy="4509720"/>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 Placeholder 3"/>
          <p:cNvSpPr>
            <a:spLocks noGrp="1"/>
          </p:cNvSpPr>
          <p:nvPr>
            <p:ph type="body" sz="half" idx="2"/>
          </p:nvPr>
        </p:nvSpPr>
        <p:spPr>
          <a:xfrm>
            <a:off x="628650" y="2254102"/>
            <a:ext cx="3241675" cy="3325961"/>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27225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8650" y="503238"/>
            <a:ext cx="3907908" cy="1750864"/>
          </a:xfrm>
        </p:spPr>
        <p:txBody>
          <a:bodyPr anchor="b"/>
          <a:lstStyle>
            <a:lvl1pPr>
              <a:defRPr sz="3527"/>
            </a:lvl1pPr>
          </a:lstStyle>
          <a:p>
            <a:r>
              <a:rPr lang="de-DE"/>
              <a:t>Mastertitelformat bearbeiten</a:t>
            </a:r>
            <a:endParaRPr lang="en-US" dirty="0"/>
          </a:p>
        </p:txBody>
      </p:sp>
      <p:sp>
        <p:nvSpPr>
          <p:cNvPr id="3" name="Picture Placeholder 2"/>
          <p:cNvSpPr>
            <a:spLocks noGrp="1" noChangeAspect="1"/>
          </p:cNvSpPr>
          <p:nvPr>
            <p:ph type="pic" idx="1"/>
          </p:nvPr>
        </p:nvSpPr>
        <p:spPr>
          <a:xfrm>
            <a:off x="5202238" y="503238"/>
            <a:ext cx="4860926" cy="6408737"/>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628650" y="2254102"/>
            <a:ext cx="3907908" cy="3649811"/>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125236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28651" y="1584326"/>
            <a:ext cx="9434512" cy="399573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3309717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662" y="503238"/>
            <a:ext cx="1333501" cy="540067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49" y="503238"/>
            <a:ext cx="7813675" cy="5748706"/>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298941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1584325"/>
            <a:ext cx="4573588"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5489575" y="1584325"/>
            <a:ext cx="4573587"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799640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1584325"/>
            <a:ext cx="2952749"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3870325" y="1584325"/>
            <a:ext cx="2952749"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Content Placeholder 2">
            <a:extLst>
              <a:ext uri="{FF2B5EF4-FFF2-40B4-BE49-F238E27FC236}">
                <a16:creationId xmlns:a16="http://schemas.microsoft.com/office/drawing/2014/main" id="{E29A5F00-52AA-5940-B96C-FFE1FD41B1DD}"/>
              </a:ext>
            </a:extLst>
          </p:cNvPr>
          <p:cNvSpPr>
            <a:spLocks noGrp="1"/>
          </p:cNvSpPr>
          <p:nvPr>
            <p:ph sz="half" idx="14"/>
          </p:nvPr>
        </p:nvSpPr>
        <p:spPr>
          <a:xfrm>
            <a:off x="7110415" y="1584326"/>
            <a:ext cx="2952747"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259931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584325"/>
            <a:ext cx="9434513" cy="2663825"/>
          </a:xfrm>
        </p:spPr>
        <p:txBody>
          <a:bodyPr anchor="b"/>
          <a:lstStyle>
            <a:lvl1pPr>
              <a:defRPr sz="6614"/>
            </a:lvl1pPr>
          </a:lstStyle>
          <a:p>
            <a:r>
              <a:rPr lang="de-DE" dirty="0"/>
              <a:t>Mastertitelformat bearbeiten</a:t>
            </a:r>
            <a:endParaRPr lang="en-US" dirty="0"/>
          </a:p>
        </p:txBody>
      </p:sp>
      <p:sp>
        <p:nvSpPr>
          <p:cNvPr id="3" name="Text Placeholder 2"/>
          <p:cNvSpPr>
            <a:spLocks noGrp="1"/>
          </p:cNvSpPr>
          <p:nvPr>
            <p:ph type="body" idx="1"/>
          </p:nvPr>
        </p:nvSpPr>
        <p:spPr>
          <a:xfrm>
            <a:off x="628650" y="4248151"/>
            <a:ext cx="9434513" cy="2663824"/>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59226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1-Spalti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numCol="1" spcCol="1980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lvl1pPr>
              <a:defRPr b="0" i="0">
                <a:latin typeface="Calibri Light" panose="020F0302020204030204" pitchFamily="34" charset="0"/>
                <a:cs typeface="Calibri Light" panose="020F0302020204030204" pitchFamily="34" charset="0"/>
              </a:defRPr>
            </a:lvl1pPr>
          </a:lstStyle>
          <a:p>
            <a:fld id="{BA6FFAF3-5CE7-1E4A-B297-9EAF17666F00}" type="slidenum">
              <a:rPr lang="de-DE" smtClean="0"/>
              <a:pPr/>
              <a:t>‹Nr.›</a:t>
            </a:fld>
            <a:endParaRPr lang="de-DE" dirty="0"/>
          </a:p>
        </p:txBody>
      </p:sp>
    </p:spTree>
    <p:extLst>
      <p:ext uri="{BB962C8B-B14F-4D97-AF65-F5344CB8AC3E}">
        <p14:creationId xmlns:p14="http://schemas.microsoft.com/office/powerpoint/2010/main" val="235394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Spalti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1584325"/>
            <a:ext cx="4573588"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lvl1pPr>
              <a:defRPr b="0" i="0">
                <a:latin typeface="Calibri Light" panose="020F0302020204030204" pitchFamily="34" charset="0"/>
                <a:cs typeface="Calibri Light" panose="020F0302020204030204" pitchFamily="34" charset="0"/>
              </a:defRPr>
            </a:lvl1pPr>
          </a:lstStyle>
          <a:p>
            <a:fld id="{BA6FFAF3-5CE7-1E4A-B297-9EAF17666F00}" type="slidenum">
              <a:rPr lang="de-DE" smtClean="0"/>
              <a:pPr/>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5489575" y="1584325"/>
            <a:ext cx="4573587"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89004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Spaltig + Unter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2771775"/>
            <a:ext cx="4573588" cy="4140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5489575" y="2771775"/>
            <a:ext cx="4573587" cy="4140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Textplatzhalter 11">
            <a:extLst>
              <a:ext uri="{FF2B5EF4-FFF2-40B4-BE49-F238E27FC236}">
                <a16:creationId xmlns:a16="http://schemas.microsoft.com/office/drawing/2014/main" id="{FC207D6E-25AA-914F-A07B-9FD3BA22D860}"/>
              </a:ext>
            </a:extLst>
          </p:cNvPr>
          <p:cNvSpPr>
            <a:spLocks noGrp="1"/>
          </p:cNvSpPr>
          <p:nvPr>
            <p:ph type="body" sz="quarter" idx="14"/>
          </p:nvPr>
        </p:nvSpPr>
        <p:spPr>
          <a:xfrm>
            <a:off x="628649" y="1366838"/>
            <a:ext cx="7813675" cy="1404937"/>
          </a:xfrm>
        </p:spPr>
        <p:txBody>
          <a:bodyPr tIns="180000" bIns="46800"/>
          <a:lstStyle>
            <a:lvl1pPr>
              <a:defRPr sz="1500" b="1" i="0">
                <a:latin typeface="Calibri" panose="020F0502020204030204" pitchFamily="34" charset="0"/>
                <a:cs typeface="Calibri" panose="020F0502020204030204" pitchFamily="34" charset="0"/>
              </a:defRPr>
            </a:lvl1pPr>
          </a:lstStyle>
          <a:p>
            <a:pPr lvl="0"/>
            <a:r>
              <a:rPr lang="de-DE"/>
              <a:t>Mastertextformat bearbeiten</a:t>
            </a:r>
          </a:p>
        </p:txBody>
      </p:sp>
    </p:spTree>
    <p:extLst>
      <p:ext uri="{BB962C8B-B14F-4D97-AF65-F5344CB8AC3E}">
        <p14:creationId xmlns:p14="http://schemas.microsoft.com/office/powerpoint/2010/main" val="230042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Spalti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1584325"/>
            <a:ext cx="2952749"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3870325" y="1584325"/>
            <a:ext cx="2952749"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Content Placeholder 2">
            <a:extLst>
              <a:ext uri="{FF2B5EF4-FFF2-40B4-BE49-F238E27FC236}">
                <a16:creationId xmlns:a16="http://schemas.microsoft.com/office/drawing/2014/main" id="{E29A5F00-52AA-5940-B96C-FFE1FD41B1DD}"/>
              </a:ext>
            </a:extLst>
          </p:cNvPr>
          <p:cNvSpPr>
            <a:spLocks noGrp="1"/>
          </p:cNvSpPr>
          <p:nvPr>
            <p:ph sz="half" idx="14"/>
          </p:nvPr>
        </p:nvSpPr>
        <p:spPr>
          <a:xfrm>
            <a:off x="7110415" y="1584326"/>
            <a:ext cx="2952747"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23764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2-Spalti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84325"/>
            <a:ext cx="4573508" cy="766623"/>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dirty="0"/>
              <a:t>Mastertextformat bearbeiten</a:t>
            </a:r>
          </a:p>
        </p:txBody>
      </p:sp>
      <p:sp>
        <p:nvSpPr>
          <p:cNvPr id="4" name="Content Placeholder 3"/>
          <p:cNvSpPr>
            <a:spLocks noGrp="1"/>
          </p:cNvSpPr>
          <p:nvPr>
            <p:ph sz="half" idx="2"/>
          </p:nvPr>
        </p:nvSpPr>
        <p:spPr>
          <a:xfrm>
            <a:off x="628651" y="2350948"/>
            <a:ext cx="4573588" cy="456102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89577" y="1584325"/>
            <a:ext cx="4573585" cy="766623"/>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dirty="0"/>
              <a:t>Mastertextformat bearbeiten</a:t>
            </a:r>
          </a:p>
        </p:txBody>
      </p:sp>
      <p:sp>
        <p:nvSpPr>
          <p:cNvPr id="6" name="Content Placeholder 5"/>
          <p:cNvSpPr>
            <a:spLocks noGrp="1"/>
          </p:cNvSpPr>
          <p:nvPr>
            <p:ph sz="quarter" idx="4"/>
          </p:nvPr>
        </p:nvSpPr>
        <p:spPr>
          <a:xfrm>
            <a:off x="5489577" y="2350948"/>
            <a:ext cx="4573586" cy="456102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BA6FFAF3-5CE7-1E4A-B297-9EAF17666F00}" type="slidenum">
              <a:rPr lang="de-DE" smtClean="0"/>
              <a:t>‹Nr.›</a:t>
            </a:fld>
            <a:endParaRPr lang="de-DE" dirty="0"/>
          </a:p>
        </p:txBody>
      </p:sp>
      <p:sp>
        <p:nvSpPr>
          <p:cNvPr id="10" name="Titel 9">
            <a:extLst>
              <a:ext uri="{FF2B5EF4-FFF2-40B4-BE49-F238E27FC236}">
                <a16:creationId xmlns:a16="http://schemas.microsoft.com/office/drawing/2014/main" id="{27BDFA2D-8632-AC41-99C5-37BC54A9105A}"/>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63613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4029765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206129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503239"/>
            <a:ext cx="7814094" cy="863600"/>
          </a:xfrm>
          <a:prstGeom prst="rect">
            <a:avLst/>
          </a:prstGeom>
        </p:spPr>
        <p:txBody>
          <a:bodyPr vert="horz" lIns="90000" tIns="90000" rIns="90000" bIns="90000" rtlCol="0" anchor="ctr"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629069" y="1584325"/>
            <a:ext cx="9434094" cy="5327650"/>
          </a:xfrm>
          <a:prstGeom prst="rect">
            <a:avLst/>
          </a:prstGeom>
        </p:spPr>
        <p:txBody>
          <a:bodyPr vert="horz" lIns="90000" tIns="90000" rIns="90000" bIns="90000" rtlCol="0">
            <a:noAutofit/>
          </a:bodyPr>
          <a:lstStyle/>
          <a:p>
            <a:pPr lvl="0"/>
            <a:r>
              <a:rPr lang="de-DE" dirty="0" err="1"/>
              <a:t>Musterseite </a:t>
            </a:r>
            <a:r>
              <a:rPr lang="de-DE" dirty="0"/>
              <a:t>bearbeiten</a:t>
            </a:r>
          </a:p>
          <a:p>
            <a:pPr lvl="1"/>
            <a:r>
              <a:rPr lang="de-DE" dirty="0"/>
              <a:t>Zweite Ebene</a:t>
            </a:r>
          </a:p>
          <a:p>
            <a:pPr lvl="2"/>
            <a:r>
              <a:rPr lang="de-DE" dirty="0"/>
              <a:t>Dritte Ebene</a:t>
            </a:r>
          </a:p>
          <a:p>
            <a:pPr lvl="3"/>
            <a:r>
              <a:rPr lang="de-DE" dirty="0" err="1"/>
              <a:t>Vierte</a:t>
            </a:r>
            <a:r>
              <a:rPr lang="de-DE" dirty="0"/>
              <a:t> Ebene</a:t>
            </a:r>
          </a:p>
          <a:p>
            <a:pPr lvl="4"/>
            <a:r>
              <a:rPr lang="de-DE" dirty="0" err="1"/>
              <a:t>Fünfte</a:t>
            </a:r>
            <a:r>
              <a:rPr lang="de-DE" dirty="0"/>
              <a:t> Ebene</a:t>
            </a:r>
            <a:endParaRPr lang="en-US" dirty="0"/>
          </a:p>
        </p:txBody>
      </p:sp>
      <p:sp>
        <p:nvSpPr>
          <p:cNvPr id="4" name="Date Placeholder 3"/>
          <p:cNvSpPr>
            <a:spLocks noGrp="1"/>
          </p:cNvSpPr>
          <p:nvPr>
            <p:ph type="dt" sz="half" idx="2"/>
          </p:nvPr>
        </p:nvSpPr>
        <p:spPr>
          <a:xfrm>
            <a:off x="8729662" y="7056438"/>
            <a:ext cx="900907" cy="395287"/>
          </a:xfrm>
          <a:prstGeom prst="rect">
            <a:avLst/>
          </a:prstGeom>
        </p:spPr>
        <p:txBody>
          <a:bodyPr vert="horz" lIns="90000" tIns="90000" rIns="90000" bIns="90000" rtlCol="0" anchor="ctr"/>
          <a:lstStyle>
            <a:lvl1pPr algn="r">
              <a:defRPr sz="800">
                <a:solidFill>
                  <a:schemeClr val="tx1">
                    <a:tint val="75000"/>
                  </a:schemeClr>
                </a:solidFill>
              </a:defRPr>
            </a:lvl1pPr>
          </a:lstStyle>
          <a:p>
            <a:pPr algn="r"/>
            <a:endParaRPr lang="de-DE" dirty="0"/>
          </a:p>
        </p:txBody>
      </p:sp>
      <p:sp>
        <p:nvSpPr>
          <p:cNvPr id="5" name="Footer Placeholder 4"/>
          <p:cNvSpPr>
            <a:spLocks noGrp="1"/>
          </p:cNvSpPr>
          <p:nvPr>
            <p:ph type="ftr" sz="quarter" idx="3"/>
          </p:nvPr>
        </p:nvSpPr>
        <p:spPr>
          <a:xfrm>
            <a:off x="2249488" y="7056438"/>
            <a:ext cx="6192837" cy="395287"/>
          </a:xfrm>
          <a:prstGeom prst="rect">
            <a:avLst/>
          </a:prstGeom>
        </p:spPr>
        <p:txBody>
          <a:bodyPr vert="horz" lIns="90000" tIns="90000" rIns="90000" bIns="90000" rtlCol="0" anchor="ctr"/>
          <a:lstStyle>
            <a:lvl1pPr algn="ctr">
              <a:defRPr sz="800">
                <a:solidFill>
                  <a:schemeClr val="tx1">
                    <a:tint val="75000"/>
                  </a:schemeClr>
                </a:solidFill>
              </a:defRPr>
            </a:lvl1pPr>
          </a:lstStyle>
          <a:p>
            <a:endParaRPr lang="de-DE" sz="800" dirty="0"/>
          </a:p>
        </p:txBody>
      </p:sp>
      <p:sp>
        <p:nvSpPr>
          <p:cNvPr id="6" name="Slide Number Placeholder 5"/>
          <p:cNvSpPr>
            <a:spLocks noGrp="1"/>
          </p:cNvSpPr>
          <p:nvPr>
            <p:ph type="sldNum" sz="quarter" idx="4"/>
          </p:nvPr>
        </p:nvSpPr>
        <p:spPr>
          <a:xfrm>
            <a:off x="9631680" y="7056438"/>
            <a:ext cx="431484" cy="395287"/>
          </a:xfrm>
          <a:prstGeom prst="rect">
            <a:avLst/>
          </a:prstGeom>
          <a:ln>
            <a:noFill/>
          </a:ln>
        </p:spPr>
        <p:txBody>
          <a:bodyPr vert="horz" lIns="90000" tIns="90000" rIns="90000" bIns="90000" rtlCol="0" anchor="ctr"/>
          <a:lstStyle>
            <a:lvl1pPr algn="ctr">
              <a:defRPr sz="800" b="0" i="0">
                <a:solidFill>
                  <a:schemeClr val="tx1"/>
                </a:solidFill>
                <a:latin typeface="Calibri Light" panose="020F0302020204030204" pitchFamily="34" charset="0"/>
                <a:cs typeface="Calibri Light" panose="020F0302020204030204" pitchFamily="34" charset="0"/>
              </a:defRPr>
            </a:lvl1pPr>
          </a:lstStyle>
          <a:p>
            <a:fld id="{BA6FFAF3-5CE7-1E4A-B297-9EAF17666F00}" type="slidenum">
              <a:rPr lang="de-DE" smtClean="0"/>
              <a:pPr/>
              <a:t>‹Nr.›</a:t>
            </a:fld>
            <a:endParaRPr lang="de-DE" dirty="0"/>
          </a:p>
        </p:txBody>
      </p:sp>
      <p:pic>
        <p:nvPicPr>
          <p:cNvPr id="15" name="Grafik 14">
            <a:extLst>
              <a:ext uri="{FF2B5EF4-FFF2-40B4-BE49-F238E27FC236}">
                <a16:creationId xmlns:a16="http://schemas.microsoft.com/office/drawing/2014/main" id="{8E2FE4E2-606F-2142-9537-FA0E1010CC40}"/>
              </a:ext>
            </a:extLst>
          </p:cNvPr>
          <p:cNvPicPr>
            <a:picLocks noChangeAspect="1"/>
          </p:cNvPicPr>
          <p:nvPr userDrawn="1"/>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717539" y="7127229"/>
            <a:ext cx="253699" cy="253699"/>
          </a:xfrm>
          <a:prstGeom prst="rect">
            <a:avLst/>
          </a:prstGeom>
        </p:spPr>
      </p:pic>
    </p:spTree>
    <p:extLst>
      <p:ext uri="{BB962C8B-B14F-4D97-AF65-F5344CB8AC3E}">
        <p14:creationId xmlns:p14="http://schemas.microsoft.com/office/powerpoint/2010/main" val="39260981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73" r:id="rId5"/>
    <p:sldLayoutId id="2147483672" r:id="rId6"/>
    <p:sldLayoutId id="2147483665" r:id="rId7"/>
    <p:sldLayoutId id="2147483666" r:id="rId8"/>
    <p:sldLayoutId id="2147483667" r:id="rId9"/>
    <p:sldLayoutId id="2147483668" r:id="rId10"/>
    <p:sldLayoutId id="2147483669" r:id="rId11"/>
    <p:sldLayoutId id="2147483670" r:id="rId12"/>
    <p:sldLayoutId id="2147483671" r:id="rId13"/>
    <p:sldLayoutId id="2147483675" r:id="rId14"/>
    <p:sldLayoutId id="2147483676" r:id="rId15"/>
  </p:sldLayoutIdLst>
  <p:hf hdr="0" ftr="0" dt="0"/>
  <p:txStyles>
    <p:title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1007943" rtl="0" eaLnBrk="1" latinLnBrk="0" hangingPunct="1">
        <a:lnSpc>
          <a:spcPct val="100000"/>
        </a:lnSpc>
        <a:spcBef>
          <a:spcPts val="1200"/>
        </a:spcBef>
        <a:buFont typeface="Arial" panose="020B0604020202020204" pitchFamily="34"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7" userDrawn="1">
          <p15:clr>
            <a:srgbClr val="F26B43"/>
          </p15:clr>
        </p15:guide>
        <p15:guide id="2" pos="396" userDrawn="1">
          <p15:clr>
            <a:srgbClr val="F26B43"/>
          </p15:clr>
        </p15:guide>
        <p15:guide id="3" pos="6339" userDrawn="1">
          <p15:clr>
            <a:srgbClr val="F26B43"/>
          </p15:clr>
        </p15:guide>
        <p15:guide id="4" orient="horz" pos="4445" userDrawn="1">
          <p15:clr>
            <a:srgbClr val="A4A3A4"/>
          </p15:clr>
        </p15:guide>
        <p15:guide id="5" orient="horz" pos="4694" userDrawn="1">
          <p15:clr>
            <a:srgbClr val="A4A3A4"/>
          </p15:clr>
        </p15:guide>
        <p15:guide id="6" orient="horz" pos="68" userDrawn="1">
          <p15:clr>
            <a:srgbClr val="A4A3A4"/>
          </p15:clr>
        </p15:guide>
        <p15:guide id="9" pos="1236" userDrawn="1">
          <p15:clr>
            <a:srgbClr val="5ACBF0"/>
          </p15:clr>
        </p15:guide>
        <p15:guide id="10" pos="1417" userDrawn="1">
          <p15:clr>
            <a:srgbClr val="5ACBF0"/>
          </p15:clr>
        </p15:guide>
        <p15:guide id="11" pos="2256" userDrawn="1">
          <p15:clr>
            <a:srgbClr val="5ACBF0"/>
          </p15:clr>
        </p15:guide>
        <p15:guide id="12" pos="2438" userDrawn="1">
          <p15:clr>
            <a:srgbClr val="5ACBF0"/>
          </p15:clr>
        </p15:guide>
        <p15:guide id="15" pos="3277" userDrawn="1">
          <p15:clr>
            <a:srgbClr val="547EBF"/>
          </p15:clr>
        </p15:guide>
        <p15:guide id="16" pos="3458" userDrawn="1">
          <p15:clr>
            <a:srgbClr val="547EBF"/>
          </p15:clr>
        </p15:guide>
        <p15:guide id="17" pos="4297" userDrawn="1">
          <p15:clr>
            <a:srgbClr val="5ACBF0"/>
          </p15:clr>
        </p15:guide>
        <p15:guide id="18" pos="4479" userDrawn="1">
          <p15:clr>
            <a:srgbClr val="5ACBF0"/>
          </p15:clr>
        </p15:guide>
        <p15:guide id="19" pos="5318" userDrawn="1">
          <p15:clr>
            <a:srgbClr val="5ACBF0"/>
          </p15:clr>
        </p15:guide>
        <p15:guide id="20" pos="5499" userDrawn="1">
          <p15:clr>
            <a:srgbClr val="5ACBF0"/>
          </p15:clr>
        </p15:guide>
        <p15:guide id="23" orient="horz" pos="4354" userDrawn="1">
          <p15:clr>
            <a:srgbClr val="F26B43"/>
          </p15:clr>
        </p15:guide>
        <p15:guide id="24" orient="horz" pos="861" userDrawn="1">
          <p15:clr>
            <a:srgbClr val="A4A3A4"/>
          </p15:clr>
        </p15:guide>
        <p15:guide id="25" orient="horz" pos="3515" userDrawn="1">
          <p15:clr>
            <a:srgbClr val="A4A3A4"/>
          </p15:clr>
        </p15:guide>
        <p15:guide id="26" orient="horz" pos="2676" userDrawn="1">
          <p15:clr>
            <a:srgbClr val="A4A3A4"/>
          </p15:clr>
        </p15:guide>
        <p15:guide id="28" orient="horz" pos="1837" userDrawn="1">
          <p15:clr>
            <a:srgbClr val="A4A3A4"/>
          </p15:clr>
        </p15:guide>
        <p15:guide id="29" orient="horz" pos="998" userDrawn="1">
          <p15:clr>
            <a:srgbClr val="F26B43"/>
          </p15:clr>
        </p15:guide>
        <p15:guide id="30" pos="3368" userDrawn="1">
          <p15:clr>
            <a:srgbClr val="FBAE40"/>
          </p15:clr>
        </p15:guide>
        <p15:guide id="31" orient="horz" pos="3424" userDrawn="1">
          <p15:clr>
            <a:srgbClr val="A4A3A4"/>
          </p15:clr>
        </p15:guide>
        <p15:guide id="32" orient="horz" pos="3606" userDrawn="1">
          <p15:clr>
            <a:srgbClr val="A4A3A4"/>
          </p15:clr>
        </p15:guide>
        <p15:guide id="33" orient="horz" pos="4263" userDrawn="1">
          <p15:clr>
            <a:srgbClr val="A4A3A4"/>
          </p15:clr>
        </p15:guide>
        <p15:guide id="34" orient="horz" pos="2585" userDrawn="1">
          <p15:clr>
            <a:srgbClr val="A4A3A4"/>
          </p15:clr>
        </p15:guide>
        <p15:guide id="35" orient="horz" pos="2767" userDrawn="1">
          <p15:clr>
            <a:srgbClr val="A4A3A4"/>
          </p15:clr>
        </p15:guide>
        <p15:guide id="36" orient="horz" pos="1927" userDrawn="1">
          <p15:clr>
            <a:srgbClr val="A4A3A4"/>
          </p15:clr>
        </p15:guide>
        <p15:guide id="37" orient="horz" pos="1746" userDrawn="1">
          <p15:clr>
            <a:srgbClr val="A4A3A4"/>
          </p15:clr>
        </p15:guide>
        <p15:guide id="38" orient="horz" pos="1088" userDrawn="1">
          <p15:clr>
            <a:srgbClr val="A4A3A4"/>
          </p15:clr>
        </p15:guide>
        <p15:guide id="39"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43.png"/><Relationship Id="rId12" Type="http://schemas.openxmlformats.org/officeDocument/2006/relationships/image" Target="../media/image38.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2.svg"/><Relationship Id="rId11" Type="http://schemas.openxmlformats.org/officeDocument/2006/relationships/image" Target="../media/image37.png"/><Relationship Id="rId5" Type="http://schemas.openxmlformats.org/officeDocument/2006/relationships/image" Target="../media/image41.png"/><Relationship Id="rId10" Type="http://schemas.openxmlformats.org/officeDocument/2006/relationships/hyperlink" Target="https://reparakultur.org/ausstellung-zusammen-schrauben/" TargetMode="External"/><Relationship Id="rId4" Type="http://schemas.openxmlformats.org/officeDocument/2006/relationships/image" Target="../media/image10.svg"/><Relationship Id="rId9" Type="http://schemas.openxmlformats.org/officeDocument/2006/relationships/hyperlink" Target="https://reparakultur.or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sv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ec.europa.eu/programmes/horizon2020/en" TargetMode="Externa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hyperlink" Target="landinventur.de" TargetMode="External"/><Relationship Id="rId3" Type="http://schemas.openxmlformats.org/officeDocument/2006/relationships/image" Target="../media/image49.jpg"/><Relationship Id="rId7" Type="http://schemas.openxmlformats.org/officeDocument/2006/relationships/image" Target="../media/image52.png"/><Relationship Id="rId12" Type="http://schemas.openxmlformats.org/officeDocument/2006/relationships/hyperlink" Target="studie-nichtwaehler.de" TargetMode="External"/><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hyperlink" Target="coactproject.eu/overview" TargetMode="External"/><Relationship Id="rId11" Type="http://schemas.openxmlformats.org/officeDocument/2006/relationships/hyperlink" Target="burg-wersau.de" TargetMode="External"/><Relationship Id="rId5" Type="http://schemas.openxmlformats.org/officeDocument/2006/relationships/image" Target="../media/image51.jpeg"/><Relationship Id="rId10" Type="http://schemas.openxmlformats.org/officeDocument/2006/relationships/image" Target="../media/image55.svg"/><Relationship Id="rId4" Type="http://schemas.openxmlformats.org/officeDocument/2006/relationships/image" Target="../media/image50.jpeg"/><Relationship Id="rId9" Type="http://schemas.openxmlformats.org/officeDocument/2006/relationships/image" Target="../media/image54.png"/><Relationship Id="rId14" Type="http://schemas.openxmlformats.org/officeDocument/2006/relationships/hyperlink" Target="http://reparakultur.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hyperlink" Target="https://www.weobserve.eu/weobserve-cookbook/" TargetMode="External"/><Relationship Id="rId13" Type="http://schemas.openxmlformats.org/officeDocument/2006/relationships/image" Target="../media/image60.png"/><Relationship Id="rId3" Type="http://schemas.openxmlformats.org/officeDocument/2006/relationships/image" Target="../media/image59.jpeg"/><Relationship Id="rId7" Type="http://schemas.openxmlformats.org/officeDocument/2006/relationships/hyperlink" Target="https://www.ceh.ac.uk/sites/default/files/citizensciencereview.pdf" TargetMode="External"/><Relationship Id="rId12" Type="http://schemas.openxmlformats.org/officeDocument/2006/relationships/hyperlink" Target="https://kmb.raa.se/cocoon/bild/show-image.html?id=16001000022814"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buergerschaffenwissen.de/sites/default/files/grid/2019/08/30/Bericht_Rechtliche_Rahmenbedingungen_von_Buergerforschung.pdf" TargetMode="External"/><Relationship Id="rId11" Type="http://schemas.openxmlformats.org/officeDocument/2006/relationships/hyperlink" Target="https://ec.europa.eu/environment/legal/reporting/pdf/best_practices_citizen_science_environmental_monitoring.pdf" TargetMode="External"/><Relationship Id="rId5" Type="http://schemas.openxmlformats.org/officeDocument/2006/relationships/hyperlink" Target="https://www.buergerschaffenwissen.de/" TargetMode="External"/><Relationship Id="rId10" Type="http://schemas.openxmlformats.org/officeDocument/2006/relationships/hyperlink" Target="https://ecsa.citizen-science.net/wp-content/uploads/2020/02/ditos-policybrief3-20180208-citizen_science_and_open_science_synergies_and_future_areas_of_work.pdf" TargetMode="External"/><Relationship Id="rId4" Type="http://schemas.openxmlformats.org/officeDocument/2006/relationships/hyperlink" Target="https://doi.org/10.1371/journal.pone.0178778" TargetMode="External"/><Relationship Id="rId9" Type="http://schemas.openxmlformats.org/officeDocument/2006/relationships/hyperlink" Target="https://eu-citizen.science/training_resources" TargetMode="External"/><Relationship Id="rId14"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2.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t1p.de/ccby20de" TargetMode="External"/><Relationship Id="rId5" Type="http://schemas.openxmlformats.org/officeDocument/2006/relationships/hyperlink" Target="https://www.flickr.com/photos/blumenbiene/4607197578/" TargetMode="External"/><Relationship Id="rId4" Type="http://schemas.openxmlformats.org/officeDocument/2006/relationships/hyperlink" Target="https://www.flickr.com/photos/blumenbien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unsplash.com/photos/3y1zF4hIPCg" TargetMode="External"/><Relationship Id="rId3" Type="http://schemas.openxmlformats.org/officeDocument/2006/relationships/image" Target="../media/image64.svg"/><Relationship Id="rId7" Type="http://schemas.openxmlformats.org/officeDocument/2006/relationships/hyperlink" Target="https://unsplash.com/@sloppyperfectionist" TargetMode="External"/><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hyperlink" Target="https://unsplash.com/license"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birds.cornell.edu/citscitoolkit/publications/CAISE-PPSR-report-2009.pdf" TargetMode="External"/><Relationship Id="rId13" Type="http://schemas.openxmlformats.org/officeDocument/2006/relationships/hyperlink" Target="https://www.buergerschaffenwissen.de/sites/default/files/grid/2017/11/20/gewiss_citscifueralle_handreichung_web_0.pdf" TargetMode="External"/><Relationship Id="rId18" Type="http://schemas.openxmlformats.org/officeDocument/2006/relationships/hyperlink" Target="https://www.buergerschaffenwissen.de/sites/default/files/grid/2019/08/30/Bericht_Rechtliche_Rahmenbedingungen_von_Buergerforschung.pdf" TargetMode="External"/><Relationship Id="rId3" Type="http://schemas.openxmlformats.org/officeDocument/2006/relationships/image" Target="../media/image68.png"/><Relationship Id="rId7" Type="http://schemas.openxmlformats.org/officeDocument/2006/relationships/hyperlink" Target="http://www.buergerschaffenwissen.de/sites/default/files/assets/dokumente/gewiss&#8208;gruenbuch_citizen_science_strategie.pdf" TargetMode="External"/><Relationship Id="rId12" Type="http://schemas.openxmlformats.org/officeDocument/2006/relationships/hyperlink" Target="https://www.hof.uni-halle.de/web/dateien/pdf/HoF-Handreichungen14.pdf" TargetMode="External"/><Relationship Id="rId17" Type="http://schemas.openxmlformats.org/officeDocument/2006/relationships/hyperlink" Target="http://hdl.handle.net/10419/56934" TargetMode="External"/><Relationship Id="rId2" Type="http://schemas.openxmlformats.org/officeDocument/2006/relationships/notesSlide" Target="../notesSlides/notesSlide8.xml"/><Relationship Id="rId16" Type="http://schemas.openxmlformats.org/officeDocument/2006/relationships/hyperlink" Target="https://www.ceh.ac.uk/sites/default/files/citizensciencereview.pdf" TargetMode="External"/><Relationship Id="rId1" Type="http://schemas.openxmlformats.org/officeDocument/2006/relationships/slideLayout" Target="../slideLayouts/slideLayout3.xml"/><Relationship Id="rId6" Type="http://schemas.openxmlformats.org/officeDocument/2006/relationships/image" Target="../media/image71.svg"/><Relationship Id="rId11" Type="http://schemas.openxmlformats.org/officeDocument/2006/relationships/hyperlink" Target="https://www.hof.uni&#8208;halle.de/web/dateien/pdf/ab_114.pdf" TargetMode="External"/><Relationship Id="rId5" Type="http://schemas.openxmlformats.org/officeDocument/2006/relationships/image" Target="../media/image70.png"/><Relationship Id="rId15" Type="http://schemas.openxmlformats.org/officeDocument/2006/relationships/hyperlink" Target="https://doi.org/10.1371/journal.pone.0178778" TargetMode="External"/><Relationship Id="rId10" Type="http://schemas.openxmlformats.org/officeDocument/2006/relationships/hyperlink" Target="https://www.civic&#8208;epistemologies.eu/wp&#8208;content/uploads/2014/08/CE_Roadmap&#8208;Handbook.pdf" TargetMode="External"/><Relationship Id="rId19" Type="http://schemas.openxmlformats.org/officeDocument/2006/relationships/hyperlink" Target="https://citsci.syr.edu/sites/crowston.syr.edu/files/hicss&#8208;44.pdf" TargetMode="External"/><Relationship Id="rId4" Type="http://schemas.openxmlformats.org/officeDocument/2006/relationships/image" Target="../media/image69.svg"/><Relationship Id="rId9" Type="http://schemas.openxmlformats.org/officeDocument/2006/relationships/hyperlink" Target="https://ecsa.citizen&#8208;science.net/wp-content/uploads/2020/02/ditos&#8208;policybrief3&#8208;20180208&#8208;citizen_science_and_open_science_synergies_and_future_areas_of_work.pdf" TargetMode="External"/><Relationship Id="rId14" Type="http://schemas.openxmlformats.org/officeDocument/2006/relationships/hyperlink" Target="https://www.buergerschaffenwissen.de/sites/default/files/grid/2017/11/20/gewiss_5_webinarbericht_0.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hyperlink" Target="https://www.loc.gov/resource/ggbain.27578/" TargetMode="External"/><Relationship Id="rId5" Type="http://schemas.openxmlformats.org/officeDocument/2006/relationships/hyperlink" Target="https://www.loc.gov/" TargetMode="Externa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unsplash.com/@impatrickt" TargetMode="External"/><Relationship Id="rId3" Type="http://schemas.openxmlformats.org/officeDocument/2006/relationships/image" Target="../media/image72.jpeg"/><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8.svg"/><Relationship Id="rId10" Type="http://schemas.openxmlformats.org/officeDocument/2006/relationships/hyperlink" Target="https://unsplash.com/license" TargetMode="External"/><Relationship Id="rId4" Type="http://schemas.openxmlformats.org/officeDocument/2006/relationships/image" Target="../media/image17.png"/><Relationship Id="rId9" Type="http://schemas.openxmlformats.org/officeDocument/2006/relationships/hyperlink" Target="https://unsplash.com/photos/1NTFSnV-KLs"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73.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74.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zenodo.org/record/5031929" TargetMode="External"/><Relationship Id="rId7" Type="http://schemas.openxmlformats.org/officeDocument/2006/relationships/image" Target="../media/image78.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hyperlink" Target="http://doi.org/10.5334/cstp.96" TargetMode="External"/><Relationship Id="rId4" Type="http://schemas.openxmlformats.org/officeDocument/2006/relationships/hyperlink" Target="http://creativecommons.org/licenses/by/4.0/deed.d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3.xml"/><Relationship Id="rId6" Type="http://schemas.openxmlformats.org/officeDocument/2006/relationships/image" Target="../media/image84.svg"/><Relationship Id="rId11" Type="http://schemas.openxmlformats.org/officeDocument/2006/relationships/hyperlink" Target="https://unsplash.com/license" TargetMode="External"/><Relationship Id="rId5" Type="http://schemas.openxmlformats.org/officeDocument/2006/relationships/image" Target="../media/image83.png"/><Relationship Id="rId10" Type="http://schemas.openxmlformats.org/officeDocument/2006/relationships/hyperlink" Target="https://unsplash.com/photos/qKrZ67qbdRA" TargetMode="External"/><Relationship Id="rId4" Type="http://schemas.openxmlformats.org/officeDocument/2006/relationships/image" Target="../media/image82.svg"/><Relationship Id="rId9" Type="http://schemas.openxmlformats.org/officeDocument/2006/relationships/hyperlink" Target="https://unsplash.com/@mzemlicki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www.hof.uni-halle.de/projekte/soci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42.svg"/><Relationship Id="rId7" Type="http://schemas.openxmlformats.org/officeDocument/2006/relationships/hyperlink" Target="https://dorfwerkstadt.de/" TargetMode="Externa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hyperlink" Target="https://openlab-halle.de/openlab-net-das-netzwerk/science2public-gesellschaft-fuer-wissenschaftskommunikation-e-v" TargetMode="Externa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bmbf.de/de/buergerforschung-225.html" TargetMode="External"/><Relationship Id="rId7" Type="http://schemas.openxmlformats.org/officeDocument/2006/relationships/image" Target="../media/image9.png"/><Relationship Id="rId12" Type="http://schemas.openxmlformats.org/officeDocument/2006/relationships/image" Target="../media/image53.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uni-muenster.de/AFO/CS/cs_wettbewerb.html" TargetMode="External"/><Relationship Id="rId11" Type="http://schemas.openxmlformats.org/officeDocument/2006/relationships/image" Target="../media/image52.png"/><Relationship Id="rId5" Type="http://schemas.openxmlformats.org/officeDocument/2006/relationships/hyperlink" Target="https://www.forschung.tu-berlin.de/servicebereich/menue/forschungsfoerderung/" TargetMode="External"/><Relationship Id="rId10" Type="http://schemas.openxmlformats.org/officeDocument/2006/relationships/image" Target="../media/image40.svg"/><Relationship Id="rId4" Type="http://schemas.openxmlformats.org/officeDocument/2006/relationships/hyperlink" Target="https://prototypefund.de/" TargetMode="External"/><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svg"/><Relationship Id="rId7" Type="http://schemas.openxmlformats.org/officeDocument/2006/relationships/hyperlink" Target="https://unsplash.com/license" TargetMode="External"/><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hyperlink" Target="https://unsplash.com/photos/3y1zF4hIPCg" TargetMode="External"/><Relationship Id="rId5" Type="http://schemas.openxmlformats.org/officeDocument/2006/relationships/hyperlink" Target="https://unsplash.com/@sloppyperfectionist" TargetMode="External"/><Relationship Id="rId4" Type="http://schemas.openxmlformats.org/officeDocument/2006/relationships/image" Target="../media/image65.jpeg"/><Relationship Id="rId9" Type="http://schemas.openxmlformats.org/officeDocument/2006/relationships/image" Target="../media/image67.sv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www.hof.uni-halle.de/web/dateien/pdf/HoF-Handreichungen14.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hof.uni&#8208;halle.de/web/dateien/pdf/ab_114.pdf" TargetMode="External"/><Relationship Id="rId5" Type="http://schemas.openxmlformats.org/officeDocument/2006/relationships/hyperlink" Target="http://doi.org/10.5334/cstp.96" TargetMode="External"/><Relationship Id="rId4" Type="http://schemas.openxmlformats.org/officeDocument/2006/relationships/image" Target="../media/image71.sv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7.png"/><Relationship Id="rId7" Type="http://schemas.openxmlformats.org/officeDocument/2006/relationships/hyperlink" Target="https://unsplash.com/licens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unsplash.com/photos/1NTFSnV-KLs" TargetMode="External"/><Relationship Id="rId5" Type="http://schemas.openxmlformats.org/officeDocument/2006/relationships/hyperlink" Target="https://unsplash.com/@impatrickt" TargetMode="External"/><Relationship Id="rId4" Type="http://schemas.openxmlformats.org/officeDocument/2006/relationships/image" Target="../media/image18.svg"/></Relationships>
</file>

<file path=ppt/slides/_rels/slide37.xml.rels><?xml version="1.0" encoding="UTF-8" standalone="yes"?>
<Relationships xmlns="http://schemas.openxmlformats.org/package/2006/relationships"><Relationship Id="rId8" Type="http://schemas.openxmlformats.org/officeDocument/2006/relationships/hyperlink" Target="http://creativecommons.org/licenses/by/4.0/deed.de" TargetMode="External"/><Relationship Id="rId13" Type="http://schemas.openxmlformats.org/officeDocument/2006/relationships/image" Target="../media/image97.png"/><Relationship Id="rId18" Type="http://schemas.openxmlformats.org/officeDocument/2006/relationships/image" Target="../media/image39.png"/><Relationship Id="rId3" Type="http://schemas.openxmlformats.org/officeDocument/2006/relationships/image" Target="../media/image92.png"/><Relationship Id="rId7" Type="http://schemas.openxmlformats.org/officeDocument/2006/relationships/hyperlink" Target="https://youtu.be/ai2lZ8e4W8Y" TargetMode="External"/><Relationship Id="rId12" Type="http://schemas.openxmlformats.org/officeDocument/2006/relationships/image" Target="../media/image96.gif"/><Relationship Id="rId17" Type="http://schemas.openxmlformats.org/officeDocument/2006/relationships/image" Target="../media/image42.svg"/><Relationship Id="rId2" Type="http://schemas.openxmlformats.org/officeDocument/2006/relationships/notesSlide" Target="../notesSlides/notesSlide17.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95.gif"/><Relationship Id="rId11" Type="http://schemas.openxmlformats.org/officeDocument/2006/relationships/hyperlink" Target="https://youtu.be/8SguGZtWnwo" TargetMode="External"/><Relationship Id="rId5" Type="http://schemas.openxmlformats.org/officeDocument/2006/relationships/image" Target="../media/image94.jpeg"/><Relationship Id="rId15" Type="http://schemas.openxmlformats.org/officeDocument/2006/relationships/hyperlink" Target="https://www.unesco.de/bildung/open-educational-resources" TargetMode="External"/><Relationship Id="rId10" Type="http://schemas.openxmlformats.org/officeDocument/2006/relationships/hyperlink" Target="http://www.opencontent.org/definition/" TargetMode="External"/><Relationship Id="rId19" Type="http://schemas.openxmlformats.org/officeDocument/2006/relationships/image" Target="../media/image40.svg"/><Relationship Id="rId4" Type="http://schemas.openxmlformats.org/officeDocument/2006/relationships/image" Target="../media/image93.svg"/><Relationship Id="rId9" Type="http://schemas.openxmlformats.org/officeDocument/2006/relationships/hyperlink" Target="https://o-e-r.de/5rs-auf-deutsch" TargetMode="External"/><Relationship Id="rId14" Type="http://schemas.openxmlformats.org/officeDocument/2006/relationships/image" Target="../media/image98.svg"/></Relationships>
</file>

<file path=ppt/slides/_rels/slide38.xml.rels><?xml version="1.0" encoding="UTF-8" standalone="yes"?>
<Relationships xmlns="http://schemas.openxmlformats.org/package/2006/relationships"><Relationship Id="rId8" Type="http://schemas.openxmlformats.org/officeDocument/2006/relationships/hyperlink" Target="https://irights.info/wp-content/uploads/2018/10/JOINTLY-BROSCHUERE-OER-richtig-verwenden-Kombinieren-Bearbeiten-Remixen-Auflage-Okt2018.pdf" TargetMode="External"/><Relationship Id="rId3" Type="http://schemas.openxmlformats.org/officeDocument/2006/relationships/image" Target="../media/image99.png"/><Relationship Id="rId7" Type="http://schemas.openxmlformats.org/officeDocument/2006/relationships/hyperlink" Target="https://campus.oercamp.de/Kurs/oerklaert/"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t1p.de/oerde" TargetMode="External"/><Relationship Id="rId11" Type="http://schemas.openxmlformats.org/officeDocument/2006/relationships/image" Target="../media/image24.svg"/><Relationship Id="rId5" Type="http://schemas.openxmlformats.org/officeDocument/2006/relationships/hyperlink" Target="http://creativecommons.org/licenses/by/4.0/deed.de" TargetMode="External"/><Relationship Id="rId10" Type="http://schemas.openxmlformats.org/officeDocument/2006/relationships/image" Target="../media/image23.png"/><Relationship Id="rId4" Type="http://schemas.openxmlformats.org/officeDocument/2006/relationships/hyperlink" Target="https://open-educational-resources.de/oer-tullu-regel/" TargetMode="External"/><Relationship Id="rId9" Type="http://schemas.openxmlformats.org/officeDocument/2006/relationships/hyperlink" Target="https://irights.info/artikel/faq-oer-creative-commons-lizenzen/2546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100.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hyperlink" Target="https://unsplash.com/license" TargetMode="External"/><Relationship Id="rId5" Type="http://schemas.openxmlformats.org/officeDocument/2006/relationships/hyperlink" Target="https://unsplash.com/photos/duQ1ulzTJbM" TargetMode="External"/><Relationship Id="rId4" Type="http://schemas.openxmlformats.org/officeDocument/2006/relationships/hyperlink" Target="https://unsplash.com/@chrislawton"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pexels.com/de-de/@pixabay" TargetMode="External"/><Relationship Id="rId13" Type="http://schemas.openxmlformats.org/officeDocument/2006/relationships/image" Target="../media/image14.jpeg"/><Relationship Id="rId3" Type="http://schemas.openxmlformats.org/officeDocument/2006/relationships/hyperlink" Target="https://www.pexels.com/de-de/foto/weisses-verkehrsflugzeug-1059608/" TargetMode="External"/><Relationship Id="rId7" Type="http://schemas.openxmlformats.org/officeDocument/2006/relationships/hyperlink" Target="https://www.pexels.com/de-de/foto/industrie-technologie-kraft-uhr-4069389/" TargetMode="External"/><Relationship Id="rId12" Type="http://schemas.openxmlformats.org/officeDocument/2006/relationships/image" Target="../media/image13.jpeg"/><Relationship Id="rId2" Type="http://schemas.openxmlformats.org/officeDocument/2006/relationships/hyperlink" Target="https://www.pexels.com/de-de/@brett-sayles" TargetMode="External"/><Relationship Id="rId1" Type="http://schemas.openxmlformats.org/officeDocument/2006/relationships/slideLayout" Target="../slideLayouts/slideLayout14.xml"/><Relationship Id="rId6" Type="http://schemas.openxmlformats.org/officeDocument/2006/relationships/hyperlink" Target="https://www.pexels.com/de-de/@ronaldo-galeano-2428202" TargetMode="External"/><Relationship Id="rId11" Type="http://schemas.openxmlformats.org/officeDocument/2006/relationships/image" Target="../media/image12.jpeg"/><Relationship Id="rId5" Type="http://schemas.openxmlformats.org/officeDocument/2006/relationships/hyperlink" Target="https://www.pexels.com/de-de/foto/foto-von-wicker-taschen-und-strohhuten-auf-einer-rosa-wand-2766334/" TargetMode="External"/><Relationship Id="rId10" Type="http://schemas.openxmlformats.org/officeDocument/2006/relationships/image" Target="../media/image11.jpeg"/><Relationship Id="rId4" Type="http://schemas.openxmlformats.org/officeDocument/2006/relationships/hyperlink" Target="https://www.pexels.com/de-de/@julieaagaard" TargetMode="External"/><Relationship Id="rId9" Type="http://schemas.openxmlformats.org/officeDocument/2006/relationships/hyperlink" Target="https://www.pexels.com/de-de/foto/satz-werkzeugschlussel-162553/"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deed.de" TargetMode="External"/><Relationship Id="rId3" Type="http://schemas.openxmlformats.org/officeDocument/2006/relationships/hyperlink" Target="https://youtu.be/ai2lZ8e4W8Y" TargetMode="External"/><Relationship Id="rId7" Type="http://schemas.openxmlformats.org/officeDocument/2006/relationships/hyperlink" Target="https://unsplash.com/license"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unsplash.com/photos/OgvqXGL7XO4" TargetMode="External"/><Relationship Id="rId11" Type="http://schemas.openxmlformats.org/officeDocument/2006/relationships/image" Target="../media/image101.png"/><Relationship Id="rId5" Type="http://schemas.openxmlformats.org/officeDocument/2006/relationships/hyperlink" Target="https://unsplash.com/@halacious" TargetMode="External"/><Relationship Id="rId10" Type="http://schemas.openxmlformats.org/officeDocument/2006/relationships/hyperlink" Target="https://t1p.de/" TargetMode="External"/><Relationship Id="rId4" Type="http://schemas.openxmlformats.org/officeDocument/2006/relationships/hyperlink" Target="http://creativecommons.org/licenses/by/4.0/deed.de" TargetMode="External"/><Relationship Id="rId9" Type="http://schemas.openxmlformats.org/officeDocument/2006/relationships/hyperlink" Target="https://creativecommons.org/publicdomain/zero/1.0/deed.d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0.sv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9.png"/><Relationship Id="rId16" Type="http://schemas.openxmlformats.org/officeDocument/2006/relationships/image" Target="../media/image113.png"/><Relationship Id="rId1" Type="http://schemas.openxmlformats.org/officeDocument/2006/relationships/slideLayout" Target="../slideLayouts/slideLayout15.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hyperlink" Target="https://www.hof.uni-halle.de/projekte/socis/" TargetMode="External"/><Relationship Id="rId9" Type="http://schemas.openxmlformats.org/officeDocument/2006/relationships/image" Target="../media/image106.png"/><Relationship Id="rId14" Type="http://schemas.openxmlformats.org/officeDocument/2006/relationships/image" Target="../media/image1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7.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6.png"/><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hyperlink" Target="https://unsplash.com/photos/OgvqXGL7XO4" TargetMode="External"/><Relationship Id="rId13" Type="http://schemas.openxmlformats.org/officeDocument/2006/relationships/image" Target="../media/image32.emf"/><Relationship Id="rId3" Type="http://schemas.openxmlformats.org/officeDocument/2006/relationships/hyperlink" Target="https://creativecommons.org/licenses/by/4.0/deed.de" TargetMode="External"/><Relationship Id="rId7" Type="http://schemas.openxmlformats.org/officeDocument/2006/relationships/hyperlink" Target="https://unsplash.com/@halacious" TargetMode="External"/><Relationship Id="rId12" Type="http://schemas.openxmlformats.org/officeDocument/2006/relationships/image" Target="../media/image31.emf"/><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hyperlink" Target="https://sustentio.com/" TargetMode="External"/><Relationship Id="rId11" Type="http://schemas.openxmlformats.org/officeDocument/2006/relationships/hyperlink" Target="mailto:institut@hof.uni&#8208;halle.de?subject=SoCiS%20OER" TargetMode="External"/><Relationship Id="rId5" Type="http://schemas.openxmlformats.org/officeDocument/2006/relationships/hyperlink" Target="http://www.hof.uni-halle.de/projekte/socis" TargetMode="External"/><Relationship Id="rId10" Type="http://schemas.openxmlformats.org/officeDocument/2006/relationships/hyperlink" Target="http://www.hof.uni-halle.de/" TargetMode="External"/><Relationship Id="rId4" Type="http://schemas.openxmlformats.org/officeDocument/2006/relationships/image" Target="../media/image30.png"/><Relationship Id="rId9" Type="http://schemas.openxmlformats.org/officeDocument/2006/relationships/hyperlink" Target="https://unsplash.com/license" TargetMode="External"/><Relationship Id="rId14" Type="http://schemas.openxmlformats.org/officeDocument/2006/relationships/image" Target="../media/image33.emf"/></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unsplash.com/@impatrickt" TargetMode="External"/><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hyperlink" Target="https://unsplash.com/license" TargetMode="External"/><Relationship Id="rId4" Type="http://schemas.openxmlformats.org/officeDocument/2006/relationships/image" Target="../media/image18.svg"/><Relationship Id="rId9" Type="http://schemas.openxmlformats.org/officeDocument/2006/relationships/hyperlink" Target="https://unsplash.com/photos/1NTFSnV-K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CA2FC3-2DB9-8F4C-AAF0-8C37346166F8}"/>
              </a:ext>
            </a:extLst>
          </p:cNvPr>
          <p:cNvSpPr>
            <a:spLocks noGrp="1"/>
          </p:cNvSpPr>
          <p:nvPr>
            <p:ph type="ctrTitle"/>
          </p:nvPr>
        </p:nvSpPr>
        <p:spPr/>
        <p:txBody>
          <a:bodyPr/>
          <a:lstStyle/>
          <a:p>
            <a:r>
              <a:rPr lang="de-DE" b="1" dirty="0">
                <a:solidFill>
                  <a:schemeClr val="bg1"/>
                </a:solidFill>
              </a:rPr>
              <a:t>Social Citizen Science</a:t>
            </a:r>
          </a:p>
        </p:txBody>
      </p:sp>
      <p:sp>
        <p:nvSpPr>
          <p:cNvPr id="7" name="Untertitel 6">
            <a:extLst>
              <a:ext uri="{FF2B5EF4-FFF2-40B4-BE49-F238E27FC236}">
                <a16:creationId xmlns:a16="http://schemas.microsoft.com/office/drawing/2014/main" id="{047E2C2E-1802-EA41-9C3D-C3DE5AA047AC}"/>
              </a:ext>
            </a:extLst>
          </p:cNvPr>
          <p:cNvSpPr>
            <a:spLocks noGrp="1"/>
          </p:cNvSpPr>
          <p:nvPr>
            <p:ph type="subTitle" idx="1"/>
          </p:nvPr>
        </p:nvSpPr>
        <p:spPr/>
        <p:txBody>
          <a:bodyPr/>
          <a:lstStyle/>
          <a:p>
            <a:r>
              <a:rPr lang="de-DE" dirty="0">
                <a:solidFill>
                  <a:schemeClr val="bg1"/>
                </a:solidFill>
              </a:rPr>
              <a:t>Ein OER-Handbuch zum Selbstlernen</a:t>
            </a:r>
          </a:p>
        </p:txBody>
      </p:sp>
      <p:sp>
        <p:nvSpPr>
          <p:cNvPr id="4" name="Textfeld 3">
            <a:extLst>
              <a:ext uri="{FF2B5EF4-FFF2-40B4-BE49-F238E27FC236}">
                <a16:creationId xmlns:a16="http://schemas.microsoft.com/office/drawing/2014/main" id="{8E34DFC7-A8A7-4C02-AE59-30488FD46C92}"/>
              </a:ext>
            </a:extLst>
          </p:cNvPr>
          <p:cNvSpPr txBox="1"/>
          <p:nvPr/>
        </p:nvSpPr>
        <p:spPr>
          <a:xfrm>
            <a:off x="3127928" y="5076032"/>
            <a:ext cx="4643001" cy="969496"/>
          </a:xfrm>
          <a:prstGeom prst="rect">
            <a:avLst/>
          </a:prstGeom>
          <a:noFill/>
        </p:spPr>
        <p:txBody>
          <a:bodyPr wrap="none" rtlCol="0">
            <a:spAutoFit/>
          </a:bodyPr>
          <a:lstStyle/>
          <a:p>
            <a:pPr algn="ctr">
              <a:spcAft>
                <a:spcPts val="600"/>
              </a:spcAft>
            </a:pPr>
            <a:r>
              <a:rPr lang="de-DE" sz="2000" b="1" dirty="0">
                <a:solidFill>
                  <a:schemeClr val="bg1"/>
                </a:solidFill>
              </a:rPr>
              <a:t>Susann Hippler</a:t>
            </a:r>
          </a:p>
          <a:p>
            <a:pPr algn="ctr"/>
            <a:r>
              <a:rPr lang="de-DE" sz="1600" dirty="0">
                <a:solidFill>
                  <a:schemeClr val="bg1"/>
                </a:solidFill>
              </a:rPr>
              <a:t>unter Mitarbeit von </a:t>
            </a:r>
          </a:p>
          <a:p>
            <a:pPr algn="ctr"/>
            <a:r>
              <a:rPr lang="de-DE" sz="1600" b="1" dirty="0">
                <a:solidFill>
                  <a:schemeClr val="bg1"/>
                </a:solidFill>
              </a:rPr>
              <a:t>Claudia Göbel, Justus Henke und Sylvi Mauermeister</a:t>
            </a:r>
          </a:p>
        </p:txBody>
      </p:sp>
      <p:pic>
        <p:nvPicPr>
          <p:cNvPr id="5" name="Grafik 4">
            <a:extLst>
              <a:ext uri="{FF2B5EF4-FFF2-40B4-BE49-F238E27FC236}">
                <a16:creationId xmlns:a16="http://schemas.microsoft.com/office/drawing/2014/main" id="{EE187467-D1AB-44BE-A83D-F6F15B64B8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4246"/>
          <a:stretch/>
        </p:blipFill>
        <p:spPr>
          <a:xfrm>
            <a:off x="7770929" y="7024945"/>
            <a:ext cx="2726817" cy="394354"/>
          </a:xfrm>
          <a:prstGeom prst="rect">
            <a:avLst/>
          </a:prstGeom>
        </p:spPr>
      </p:pic>
    </p:spTree>
    <p:extLst>
      <p:ext uri="{BB962C8B-B14F-4D97-AF65-F5344CB8AC3E}">
        <p14:creationId xmlns:p14="http://schemas.microsoft.com/office/powerpoint/2010/main" val="314671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5220CEF1-2A52-7C46-98F7-E2C8B4AADBEC}"/>
              </a:ext>
            </a:extLst>
          </p:cNvPr>
          <p:cNvSpPr/>
          <p:nvPr/>
        </p:nvSpPr>
        <p:spPr>
          <a:xfrm>
            <a:off x="4695293" y="6118702"/>
            <a:ext cx="5498572" cy="929654"/>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C9F32B1-D435-234D-92F1-53FEFBEA8520}"/>
              </a:ext>
            </a:extLst>
          </p:cNvPr>
          <p:cNvSpPr>
            <a:spLocks noGrp="1"/>
          </p:cNvSpPr>
          <p:nvPr>
            <p:ph type="title"/>
          </p:nvPr>
        </p:nvSpPr>
        <p:spPr/>
        <p:txBody>
          <a:bodyPr/>
          <a:lstStyle/>
          <a:p>
            <a:r>
              <a:rPr lang="de-DE" dirty="0"/>
              <a:t>Was ist </a:t>
            </a:r>
            <a:r>
              <a:rPr lang="de-DE" b="1" dirty="0">
                <a:solidFill>
                  <a:schemeClr val="accent1"/>
                </a:solidFill>
              </a:rPr>
              <a:t>Partizipation</a:t>
            </a:r>
            <a:r>
              <a:rPr lang="de-DE" dirty="0"/>
              <a:t> </a:t>
            </a:r>
            <a:br>
              <a:rPr lang="de-DE" dirty="0"/>
            </a:br>
            <a:r>
              <a:rPr lang="de-DE" dirty="0"/>
              <a:t>in Citizen Science</a:t>
            </a:r>
          </a:p>
        </p:txBody>
      </p:sp>
      <p:sp>
        <p:nvSpPr>
          <p:cNvPr id="3" name="Inhaltsplatzhalter 2">
            <a:extLst>
              <a:ext uri="{FF2B5EF4-FFF2-40B4-BE49-F238E27FC236}">
                <a16:creationId xmlns:a16="http://schemas.microsoft.com/office/drawing/2014/main" id="{9494F05E-87ED-E043-ABFA-E71298B0B8AB}"/>
              </a:ext>
            </a:extLst>
          </p:cNvPr>
          <p:cNvSpPr>
            <a:spLocks noGrp="1"/>
          </p:cNvSpPr>
          <p:nvPr>
            <p:ph sz="half" idx="1"/>
          </p:nvPr>
        </p:nvSpPr>
        <p:spPr>
          <a:xfrm>
            <a:off x="629817" y="1596912"/>
            <a:ext cx="3493450" cy="858866"/>
          </a:xfrm>
        </p:spPr>
        <p:txBody>
          <a:bodyPr wrap="square">
            <a:spAutoFit/>
          </a:bodyPr>
          <a:lstStyle/>
          <a:p>
            <a:r>
              <a:rPr lang="de-DE" dirty="0"/>
              <a:t>Die unterschiedlichen Sichtweisen darauf, was unter »Partizipation« an wissenschaftlicher Arbeit verstanden wird (und werden sollte), prägen bis heute die Unterscheidung verschiedener Arten von Citizen Science.</a:t>
            </a:r>
          </a:p>
        </p:txBody>
      </p:sp>
      <p:sp>
        <p:nvSpPr>
          <p:cNvPr id="4" name="Foliennummernplatzhalter 3">
            <a:extLst>
              <a:ext uri="{FF2B5EF4-FFF2-40B4-BE49-F238E27FC236}">
                <a16:creationId xmlns:a16="http://schemas.microsoft.com/office/drawing/2014/main" id="{5A78BF52-BF96-D645-8328-5B9C662216CF}"/>
              </a:ext>
            </a:extLst>
          </p:cNvPr>
          <p:cNvSpPr>
            <a:spLocks noGrp="1"/>
          </p:cNvSpPr>
          <p:nvPr>
            <p:ph type="sldNum" sz="quarter" idx="12"/>
          </p:nvPr>
        </p:nvSpPr>
        <p:spPr/>
        <p:txBody>
          <a:bodyPr/>
          <a:lstStyle/>
          <a:p>
            <a:fld id="{BA6FFAF3-5CE7-1E4A-B297-9EAF17666F00}" type="slidenum">
              <a:rPr lang="de-DE" smtClean="0"/>
              <a:t>10</a:t>
            </a:fld>
            <a:endParaRPr lang="de-DE" dirty="0"/>
          </a:p>
        </p:txBody>
      </p:sp>
      <p:graphicFrame>
        <p:nvGraphicFramePr>
          <p:cNvPr id="10" name="Tabelle 5">
            <a:extLst>
              <a:ext uri="{FF2B5EF4-FFF2-40B4-BE49-F238E27FC236}">
                <a16:creationId xmlns:a16="http://schemas.microsoft.com/office/drawing/2014/main" id="{73A29213-7680-C742-BD52-4C6B923D261F}"/>
              </a:ext>
            </a:extLst>
          </p:cNvPr>
          <p:cNvGraphicFramePr>
            <a:graphicFrameLocks noGrp="1"/>
          </p:cNvGraphicFramePr>
          <p:nvPr>
            <p:extLst>
              <p:ext uri="{D42A27DB-BD31-4B8C-83A1-F6EECF244321}">
                <p14:modId xmlns:p14="http://schemas.microsoft.com/office/powerpoint/2010/main" val="1322742514"/>
              </p:ext>
            </p:extLst>
          </p:nvPr>
        </p:nvGraphicFramePr>
        <p:xfrm>
          <a:off x="5489996" y="1584325"/>
          <a:ext cx="4572000" cy="3666585"/>
        </p:xfrm>
        <a:graphic>
          <a:graphicData uri="http://schemas.openxmlformats.org/drawingml/2006/table">
            <a:tbl>
              <a:tblPr firstRow="1" bandRow="1">
                <a:tableStyleId>{72833802-FEF1-4C79-8D5D-14CF1EAF98D9}</a:tableStyleId>
              </a:tblPr>
              <a:tblGrid>
                <a:gridCol w="2088000">
                  <a:extLst>
                    <a:ext uri="{9D8B030D-6E8A-4147-A177-3AD203B41FA5}">
                      <a16:colId xmlns:a16="http://schemas.microsoft.com/office/drawing/2014/main" val="3748045452"/>
                    </a:ext>
                  </a:extLst>
                </a:gridCol>
                <a:gridCol w="828000">
                  <a:extLst>
                    <a:ext uri="{9D8B030D-6E8A-4147-A177-3AD203B41FA5}">
                      <a16:colId xmlns:a16="http://schemas.microsoft.com/office/drawing/2014/main" val="1139375244"/>
                    </a:ext>
                  </a:extLst>
                </a:gridCol>
                <a:gridCol w="828000">
                  <a:extLst>
                    <a:ext uri="{9D8B030D-6E8A-4147-A177-3AD203B41FA5}">
                      <a16:colId xmlns:a16="http://schemas.microsoft.com/office/drawing/2014/main" val="3141275210"/>
                    </a:ext>
                  </a:extLst>
                </a:gridCol>
                <a:gridCol w="828000">
                  <a:extLst>
                    <a:ext uri="{9D8B030D-6E8A-4147-A177-3AD203B41FA5}">
                      <a16:colId xmlns:a16="http://schemas.microsoft.com/office/drawing/2014/main" val="1679184278"/>
                    </a:ext>
                  </a:extLst>
                </a:gridCol>
              </a:tblGrid>
              <a:tr h="294405">
                <a:tc>
                  <a:txBody>
                    <a:bodyPr/>
                    <a:lstStyle/>
                    <a:p>
                      <a:r>
                        <a:rPr lang="de-DE" sz="900" b="1" i="0" dirty="0">
                          <a:solidFill>
                            <a:schemeClr val="accent1"/>
                          </a:solidFill>
                          <a:latin typeface="Calibri" panose="020F0502020204030204" pitchFamily="34" charset="0"/>
                          <a:cs typeface="Calibri" panose="020F0502020204030204" pitchFamily="34" charset="0"/>
                        </a:rPr>
                        <a:t>Aufgaben der Ko-</a:t>
                      </a:r>
                      <a:r>
                        <a:rPr lang="de-DE" sz="900" b="1" i="0" dirty="0" err="1">
                          <a:solidFill>
                            <a:schemeClr val="accent1"/>
                          </a:solidFill>
                          <a:latin typeface="Calibri" panose="020F0502020204030204" pitchFamily="34" charset="0"/>
                          <a:cs typeface="Calibri" panose="020F0502020204030204" pitchFamily="34" charset="0"/>
                        </a:rPr>
                        <a:t>Forscher.innen</a:t>
                      </a:r>
                      <a:r>
                        <a:rPr lang="de-DE" sz="900" b="1" i="0" dirty="0">
                          <a:solidFill>
                            <a:schemeClr val="accent1"/>
                          </a:solidFill>
                          <a:latin typeface="Calibri" panose="020F0502020204030204" pitchFamily="34" charset="0"/>
                          <a:cs typeface="Calibri" panose="020F0502020204030204" pitchFamily="34" charset="0"/>
                        </a:rPr>
                        <a:t> (KF) im Forschungsprozess</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r>
                        <a:rPr lang="de-DE" sz="900" b="1" i="0" dirty="0" err="1">
                          <a:solidFill>
                            <a:schemeClr val="accent1"/>
                          </a:solidFill>
                          <a:latin typeface="Calibri" panose="020F0502020204030204" pitchFamily="34" charset="0"/>
                          <a:cs typeface="Calibri" panose="020F0502020204030204" pitchFamily="34" charset="0"/>
                        </a:rPr>
                        <a:t>Kontributive</a:t>
                      </a:r>
                      <a:r>
                        <a:rPr lang="de-DE" sz="900" b="1" i="0" dirty="0">
                          <a:solidFill>
                            <a:schemeClr val="accent1"/>
                          </a:solidFill>
                          <a:latin typeface="Calibri" panose="020F0502020204030204" pitchFamily="34" charset="0"/>
                          <a:cs typeface="Calibri" panose="020F0502020204030204" pitchFamily="34" charset="0"/>
                        </a:rPr>
                        <a:t> Projekte</a:t>
                      </a: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r>
                        <a:rPr lang="de-DE" sz="900" b="1" i="0" dirty="0" err="1">
                          <a:solidFill>
                            <a:schemeClr val="accent1"/>
                          </a:solidFill>
                          <a:latin typeface="Calibri" panose="020F0502020204030204" pitchFamily="34" charset="0"/>
                          <a:cs typeface="Calibri" panose="020F0502020204030204" pitchFamily="34" charset="0"/>
                        </a:rPr>
                        <a:t>Kollaborative</a:t>
                      </a:r>
                      <a:r>
                        <a:rPr lang="de-DE" sz="900" b="1" i="0" dirty="0">
                          <a:solidFill>
                            <a:schemeClr val="accent1"/>
                          </a:solidFill>
                          <a:latin typeface="Calibri" panose="020F0502020204030204" pitchFamily="34" charset="0"/>
                          <a:cs typeface="Calibri" panose="020F0502020204030204" pitchFamily="34" charset="0"/>
                        </a:rPr>
                        <a:t> Projekte</a:t>
                      </a:r>
                    </a:p>
                  </a:txBody>
                  <a:tcPr anchor="ctr"/>
                </a:tc>
                <a:tc>
                  <a:txBody>
                    <a:bodyPr/>
                    <a:lstStyle/>
                    <a:p>
                      <a:pPr algn="ctr"/>
                      <a:r>
                        <a:rPr lang="de-DE" sz="900" b="1" i="0" dirty="0">
                          <a:solidFill>
                            <a:schemeClr val="accent1"/>
                          </a:solidFill>
                          <a:latin typeface="Calibri" panose="020F0502020204030204" pitchFamily="34" charset="0"/>
                          <a:cs typeface="Calibri" panose="020F0502020204030204" pitchFamily="34" charset="0"/>
                        </a:rPr>
                        <a:t>Ko-kreative Projekte</a:t>
                      </a:r>
                    </a:p>
                  </a:txBody>
                  <a:tcPr anchor="ctr"/>
                </a:tc>
                <a:extLst>
                  <a:ext uri="{0D108BD9-81ED-4DB2-BD59-A6C34878D82A}">
                    <a16:rowId xmlns:a16="http://schemas.microsoft.com/office/drawing/2014/main" val="1334873920"/>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Forschungsfrage(</a:t>
                      </a:r>
                      <a:r>
                        <a:rPr lang="de-DE" sz="900" b="0" i="0" dirty="0" err="1">
                          <a:solidFill>
                            <a:schemeClr val="accent1"/>
                          </a:solidFill>
                          <a:latin typeface="Calibri Light" panose="020F0302020204030204" pitchFamily="34" charset="0"/>
                          <a:cs typeface="Calibri Light" panose="020F0302020204030204" pitchFamily="34" charset="0"/>
                        </a:rPr>
                        <a:t>n</a:t>
                      </a:r>
                      <a:r>
                        <a:rPr lang="de-DE" sz="900" b="0" i="0" dirty="0">
                          <a:solidFill>
                            <a:schemeClr val="accent1"/>
                          </a:solidFill>
                          <a:latin typeface="Calibri Light" panose="020F0302020204030204" pitchFamily="34" charset="0"/>
                          <a:cs typeface="Calibri Light" panose="020F0302020204030204" pitchFamily="34" charset="0"/>
                        </a:rPr>
                        <a:t>) auswählen oder formulieren</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465430579"/>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Informationen und Materialien sammeln</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2586744642"/>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Hypothesenentwicklung</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696595838"/>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Empirisches Forschungsdesign</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975907693"/>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Datenerhebung oder Stichprobensammlung</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2250724835"/>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Stichprobenanalyse</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2985371782"/>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Datenanalyse</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71551375"/>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Interpretation der Daten und Ergebnisformulierung</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30335361"/>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Veröffentlichung/Umsetzung der Ergebnisse</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2393209219"/>
                  </a:ext>
                </a:extLst>
              </a:tr>
              <a:tr h="294405">
                <a:tc>
                  <a:txBody>
                    <a:bodyPr/>
                    <a:lstStyle/>
                    <a:p>
                      <a:r>
                        <a:rPr lang="de-DE" sz="900" b="0" i="0" dirty="0">
                          <a:solidFill>
                            <a:schemeClr val="accent1"/>
                          </a:solidFill>
                          <a:latin typeface="Calibri Light" panose="020F0302020204030204" pitchFamily="34" charset="0"/>
                          <a:cs typeface="Calibri Light" panose="020F0302020204030204" pitchFamily="34" charset="0"/>
                        </a:rPr>
                        <a:t>Diskussion der Ergebnisse und Entwicklung weiterer Forschungsfragen</a:t>
                      </a:r>
                    </a:p>
                  </a:txBody>
                  <a:tcPr anchor="ctr">
                    <a:lnR w="6350" cap="flat" cmpd="sng" algn="ctr">
                      <a:solidFill>
                        <a:schemeClr val="accent2">
                          <a:lumMod val="75000"/>
                        </a:schemeClr>
                      </a:solidFill>
                      <a:prstDash val="solid"/>
                      <a:round/>
                      <a:headEnd type="none" w="med" len="med"/>
                      <a:tailEnd type="none" w="med" len="med"/>
                    </a:lnR>
                  </a:tcPr>
                </a:tc>
                <a:tc>
                  <a:txBody>
                    <a:bodyPr/>
                    <a:lstStyle/>
                    <a:p>
                      <a:pPr algn="ctr"/>
                      <a:endParaRPr lang="de-DE" sz="900" b="0" i="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2">
                          <a:lumMod val="75000"/>
                        </a:schemeClr>
                      </a:solidFill>
                      <a:prstDash val="solid"/>
                      <a:round/>
                      <a:headEnd type="none" w="med" len="med"/>
                      <a:tailEnd type="none" w="med" len="med"/>
                    </a:lnL>
                  </a:tcPr>
                </a:tc>
                <a:tc>
                  <a:txBody>
                    <a:bodyPr/>
                    <a:lstStyle/>
                    <a:p>
                      <a:pPr algn="ctr"/>
                      <a:endParaRPr lang="de-DE" sz="900" b="0" i="0">
                        <a:solidFill>
                          <a:schemeClr val="accent1"/>
                        </a:solidFill>
                        <a:latin typeface="Calibri Light" panose="020F0302020204030204" pitchFamily="34" charset="0"/>
                        <a:cs typeface="Calibri Light" panose="020F0302020204030204" pitchFamily="34" charset="0"/>
                      </a:endParaRPr>
                    </a:p>
                  </a:txBody>
                  <a:tcPr anchor="ctr"/>
                </a:tc>
                <a:tc>
                  <a:txBody>
                    <a:bodyPr/>
                    <a:lstStyle/>
                    <a:p>
                      <a:pPr algn="ct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262999591"/>
                  </a:ext>
                </a:extLst>
              </a:tr>
            </a:tbl>
          </a:graphicData>
        </a:graphic>
      </p:graphicFrame>
      <p:sp>
        <p:nvSpPr>
          <p:cNvPr id="12" name="Inhaltsplatzhalter 2">
            <a:extLst>
              <a:ext uri="{FF2B5EF4-FFF2-40B4-BE49-F238E27FC236}">
                <a16:creationId xmlns:a16="http://schemas.microsoft.com/office/drawing/2014/main" id="{ADCA43C9-C9B2-5442-8004-C332018D90B3}"/>
              </a:ext>
            </a:extLst>
          </p:cNvPr>
          <p:cNvSpPr txBox="1">
            <a:spLocks/>
          </p:cNvSpPr>
          <p:nvPr/>
        </p:nvSpPr>
        <p:spPr>
          <a:xfrm>
            <a:off x="5489574" y="5284025"/>
            <a:ext cx="4571999" cy="2585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Tabelle: Modell zu Graden der Beteiligung in Citizen Science (Legende: heller Kreis = KF involviert; dunkler Kreis = KF manchmal involviert), Quelle: Göbel et al. 2020: 16, nach Bonney et al. 2009</a:t>
            </a:r>
          </a:p>
        </p:txBody>
      </p:sp>
      <p:sp>
        <p:nvSpPr>
          <p:cNvPr id="13" name="Inhaltsplatzhalter 2">
            <a:extLst>
              <a:ext uri="{FF2B5EF4-FFF2-40B4-BE49-F238E27FC236}">
                <a16:creationId xmlns:a16="http://schemas.microsoft.com/office/drawing/2014/main" id="{3303747A-DCBF-2E4F-837E-8544530F1B7B}"/>
              </a:ext>
            </a:extLst>
          </p:cNvPr>
          <p:cNvSpPr txBox="1">
            <a:spLocks/>
          </p:cNvSpPr>
          <p:nvPr/>
        </p:nvSpPr>
        <p:spPr>
          <a:xfrm>
            <a:off x="636954" y="3722756"/>
            <a:ext cx="3862286" cy="3059469"/>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Partizipative Forschungsansätze verfolgen somit zwei Ziele:</a:t>
            </a:r>
          </a:p>
          <a:p>
            <a:pPr marL="171450" indent="-171450">
              <a:spcBef>
                <a:spcPts val="600"/>
              </a:spcBef>
              <a:buFont typeface="Courier New" panose="02070309020205020404" pitchFamily="49" charset="0"/>
              <a:buChar char="o"/>
            </a:pPr>
            <a:r>
              <a:rPr lang="de-DE" dirty="0"/>
              <a:t>Beteiligung gesellschaftlicher Akteure als Ko-Forschende und</a:t>
            </a:r>
          </a:p>
          <a:p>
            <a:pPr marL="171450" indent="-171450">
              <a:spcBef>
                <a:spcPts val="600"/>
              </a:spcBef>
              <a:buFont typeface="Courier New" panose="02070309020205020404" pitchFamily="49" charset="0"/>
              <a:buChar char="o"/>
            </a:pPr>
            <a:r>
              <a:rPr lang="de-DE" dirty="0"/>
              <a:t>Individuelle wie kollektive Selbstbefähigung und Ermächtigung der Partner (</a:t>
            </a:r>
            <a:r>
              <a:rPr lang="de-DE" dirty="0" err="1"/>
              <a:t>Empowerment</a:t>
            </a:r>
            <a:r>
              <a:rPr lang="de-DE" dirty="0"/>
              <a:t>).</a:t>
            </a:r>
          </a:p>
          <a:p>
            <a:pPr>
              <a:spcBef>
                <a:spcPts val="1800"/>
              </a:spcBef>
            </a:pPr>
            <a:r>
              <a:rPr lang="de-DE" dirty="0"/>
              <a:t>Als Orientierung dient ein dreistufiges </a:t>
            </a:r>
            <a:r>
              <a:rPr lang="de-DE" b="1" dirty="0">
                <a:latin typeface="Calibri" panose="020F0502020204030204" pitchFamily="34" charset="0"/>
                <a:cs typeface="Calibri" panose="020F0502020204030204" pitchFamily="34" charset="0"/>
              </a:rPr>
              <a:t>Modell der Partizipation der breiten Öffentlichkeit an Forschung</a:t>
            </a:r>
            <a:r>
              <a:rPr lang="de-DE" dirty="0"/>
              <a:t>. Es unterscheidet</a:t>
            </a:r>
          </a:p>
          <a:p>
            <a:pPr marL="228600" indent="-228600">
              <a:buFont typeface="+mj-lt"/>
              <a:buAutoNum type="arabicPeriod"/>
            </a:pPr>
            <a:r>
              <a:rPr lang="de-DE" dirty="0" err="1"/>
              <a:t>kontributive</a:t>
            </a:r>
            <a:r>
              <a:rPr lang="de-DE" dirty="0"/>
              <a:t>, </a:t>
            </a:r>
          </a:p>
          <a:p>
            <a:pPr marL="228600" indent="-228600">
              <a:spcBef>
                <a:spcPts val="600"/>
              </a:spcBef>
              <a:buFont typeface="+mj-lt"/>
              <a:buAutoNum type="arabicPeriod"/>
            </a:pPr>
            <a:r>
              <a:rPr lang="de-DE" dirty="0" err="1"/>
              <a:t>kollaborative</a:t>
            </a:r>
            <a:r>
              <a:rPr lang="de-DE" dirty="0"/>
              <a:t> und </a:t>
            </a:r>
          </a:p>
          <a:p>
            <a:pPr marL="228600" indent="-228600">
              <a:spcBef>
                <a:spcPts val="600"/>
              </a:spcBef>
              <a:buFont typeface="+mj-lt"/>
              <a:buAutoNum type="arabicPeriod"/>
            </a:pPr>
            <a:r>
              <a:rPr lang="de-DE" dirty="0" err="1"/>
              <a:t>ko</a:t>
            </a:r>
            <a:r>
              <a:rPr lang="de-DE" dirty="0"/>
              <a:t>-kreative Beteiligung. </a:t>
            </a:r>
          </a:p>
          <a:p>
            <a:r>
              <a:rPr lang="de-DE" dirty="0"/>
              <a:t>Beispielhaft sind diese Stufen in der nebenstehenden Tabelle anhand der Aufgabenverteilung innerhalb eines Forschungsprojekts dargestellt.</a:t>
            </a:r>
          </a:p>
        </p:txBody>
      </p:sp>
      <p:sp>
        <p:nvSpPr>
          <p:cNvPr id="14" name="Inhaltsplatzhalter 2">
            <a:extLst>
              <a:ext uri="{FF2B5EF4-FFF2-40B4-BE49-F238E27FC236}">
                <a16:creationId xmlns:a16="http://schemas.microsoft.com/office/drawing/2014/main" id="{501387FF-C549-C347-82C0-7A152AC1317C}"/>
              </a:ext>
            </a:extLst>
          </p:cNvPr>
          <p:cNvSpPr txBox="1">
            <a:spLocks/>
          </p:cNvSpPr>
          <p:nvPr/>
        </p:nvSpPr>
        <p:spPr>
          <a:xfrm>
            <a:off x="4564591" y="5982320"/>
            <a:ext cx="5498572" cy="929655"/>
          </a:xfrm>
          <a:prstGeom prst="rect">
            <a:avLst/>
          </a:prstGeom>
          <a:solidFill>
            <a:schemeClr val="accent5">
              <a:lumMod val="20000"/>
              <a:lumOff val="80000"/>
            </a:schemeClr>
          </a:solidFill>
          <a:ln w="6350">
            <a:solidFill>
              <a:schemeClr val="accent1"/>
            </a:solidFill>
          </a:ln>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b="1" dirty="0" err="1">
                <a:solidFill>
                  <a:srgbClr val="273671"/>
                </a:solidFill>
                <a:latin typeface="Calibri" panose="020F0502020204030204" pitchFamily="34" charset="0"/>
                <a:cs typeface="Calibri" panose="020F0502020204030204" pitchFamily="34" charset="0"/>
              </a:rPr>
              <a:t>Kontributive</a:t>
            </a:r>
            <a:r>
              <a:rPr lang="de-DE" dirty="0">
                <a:solidFill>
                  <a:srgbClr val="273671"/>
                </a:solidFill>
              </a:rPr>
              <a:t> Forschungsprojekte werden von </a:t>
            </a:r>
            <a:r>
              <a:rPr lang="de-DE" dirty="0" err="1">
                <a:solidFill>
                  <a:srgbClr val="273671"/>
                </a:solidFill>
              </a:rPr>
              <a:t>Berufswissenschaftler.innen</a:t>
            </a:r>
            <a:r>
              <a:rPr lang="de-DE" dirty="0">
                <a:solidFill>
                  <a:srgbClr val="273671"/>
                </a:solidFill>
              </a:rPr>
              <a:t> verantwortet, während Ko-Forschende vorrangig als Datensammler partizipieren und nur selten mit Aufgaben der Analyse oder der Weiterverwendung der Ergebnisse betreut werden. In </a:t>
            </a:r>
            <a:r>
              <a:rPr lang="de-DE" b="1" dirty="0" err="1">
                <a:solidFill>
                  <a:srgbClr val="273671"/>
                </a:solidFill>
                <a:latin typeface="Calibri" panose="020F0502020204030204" pitchFamily="34" charset="0"/>
                <a:cs typeface="Calibri" panose="020F0502020204030204" pitchFamily="34" charset="0"/>
              </a:rPr>
              <a:t>kollaborativen</a:t>
            </a:r>
            <a:r>
              <a:rPr lang="de-DE" dirty="0">
                <a:solidFill>
                  <a:srgbClr val="273671"/>
                </a:solidFill>
              </a:rPr>
              <a:t> Projekten wird das Forschungsdesign zwar hauptsächlich von </a:t>
            </a:r>
            <a:r>
              <a:rPr lang="de-DE" dirty="0" err="1">
                <a:solidFill>
                  <a:srgbClr val="273671"/>
                </a:solidFill>
              </a:rPr>
              <a:t>Berufswissenschaftler.innen</a:t>
            </a:r>
            <a:r>
              <a:rPr lang="de-DE" dirty="0">
                <a:solidFill>
                  <a:srgbClr val="273671"/>
                </a:solidFill>
              </a:rPr>
              <a:t> formuliert, aber Ko-</a:t>
            </a:r>
            <a:r>
              <a:rPr lang="de-DE" dirty="0" err="1">
                <a:solidFill>
                  <a:srgbClr val="273671"/>
                </a:solidFill>
              </a:rPr>
              <a:t>Forscher.innen</a:t>
            </a:r>
            <a:r>
              <a:rPr lang="de-DE" dirty="0">
                <a:solidFill>
                  <a:srgbClr val="273671"/>
                </a:solidFill>
              </a:rPr>
              <a:t> sind an der Spezifizierung des Forschungsdesigns beteiligt sowie mit Datenanalyse und Auswertungsverfahren betraut. Dagegen sind Ko-Forschende in </a:t>
            </a:r>
            <a:r>
              <a:rPr lang="de-DE" b="1" dirty="0" err="1">
                <a:solidFill>
                  <a:srgbClr val="273671"/>
                </a:solidFill>
                <a:latin typeface="Calibri" panose="020F0502020204030204" pitchFamily="34" charset="0"/>
                <a:cs typeface="Calibri" panose="020F0502020204030204" pitchFamily="34" charset="0"/>
              </a:rPr>
              <a:t>ko</a:t>
            </a:r>
            <a:r>
              <a:rPr lang="de-DE" b="1" dirty="0">
                <a:solidFill>
                  <a:srgbClr val="273671"/>
                </a:solidFill>
                <a:latin typeface="Calibri" panose="020F0502020204030204" pitchFamily="34" charset="0"/>
                <a:cs typeface="Calibri" panose="020F0502020204030204" pitchFamily="34" charset="0"/>
              </a:rPr>
              <a:t>-kreativen</a:t>
            </a:r>
            <a:r>
              <a:rPr lang="de-DE" dirty="0">
                <a:solidFill>
                  <a:srgbClr val="273671"/>
                </a:solidFill>
              </a:rPr>
              <a:t> Projekten in nahezu allen Schritten des Forschungsprozesses involviert.</a:t>
            </a:r>
            <a:r>
              <a:rPr lang="de-DE" baseline="30000" dirty="0">
                <a:solidFill>
                  <a:srgbClr val="273671"/>
                </a:solidFill>
              </a:rPr>
              <a:t>2</a:t>
            </a:r>
            <a:r>
              <a:rPr lang="de-DE" dirty="0">
                <a:solidFill>
                  <a:srgbClr val="273671"/>
                </a:solidFill>
              </a:rPr>
              <a:t> </a:t>
            </a:r>
          </a:p>
        </p:txBody>
      </p:sp>
      <p:sp>
        <p:nvSpPr>
          <p:cNvPr id="15" name="Inhaltsplatzhalter 2">
            <a:extLst>
              <a:ext uri="{FF2B5EF4-FFF2-40B4-BE49-F238E27FC236}">
                <a16:creationId xmlns:a16="http://schemas.microsoft.com/office/drawing/2014/main" id="{B919F7F4-D883-3847-8FB1-BE3B3EEC3122}"/>
              </a:ext>
            </a:extLst>
          </p:cNvPr>
          <p:cNvSpPr txBox="1">
            <a:spLocks/>
          </p:cNvSpPr>
          <p:nvPr/>
        </p:nvSpPr>
        <p:spPr>
          <a:xfrm rot="16200000">
            <a:off x="7539163" y="4299073"/>
            <a:ext cx="5910014" cy="395289"/>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Quellen: (1) Unger 2014: 1, (2) Bonney et al. 2009</a:t>
            </a:r>
          </a:p>
        </p:txBody>
      </p:sp>
      <p:sp>
        <p:nvSpPr>
          <p:cNvPr id="16" name="Oval 15">
            <a:extLst>
              <a:ext uri="{FF2B5EF4-FFF2-40B4-BE49-F238E27FC236}">
                <a16:creationId xmlns:a16="http://schemas.microsoft.com/office/drawing/2014/main" id="{1573C983-2D3D-A546-90EE-61DFBBC77960}"/>
              </a:ext>
            </a:extLst>
          </p:cNvPr>
          <p:cNvSpPr/>
          <p:nvPr/>
        </p:nvSpPr>
        <p:spPr>
          <a:xfrm>
            <a:off x="9576000" y="21024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EFCEA0CE-0082-3041-AA46-7F00347A419C}"/>
              </a:ext>
            </a:extLst>
          </p:cNvPr>
          <p:cNvSpPr/>
          <p:nvPr/>
        </p:nvSpPr>
        <p:spPr>
          <a:xfrm>
            <a:off x="9577680" y="241498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5F972501-0288-F446-BF9F-787A27F7223D}"/>
              </a:ext>
            </a:extLst>
          </p:cNvPr>
          <p:cNvSpPr/>
          <p:nvPr/>
        </p:nvSpPr>
        <p:spPr>
          <a:xfrm>
            <a:off x="9576000" y="2700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A070FE4E-1B69-F044-956A-9D1FB8CA112D}"/>
              </a:ext>
            </a:extLst>
          </p:cNvPr>
          <p:cNvSpPr/>
          <p:nvPr/>
        </p:nvSpPr>
        <p:spPr>
          <a:xfrm>
            <a:off x="9576000" y="30024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18AD0D8D-53CE-CE42-9C17-A30950C6AC99}"/>
              </a:ext>
            </a:extLst>
          </p:cNvPr>
          <p:cNvSpPr/>
          <p:nvPr/>
        </p:nvSpPr>
        <p:spPr>
          <a:xfrm>
            <a:off x="9576000" y="33192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D529383C-89DF-E849-9B40-4BB2385C61D4}"/>
              </a:ext>
            </a:extLst>
          </p:cNvPr>
          <p:cNvSpPr/>
          <p:nvPr/>
        </p:nvSpPr>
        <p:spPr>
          <a:xfrm>
            <a:off x="9576000" y="36576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434D5381-402E-5A44-A0A6-4DA3FB718948}"/>
              </a:ext>
            </a:extLst>
          </p:cNvPr>
          <p:cNvSpPr/>
          <p:nvPr/>
        </p:nvSpPr>
        <p:spPr>
          <a:xfrm>
            <a:off x="9576000" y="3960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27">
            <a:extLst>
              <a:ext uri="{FF2B5EF4-FFF2-40B4-BE49-F238E27FC236}">
                <a16:creationId xmlns:a16="http://schemas.microsoft.com/office/drawing/2014/main" id="{2957C2E8-2FB0-4541-8E38-9FDCE68BFC76}"/>
              </a:ext>
            </a:extLst>
          </p:cNvPr>
          <p:cNvSpPr/>
          <p:nvPr/>
        </p:nvSpPr>
        <p:spPr>
          <a:xfrm>
            <a:off x="9576000" y="42768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D9608849-0322-E548-98A9-198C2F1C4413}"/>
              </a:ext>
            </a:extLst>
          </p:cNvPr>
          <p:cNvSpPr/>
          <p:nvPr/>
        </p:nvSpPr>
        <p:spPr>
          <a:xfrm>
            <a:off x="9576000" y="4644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29">
            <a:extLst>
              <a:ext uri="{FF2B5EF4-FFF2-40B4-BE49-F238E27FC236}">
                <a16:creationId xmlns:a16="http://schemas.microsoft.com/office/drawing/2014/main" id="{B5C23798-E784-9244-A315-8F26401A3900}"/>
              </a:ext>
            </a:extLst>
          </p:cNvPr>
          <p:cNvSpPr/>
          <p:nvPr/>
        </p:nvSpPr>
        <p:spPr>
          <a:xfrm>
            <a:off x="9576000" y="50076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30">
            <a:extLst>
              <a:ext uri="{FF2B5EF4-FFF2-40B4-BE49-F238E27FC236}">
                <a16:creationId xmlns:a16="http://schemas.microsoft.com/office/drawing/2014/main" id="{F3CA6BE8-1E4B-C147-BB82-C6029FDF90E7}"/>
              </a:ext>
            </a:extLst>
          </p:cNvPr>
          <p:cNvSpPr/>
          <p:nvPr/>
        </p:nvSpPr>
        <p:spPr>
          <a:xfrm>
            <a:off x="8748000" y="3960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31">
            <a:extLst>
              <a:ext uri="{FF2B5EF4-FFF2-40B4-BE49-F238E27FC236}">
                <a16:creationId xmlns:a16="http://schemas.microsoft.com/office/drawing/2014/main" id="{BC858459-7DA3-ED48-BD2C-D183B5520B7A}"/>
              </a:ext>
            </a:extLst>
          </p:cNvPr>
          <p:cNvSpPr/>
          <p:nvPr/>
        </p:nvSpPr>
        <p:spPr>
          <a:xfrm>
            <a:off x="8748000" y="3656127"/>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32">
            <a:extLst>
              <a:ext uri="{FF2B5EF4-FFF2-40B4-BE49-F238E27FC236}">
                <a16:creationId xmlns:a16="http://schemas.microsoft.com/office/drawing/2014/main" id="{DBE42455-06A3-6847-8DEA-10229D830653}"/>
              </a:ext>
            </a:extLst>
          </p:cNvPr>
          <p:cNvSpPr/>
          <p:nvPr/>
        </p:nvSpPr>
        <p:spPr>
          <a:xfrm>
            <a:off x="8748000" y="33192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a:extLst>
              <a:ext uri="{FF2B5EF4-FFF2-40B4-BE49-F238E27FC236}">
                <a16:creationId xmlns:a16="http://schemas.microsoft.com/office/drawing/2014/main" id="{C3E77A4B-74D1-0549-95DE-4937D61EDC28}"/>
              </a:ext>
            </a:extLst>
          </p:cNvPr>
          <p:cNvSpPr/>
          <p:nvPr/>
        </p:nvSpPr>
        <p:spPr>
          <a:xfrm>
            <a:off x="8748000" y="30024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4D5C79AB-3528-D646-A63A-F72EB5AFE57A}"/>
              </a:ext>
            </a:extLst>
          </p:cNvPr>
          <p:cNvSpPr/>
          <p:nvPr/>
        </p:nvSpPr>
        <p:spPr>
          <a:xfrm>
            <a:off x="8748000" y="4278434"/>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E6E298A1-6252-BA49-86B8-80A35767C3A2}"/>
              </a:ext>
            </a:extLst>
          </p:cNvPr>
          <p:cNvSpPr/>
          <p:nvPr/>
        </p:nvSpPr>
        <p:spPr>
          <a:xfrm>
            <a:off x="8748000" y="464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AD733B71-FE34-4549-81EF-A80FCB5E785C}"/>
              </a:ext>
            </a:extLst>
          </p:cNvPr>
          <p:cNvSpPr/>
          <p:nvPr/>
        </p:nvSpPr>
        <p:spPr>
          <a:xfrm>
            <a:off x="7920000" y="464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F3A9AD4E-FB29-AA4B-B252-376A49D78263}"/>
              </a:ext>
            </a:extLst>
          </p:cNvPr>
          <p:cNvSpPr/>
          <p:nvPr/>
        </p:nvSpPr>
        <p:spPr>
          <a:xfrm>
            <a:off x="7920000" y="3959532"/>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a:extLst>
              <a:ext uri="{FF2B5EF4-FFF2-40B4-BE49-F238E27FC236}">
                <a16:creationId xmlns:a16="http://schemas.microsoft.com/office/drawing/2014/main" id="{0B5C138F-0AA0-B941-8281-E6110A39DDF2}"/>
              </a:ext>
            </a:extLst>
          </p:cNvPr>
          <p:cNvSpPr/>
          <p:nvPr/>
        </p:nvSpPr>
        <p:spPr>
          <a:xfrm>
            <a:off x="7920000" y="33192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2BBA4413-11A8-E241-B226-249C222D7805}"/>
              </a:ext>
            </a:extLst>
          </p:cNvPr>
          <p:cNvGrpSpPr/>
          <p:nvPr/>
        </p:nvGrpSpPr>
        <p:grpSpPr>
          <a:xfrm>
            <a:off x="1571032" y="2578014"/>
            <a:ext cx="3124261" cy="956772"/>
            <a:chOff x="1571032" y="2633085"/>
            <a:chExt cx="3124261" cy="956772"/>
          </a:xfrm>
        </p:grpSpPr>
        <p:sp>
          <p:nvSpPr>
            <p:cNvPr id="41" name="Rechteck 40">
              <a:extLst>
                <a:ext uri="{FF2B5EF4-FFF2-40B4-BE49-F238E27FC236}">
                  <a16:creationId xmlns:a16="http://schemas.microsoft.com/office/drawing/2014/main" id="{097BAD78-E52D-B544-81E6-B26AA6966CC3}"/>
                </a:ext>
              </a:extLst>
            </p:cNvPr>
            <p:cNvSpPr/>
            <p:nvPr/>
          </p:nvSpPr>
          <p:spPr>
            <a:xfrm>
              <a:off x="1661033" y="2633085"/>
              <a:ext cx="3034260" cy="956772"/>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a:t>
              </a:r>
              <a:r>
                <a:rPr lang="de-DE" sz="800" b="1" dirty="0">
                  <a:solidFill>
                    <a:schemeClr val="tx2"/>
                  </a:solidFill>
                  <a:latin typeface="Calibri" panose="020F0502020204030204" pitchFamily="34" charset="0"/>
                  <a:cs typeface="Calibri" panose="020F0502020204030204" pitchFamily="34" charset="0"/>
                </a:rPr>
                <a:t>Partizipative Forschung</a:t>
              </a:r>
              <a:r>
                <a:rPr lang="de-DE" sz="800" dirty="0">
                  <a:solidFill>
                    <a:schemeClr val="tx2"/>
                  </a:solidFill>
                  <a:latin typeface="Calibri Light" panose="020F0302020204030204" pitchFamily="34" charset="0"/>
                  <a:cs typeface="Calibri Light" panose="020F0302020204030204" pitchFamily="34" charset="0"/>
                </a:rPr>
                <a:t> ist ein Oberbegriff für Forschungsansätze, die soziale Wirklichkeit partnerschaftlich erforschen und beeinflussen. Ziel ist es, soziale Wirklichkeit zu verstehen und zu verändern. […] Der Begriff der Partizipation […] bezieht sich sowohl auf die Teilhabe von gesellschaftlichen Akteuren an Forschung als auch auf Teilhabe an der Gesellschaft“.</a:t>
              </a:r>
              <a:r>
                <a:rPr lang="de-DE" sz="800" baseline="30000" dirty="0">
                  <a:solidFill>
                    <a:schemeClr val="tx2"/>
                  </a:solidFill>
                  <a:latin typeface="Calibri Light" panose="020F0302020204030204" pitchFamily="34" charset="0"/>
                  <a:cs typeface="Calibri Light" panose="020F0302020204030204" pitchFamily="34" charset="0"/>
                </a:rPr>
                <a:t>1</a:t>
              </a:r>
              <a:r>
                <a:rPr lang="de-DE" sz="800" dirty="0">
                  <a:solidFill>
                    <a:schemeClr val="tx2"/>
                  </a:solidFill>
                  <a:latin typeface="Calibri Light" panose="020F0302020204030204" pitchFamily="34" charset="0"/>
                  <a:cs typeface="Calibri Light" panose="020F0302020204030204" pitchFamily="34" charset="0"/>
                </a:rPr>
                <a:t> </a:t>
              </a:r>
            </a:p>
          </p:txBody>
        </p:sp>
        <p:pic>
          <p:nvPicPr>
            <p:cNvPr id="43" name="Grafik 42">
              <a:extLst>
                <a:ext uri="{FF2B5EF4-FFF2-40B4-BE49-F238E27FC236}">
                  <a16:creationId xmlns:a16="http://schemas.microsoft.com/office/drawing/2014/main" id="{0CC0B6DB-B4E1-4540-B1BB-FFFD4D89FC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71032" y="2732385"/>
              <a:ext cx="180000" cy="180000"/>
            </a:xfrm>
            <a:prstGeom prst="rect">
              <a:avLst/>
            </a:prstGeom>
          </p:spPr>
        </p:pic>
      </p:grpSp>
    </p:spTree>
    <p:extLst>
      <p:ext uri="{BB962C8B-B14F-4D97-AF65-F5344CB8AC3E}">
        <p14:creationId xmlns:p14="http://schemas.microsoft.com/office/powerpoint/2010/main" val="2052841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93B60-7B69-2742-A1E7-49A6E6CE2BAC}"/>
              </a:ext>
            </a:extLst>
          </p:cNvPr>
          <p:cNvSpPr>
            <a:spLocks noGrp="1"/>
          </p:cNvSpPr>
          <p:nvPr>
            <p:ph type="title"/>
          </p:nvPr>
        </p:nvSpPr>
        <p:spPr/>
        <p:txBody>
          <a:bodyPr/>
          <a:lstStyle/>
          <a:p>
            <a:r>
              <a:rPr lang="de-DE" dirty="0"/>
              <a:t>Was zeichnet </a:t>
            </a:r>
            <a:br>
              <a:rPr lang="de-DE" dirty="0"/>
            </a:br>
            <a:r>
              <a:rPr lang="de-DE" b="1" dirty="0">
                <a:solidFill>
                  <a:schemeClr val="accent3"/>
                </a:solidFill>
              </a:rPr>
              <a:t>Social Citizen Science </a:t>
            </a:r>
            <a:r>
              <a:rPr lang="de-DE" dirty="0"/>
              <a:t>aus</a:t>
            </a:r>
          </a:p>
        </p:txBody>
      </p:sp>
      <p:sp>
        <p:nvSpPr>
          <p:cNvPr id="3" name="Inhaltsplatzhalter 2">
            <a:extLst>
              <a:ext uri="{FF2B5EF4-FFF2-40B4-BE49-F238E27FC236}">
                <a16:creationId xmlns:a16="http://schemas.microsoft.com/office/drawing/2014/main" id="{3AE36DAA-CA7E-9249-A551-B3BBE4B790E2}"/>
              </a:ext>
            </a:extLst>
          </p:cNvPr>
          <p:cNvSpPr>
            <a:spLocks noGrp="1"/>
          </p:cNvSpPr>
          <p:nvPr>
            <p:ph sz="half" idx="1"/>
          </p:nvPr>
        </p:nvSpPr>
        <p:spPr>
          <a:xfrm>
            <a:off x="643074" y="2562623"/>
            <a:ext cx="5684247" cy="2197694"/>
          </a:xfrm>
        </p:spPr>
        <p:txBody>
          <a:bodyPr wrap="square">
            <a:spAutoFit/>
          </a:bodyPr>
          <a:lstStyle/>
          <a:p>
            <a:r>
              <a:rPr lang="de-DE" b="1" dirty="0" err="1">
                <a:latin typeface="Calibri" panose="020F0502020204030204" pitchFamily="34" charset="0"/>
                <a:cs typeface="Calibri" panose="020F0502020204030204" pitchFamily="34" charset="0"/>
              </a:rPr>
              <a:t>Bürger.innen</a:t>
            </a:r>
            <a:r>
              <a:rPr lang="de-DE" b="1" dirty="0">
                <a:latin typeface="Calibri" panose="020F0502020204030204" pitchFamily="34" charset="0"/>
                <a:cs typeface="Calibri" panose="020F0502020204030204" pitchFamily="34" charset="0"/>
              </a:rPr>
              <a:t> </a:t>
            </a:r>
            <a:r>
              <a:rPr lang="de-DE" dirty="0"/>
              <a:t>beobachten fortwährend gesellschaftliche Entwicklungen in ihrem sozialen Umfeld und sammeln dadurch (bewusst und unbewusst) gesellschaftsrelevantes Wissen. Sie können als (kritische) </a:t>
            </a:r>
            <a:r>
              <a:rPr lang="de-DE" b="1" dirty="0">
                <a:latin typeface="Calibri" panose="020F0502020204030204" pitchFamily="34" charset="0"/>
                <a:cs typeface="Calibri" panose="020F0502020204030204" pitchFamily="34" charset="0"/>
              </a:rPr>
              <a:t>Beobachter und Handelnde</a:t>
            </a:r>
            <a:r>
              <a:rPr lang="de-DE" dirty="0"/>
              <a:t> verstanden werden und zu wertvollen Erkenntnisse beitragen. Social Citizen Science (</a:t>
            </a:r>
            <a:r>
              <a:rPr lang="de-DE" b="1" dirty="0">
                <a:latin typeface="+mn-lt"/>
              </a:rPr>
              <a:t>SCS</a:t>
            </a:r>
            <a:r>
              <a:rPr lang="de-DE" dirty="0"/>
              <a:t>) bietet also als eine besonders alltagsweltliche, lebensnahe Form der empirischen Forschung einen sehr </a:t>
            </a:r>
            <a:r>
              <a:rPr lang="de-DE" b="1" dirty="0">
                <a:latin typeface="Calibri" panose="020F0502020204030204" pitchFamily="34" charset="0"/>
                <a:cs typeface="Calibri" panose="020F0502020204030204" pitchFamily="34" charset="0"/>
              </a:rPr>
              <a:t>unmittelbaren Zugang</a:t>
            </a:r>
            <a:r>
              <a:rPr lang="de-DE" dirty="0"/>
              <a:t> zu relevantem »Laienwissen«.</a:t>
            </a:r>
          </a:p>
          <a:p>
            <a:r>
              <a:rPr lang="de-DE" dirty="0"/>
              <a:t>Doch die für Citizen Science relevanten Problemdimensionen wie Akzeptanz, Pluralität und begriffliche Unschärfe zeigen sich in den Geistes- und Sozialwissenschaften in besonderer Weise. So ist eine Besonderheit von SCS, dass sie gerade aufgrund ihrer Nähe zur Alltagswelt schwer objektivierbare Beobachtungen verarbeitet. Fragen der Sicherstellung </a:t>
            </a:r>
            <a:r>
              <a:rPr lang="de-DE" b="1" dirty="0">
                <a:latin typeface="Calibri" panose="020F0502020204030204" pitchFamily="34" charset="0"/>
                <a:cs typeface="Calibri" panose="020F0502020204030204" pitchFamily="34" charset="0"/>
              </a:rPr>
              <a:t>wissenschaftlicher Qualität </a:t>
            </a:r>
            <a:r>
              <a:rPr lang="de-DE" dirty="0"/>
              <a:t>und der </a:t>
            </a:r>
            <a:r>
              <a:rPr lang="de-DE" b="1" dirty="0">
                <a:latin typeface="Calibri" panose="020F0502020204030204" pitchFamily="34" charset="0"/>
                <a:cs typeface="Calibri" panose="020F0502020204030204" pitchFamily="34" charset="0"/>
              </a:rPr>
              <a:t>Partizipationsfähigkeit</a:t>
            </a:r>
            <a:r>
              <a:rPr lang="de-DE" dirty="0"/>
              <a:t> stellen sich deshalb auf andere Weise als in naturwissenschaftlich geprägter Citizen Science.</a:t>
            </a:r>
          </a:p>
        </p:txBody>
      </p:sp>
      <p:sp>
        <p:nvSpPr>
          <p:cNvPr id="4" name="Foliennummernplatzhalter 3">
            <a:extLst>
              <a:ext uri="{FF2B5EF4-FFF2-40B4-BE49-F238E27FC236}">
                <a16:creationId xmlns:a16="http://schemas.microsoft.com/office/drawing/2014/main" id="{1752DE03-B5EB-D84C-B8A4-5CFB84ED4FE3}"/>
              </a:ext>
            </a:extLst>
          </p:cNvPr>
          <p:cNvSpPr>
            <a:spLocks noGrp="1"/>
          </p:cNvSpPr>
          <p:nvPr>
            <p:ph type="sldNum" sz="quarter" idx="12"/>
          </p:nvPr>
        </p:nvSpPr>
        <p:spPr/>
        <p:txBody>
          <a:bodyPr/>
          <a:lstStyle/>
          <a:p>
            <a:fld id="{BA6FFAF3-5CE7-1E4A-B297-9EAF17666F00}" type="slidenum">
              <a:rPr lang="de-DE" smtClean="0"/>
              <a:t>11</a:t>
            </a:fld>
            <a:endParaRPr lang="de-DE" dirty="0"/>
          </a:p>
        </p:txBody>
      </p:sp>
      <p:sp>
        <p:nvSpPr>
          <p:cNvPr id="12" name="Inhaltsplatzhalter 2">
            <a:extLst>
              <a:ext uri="{FF2B5EF4-FFF2-40B4-BE49-F238E27FC236}">
                <a16:creationId xmlns:a16="http://schemas.microsoft.com/office/drawing/2014/main" id="{DC00D29B-9FE6-084D-B85A-8693AB3AF337}"/>
              </a:ext>
            </a:extLst>
          </p:cNvPr>
          <p:cNvSpPr txBox="1">
            <a:spLocks/>
          </p:cNvSpPr>
          <p:nvPr/>
        </p:nvSpPr>
        <p:spPr>
          <a:xfrm>
            <a:off x="638214" y="1375983"/>
            <a:ext cx="5059854"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latin typeface="Calibri" panose="020F0502020204030204" pitchFamily="34" charset="0"/>
                <a:cs typeface="Calibri" panose="020F0502020204030204" pitchFamily="34" charset="0"/>
              </a:rPr>
              <a:t>Bürgerwissenschaftliche Social Citizen Science Aktivitäten eignen sich, um das Wissen der </a:t>
            </a:r>
            <a:r>
              <a:rPr lang="de-DE" sz="1500" b="1" dirty="0" err="1">
                <a:latin typeface="Calibri" panose="020F0502020204030204" pitchFamily="34" charset="0"/>
                <a:cs typeface="Calibri" panose="020F0502020204030204" pitchFamily="34" charset="0"/>
              </a:rPr>
              <a:t>Bürger.innen</a:t>
            </a:r>
            <a:r>
              <a:rPr lang="de-DE" sz="1500" b="1" dirty="0">
                <a:latin typeface="Calibri" panose="020F0502020204030204" pitchFamily="34" charset="0"/>
                <a:cs typeface="Calibri" panose="020F0502020204030204" pitchFamily="34" charset="0"/>
              </a:rPr>
              <a:t> für die Entwicklung der Gesellschaft zu gewinnen.</a:t>
            </a:r>
          </a:p>
        </p:txBody>
      </p:sp>
      <p:sp>
        <p:nvSpPr>
          <p:cNvPr id="20" name="Oval 19">
            <a:extLst>
              <a:ext uri="{FF2B5EF4-FFF2-40B4-BE49-F238E27FC236}">
                <a16:creationId xmlns:a16="http://schemas.microsoft.com/office/drawing/2014/main" id="{BBE31B7D-9C27-3247-B4D0-C09E4C4CF3BE}"/>
              </a:ext>
            </a:extLst>
          </p:cNvPr>
          <p:cNvSpPr/>
          <p:nvPr/>
        </p:nvSpPr>
        <p:spPr>
          <a:xfrm>
            <a:off x="2395460" y="4608449"/>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 name="Gruppieren 4">
            <a:extLst>
              <a:ext uri="{FF2B5EF4-FFF2-40B4-BE49-F238E27FC236}">
                <a16:creationId xmlns:a16="http://schemas.microsoft.com/office/drawing/2014/main" id="{1BB82210-DEBD-BF4D-8563-0B5512BB7A6B}"/>
              </a:ext>
            </a:extLst>
          </p:cNvPr>
          <p:cNvGrpSpPr/>
          <p:nvPr/>
        </p:nvGrpSpPr>
        <p:grpSpPr>
          <a:xfrm>
            <a:off x="3875568" y="4608449"/>
            <a:ext cx="2887447" cy="833661"/>
            <a:chOff x="2458459" y="4761449"/>
            <a:chExt cx="2887447" cy="833661"/>
          </a:xfrm>
        </p:grpSpPr>
        <p:sp>
          <p:nvSpPr>
            <p:cNvPr id="19" name="Rechteck 18">
              <a:extLst>
                <a:ext uri="{FF2B5EF4-FFF2-40B4-BE49-F238E27FC236}">
                  <a16:creationId xmlns:a16="http://schemas.microsoft.com/office/drawing/2014/main" id="{0F9A1CBD-6EC6-E647-B8FA-13352E349AF3}"/>
                </a:ext>
              </a:extLst>
            </p:cNvPr>
            <p:cNvSpPr/>
            <p:nvPr/>
          </p:nvSpPr>
          <p:spPr>
            <a:xfrm>
              <a:off x="2548459" y="4761449"/>
              <a:ext cx="2797447" cy="83366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Bereits die von bürgerlichen Kreisen getragene geisteswissenschaftliche Forschung im 19. Jahrhundert fand neben der institutionellen Wissenschaft wenig Anerkennung.</a:t>
              </a:r>
              <a:r>
                <a:rPr lang="de-DE" sz="800" baseline="30000" dirty="0">
                  <a:solidFill>
                    <a:schemeClr val="tx2"/>
                  </a:solidFill>
                  <a:latin typeface="Calibri Light" panose="020F0302020204030204" pitchFamily="34" charset="0"/>
                  <a:cs typeface="Calibri Light" panose="020F0302020204030204" pitchFamily="34" charset="0"/>
                </a:rPr>
                <a:t>1</a:t>
              </a:r>
              <a:r>
                <a:rPr lang="de-DE" sz="800" dirty="0">
                  <a:solidFill>
                    <a:schemeClr val="tx2"/>
                  </a:solidFill>
                  <a:latin typeface="Calibri Light" panose="020F0302020204030204" pitchFamily="34" charset="0"/>
                  <a:cs typeface="Calibri Light" panose="020F0302020204030204" pitchFamily="34" charset="0"/>
                </a:rPr>
                <a:t> Das trifft noch heute in großen Teilen zu und gilt auch für partizipative Forschung in den Sozialwissenschaften.</a:t>
              </a:r>
              <a:r>
                <a:rPr lang="de-DE" sz="800" baseline="30000" dirty="0">
                  <a:solidFill>
                    <a:schemeClr val="tx2"/>
                  </a:solidFill>
                  <a:latin typeface="Calibri Light" panose="020F0302020204030204" pitchFamily="34" charset="0"/>
                  <a:cs typeface="Calibri Light" panose="020F0302020204030204" pitchFamily="34" charset="0"/>
                </a:rPr>
                <a:t>2</a:t>
              </a:r>
            </a:p>
          </p:txBody>
        </p:sp>
        <p:pic>
          <p:nvPicPr>
            <p:cNvPr id="22" name="Grafik 21">
              <a:extLst>
                <a:ext uri="{FF2B5EF4-FFF2-40B4-BE49-F238E27FC236}">
                  <a16:creationId xmlns:a16="http://schemas.microsoft.com/office/drawing/2014/main" id="{F5C35645-7687-CE48-8E90-87ABF1A2C4E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58459" y="4838323"/>
              <a:ext cx="180000" cy="180000"/>
            </a:xfrm>
            <a:prstGeom prst="rect">
              <a:avLst/>
            </a:prstGeom>
          </p:spPr>
        </p:pic>
      </p:grpSp>
      <p:grpSp>
        <p:nvGrpSpPr>
          <p:cNvPr id="7" name="Gruppieren 6">
            <a:extLst>
              <a:ext uri="{FF2B5EF4-FFF2-40B4-BE49-F238E27FC236}">
                <a16:creationId xmlns:a16="http://schemas.microsoft.com/office/drawing/2014/main" id="{0B176E68-A33A-144A-8EA3-10C6E4F07412}"/>
              </a:ext>
            </a:extLst>
          </p:cNvPr>
          <p:cNvGrpSpPr/>
          <p:nvPr/>
        </p:nvGrpSpPr>
        <p:grpSpPr>
          <a:xfrm>
            <a:off x="6956804" y="5166000"/>
            <a:ext cx="2322418" cy="1602215"/>
            <a:chOff x="619321" y="3281091"/>
            <a:chExt cx="2322418" cy="1602215"/>
          </a:xfrm>
        </p:grpSpPr>
        <p:sp>
          <p:nvSpPr>
            <p:cNvPr id="23" name="Rechteck 22">
              <a:extLst>
                <a:ext uri="{FF2B5EF4-FFF2-40B4-BE49-F238E27FC236}">
                  <a16:creationId xmlns:a16="http://schemas.microsoft.com/office/drawing/2014/main" id="{04D148E1-2B51-154D-8E2A-5B2B746D75E6}"/>
                </a:ext>
              </a:extLst>
            </p:cNvPr>
            <p:cNvSpPr/>
            <p:nvPr/>
          </p:nvSpPr>
          <p:spPr>
            <a:xfrm>
              <a:off x="772321" y="3434091"/>
              <a:ext cx="2169418" cy="1449215"/>
            </a:xfrm>
            <a:prstGeom prst="rect">
              <a:avLst/>
            </a:prstGeom>
            <a:solidFill>
              <a:schemeClr val="bg1"/>
            </a:solidFill>
            <a:ln w="6350">
              <a:solidFill>
                <a:schemeClr val="accent4"/>
              </a:solidFill>
            </a:ln>
            <a:effectLst>
              <a:outerShdw dist="63500" dir="2700000" algn="tl" rotWithShape="0">
                <a:schemeClr val="accent4">
                  <a:lumMod val="20000"/>
                  <a:lumOff val="80000"/>
                </a:schemeClr>
              </a:outerShdw>
            </a:effectLst>
          </p:spPr>
          <p:txBody>
            <a:bodyPr wrap="square" lIns="144000" tIns="125999" rIns="90000" bIns="90000">
              <a:spAutoFit/>
            </a:bodyPr>
            <a:lstStyle/>
            <a:p>
              <a:pPr defTabSz="1007943">
                <a:spcBef>
                  <a:spcPts val="1200"/>
                </a:spcBef>
              </a:pPr>
              <a:r>
                <a:rPr lang="de-DE" sz="800" dirty="0">
                  <a:solidFill>
                    <a:schemeClr val="accent4"/>
                  </a:solidFill>
                  <a:latin typeface="Calibri Light" panose="020F0302020204030204" pitchFamily="34" charset="0"/>
                  <a:cs typeface="Calibri Light" panose="020F0302020204030204" pitchFamily="34" charset="0"/>
                </a:rPr>
                <a:t>Sicher sind Sie schon einmal einer Social Citizen Science Aktivität begegnet, wenn auch sich diese nicht unbedingt so benannt hat. Informieren Sie sich doch einmal über Twitter, Facebook, Instagram oder einem anderen sozialen Medium über SCS-Aktivitäten in Ihrer Nähe! Wenn Sie ein Projekt identifiziert haben, über das Sie mehr erfahren wollen, folgen Sie diesem und erwähnen Sie #SCS #CitizenScience und das Projekt in einem Post!</a:t>
              </a:r>
            </a:p>
          </p:txBody>
        </p:sp>
        <p:sp>
          <p:nvSpPr>
            <p:cNvPr id="24" name="Oval 23">
              <a:extLst>
                <a:ext uri="{FF2B5EF4-FFF2-40B4-BE49-F238E27FC236}">
                  <a16:creationId xmlns:a16="http://schemas.microsoft.com/office/drawing/2014/main" id="{BF31A1C3-D710-C144-89C4-375764EB5589}"/>
                </a:ext>
              </a:extLst>
            </p:cNvPr>
            <p:cNvSpPr/>
            <p:nvPr/>
          </p:nvSpPr>
          <p:spPr>
            <a:xfrm>
              <a:off x="619321"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5BFD67B6-859F-014D-9221-6705C9042CD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7004" y="3298774"/>
              <a:ext cx="270633" cy="270633"/>
            </a:xfrm>
            <a:prstGeom prst="rect">
              <a:avLst/>
            </a:prstGeom>
          </p:spPr>
        </p:pic>
      </p:grpSp>
      <p:sp>
        <p:nvSpPr>
          <p:cNvPr id="26" name="Rechteck 25">
            <a:extLst>
              <a:ext uri="{FF2B5EF4-FFF2-40B4-BE49-F238E27FC236}">
                <a16:creationId xmlns:a16="http://schemas.microsoft.com/office/drawing/2014/main" id="{DDF3F42E-98CE-A44C-8BA7-615573679BBF}"/>
              </a:ext>
            </a:extLst>
          </p:cNvPr>
          <p:cNvSpPr/>
          <p:nvPr/>
        </p:nvSpPr>
        <p:spPr>
          <a:xfrm>
            <a:off x="7492181" y="8875"/>
            <a:ext cx="3199632" cy="2553747"/>
          </a:xfrm>
          <a:prstGeom prst="rect">
            <a:avLst/>
          </a:prstGeom>
          <a:pattFill prst="pct5">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Inhaltsplatzhalter 26">
            <a:extLst>
              <a:ext uri="{FF2B5EF4-FFF2-40B4-BE49-F238E27FC236}">
                <a16:creationId xmlns:a16="http://schemas.microsoft.com/office/drawing/2014/main" id="{E93A3EEF-70E1-4E95-AE42-F37BE0DF877C}"/>
              </a:ext>
            </a:extLst>
          </p:cNvPr>
          <p:cNvPicPr>
            <a:picLocks noGrp="1" noChangeAspect="1"/>
          </p:cNvPicPr>
          <p:nvPr>
            <p:ph sz="half" idx="13"/>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7120245" y="507647"/>
            <a:ext cx="2952749" cy="2264128"/>
          </a:xfrm>
          <a:prstGeom prst="rect">
            <a:avLst/>
          </a:prstGeom>
          <a:ln w="28575">
            <a:noFill/>
          </a:ln>
        </p:spPr>
      </p:pic>
      <p:sp>
        <p:nvSpPr>
          <p:cNvPr id="8" name="Rechteck 7"/>
          <p:cNvSpPr/>
          <p:nvPr/>
        </p:nvSpPr>
        <p:spPr>
          <a:xfrm rot="16200000">
            <a:off x="8497349" y="5256672"/>
            <a:ext cx="3993641" cy="395287"/>
          </a:xfrm>
          <a:prstGeom prst="rect">
            <a:avLst/>
          </a:prstGeom>
        </p:spPr>
        <p:txBody>
          <a:bodyPr wrap="square" anchor="ctr" anchorCtr="0">
            <a:noAutofit/>
          </a:bodyPr>
          <a:lstStyle/>
          <a:p>
            <a:r>
              <a:rPr lang="de-DE" sz="600" dirty="0">
                <a:solidFill>
                  <a:schemeClr val="tx2"/>
                </a:solidFill>
                <a:latin typeface="Calibri Light" panose="020F0302020204030204" pitchFamily="34" charset="0"/>
                <a:cs typeface="Calibri Light" panose="020F0302020204030204" pitchFamily="34" charset="0"/>
              </a:rPr>
              <a:t>Bild: </a:t>
            </a:r>
            <a:r>
              <a:rPr lang="de-DE" sz="600" dirty="0" err="1">
                <a:solidFill>
                  <a:schemeClr val="tx2"/>
                </a:solidFill>
                <a:latin typeface="Calibri Light" panose="020F0302020204030204" pitchFamily="34" charset="0"/>
                <a:cs typeface="Calibri Light" panose="020F0302020204030204" pitchFamily="34" charset="0"/>
              </a:rPr>
              <a:t>Repara</a:t>
            </a:r>
            <a:r>
              <a:rPr lang="de-DE" sz="600" dirty="0">
                <a:solidFill>
                  <a:schemeClr val="tx2"/>
                </a:solidFill>
                <a:latin typeface="Calibri Light" panose="020F0302020204030204" pitchFamily="34" charset="0"/>
                <a:cs typeface="Calibri Light" panose="020F0302020204030204" pitchFamily="34" charset="0"/>
              </a:rPr>
              <a:t>/</a:t>
            </a:r>
            <a:r>
              <a:rPr lang="de-DE" sz="600" dirty="0" err="1">
                <a:solidFill>
                  <a:schemeClr val="tx2"/>
                </a:solidFill>
                <a:latin typeface="Calibri Light" panose="020F0302020204030204" pitchFamily="34" charset="0"/>
                <a:cs typeface="Calibri Light" panose="020F0302020204030204" pitchFamily="34" charset="0"/>
              </a:rPr>
              <a:t>kul</a:t>
            </a:r>
            <a:r>
              <a:rPr lang="de-DE" sz="600" dirty="0">
                <a:solidFill>
                  <a:schemeClr val="tx2"/>
                </a:solidFill>
                <a:latin typeface="Calibri Light" panose="020F0302020204030204" pitchFamily="34" charset="0"/>
                <a:cs typeface="Calibri Light" panose="020F0302020204030204" pitchFamily="34" charset="0"/>
              </a:rPr>
              <a:t>/</a:t>
            </a:r>
            <a:r>
              <a:rPr lang="de-DE" sz="600" dirty="0" err="1">
                <a:solidFill>
                  <a:schemeClr val="tx2"/>
                </a:solidFill>
                <a:latin typeface="Calibri Light" panose="020F0302020204030204" pitchFamily="34" charset="0"/>
                <a:cs typeface="Calibri Light" panose="020F0302020204030204" pitchFamily="34" charset="0"/>
              </a:rPr>
              <a:t>tur</a:t>
            </a:r>
            <a:r>
              <a:rPr lang="de-DE" sz="600" dirty="0">
                <a:solidFill>
                  <a:schemeClr val="tx2"/>
                </a:solidFill>
                <a:latin typeface="Calibri Light" panose="020F0302020204030204" pitchFamily="34" charset="0"/>
                <a:cs typeface="Calibri Light" panose="020F0302020204030204" pitchFamily="34" charset="0"/>
              </a:rPr>
              <a:t> (</a:t>
            </a:r>
            <a:r>
              <a:rPr lang="de-DE" sz="600" dirty="0">
                <a:solidFill>
                  <a:schemeClr val="tx2"/>
                </a:solidFill>
                <a:latin typeface="Calibri Light" panose="020F0302020204030204" pitchFamily="34" charset="0"/>
                <a:cs typeface="Calibri Light" panose="020F0302020204030204" pitchFamily="34" charset="0"/>
                <a:hlinkClick r:id="rId9"/>
              </a:rPr>
              <a:t>t1p.de/451b</a:t>
            </a:r>
            <a:r>
              <a:rPr lang="de-DE" sz="600" dirty="0">
                <a:solidFill>
                  <a:schemeClr val="tx2"/>
                </a:solidFill>
                <a:latin typeface="Calibri Light" panose="020F0302020204030204" pitchFamily="34" charset="0"/>
                <a:cs typeface="Calibri Light" panose="020F0302020204030204" pitchFamily="34" charset="0"/>
              </a:rPr>
              <a:t>), Ausstellung (</a:t>
            </a:r>
            <a:r>
              <a:rPr lang="de-DE" sz="600" dirty="0">
                <a:solidFill>
                  <a:schemeClr val="tx2"/>
                </a:solidFill>
                <a:latin typeface="Calibri Light" panose="020F0302020204030204" pitchFamily="34" charset="0"/>
                <a:cs typeface="Calibri Light" panose="020F0302020204030204" pitchFamily="34" charset="0"/>
                <a:hlinkClick r:id="rId10"/>
              </a:rPr>
              <a:t>t1p.de/e1v1</a:t>
            </a:r>
            <a:r>
              <a:rPr lang="de-DE" sz="600" dirty="0">
                <a:solidFill>
                  <a:schemeClr val="tx2"/>
                </a:solidFill>
                <a:latin typeface="Calibri Light" panose="020F0302020204030204" pitchFamily="34" charset="0"/>
                <a:cs typeface="Calibri Light" panose="020F0302020204030204" pitchFamily="34" charset="0"/>
              </a:rPr>
              <a:t>) – Bild der Website entnommen</a:t>
            </a:r>
          </a:p>
        </p:txBody>
      </p:sp>
      <p:sp>
        <p:nvSpPr>
          <p:cNvPr id="28" name="Rechteck 27">
            <a:extLst>
              <a:ext uri="{FF2B5EF4-FFF2-40B4-BE49-F238E27FC236}">
                <a16:creationId xmlns:a16="http://schemas.microsoft.com/office/drawing/2014/main" id="{5DD1F306-0402-CB46-9700-C0D8C5BC1A03}"/>
              </a:ext>
            </a:extLst>
          </p:cNvPr>
          <p:cNvSpPr/>
          <p:nvPr/>
        </p:nvSpPr>
        <p:spPr>
          <a:xfrm>
            <a:off x="7829904" y="3681566"/>
            <a:ext cx="2233260" cy="1272243"/>
          </a:xfrm>
          <a:prstGeom prst="rect">
            <a:avLst/>
          </a:prstGeom>
          <a:solidFill>
            <a:schemeClr val="bg1"/>
          </a:solidFill>
          <a:ln w="6350">
            <a:solidFill>
              <a:schemeClr val="accent2"/>
            </a:solidFill>
          </a:ln>
          <a:effectLst>
            <a:outerShdw dist="63500" dir="2700000" algn="tl" rotWithShape="0">
              <a:schemeClr val="accent2">
                <a:lumMod val="20000"/>
                <a:lumOff val="80000"/>
              </a:schemeClr>
            </a:outerShdw>
          </a:effectLst>
        </p:spPr>
        <p:txBody>
          <a:bodyPr wrap="square" lIns="144000" tIns="125999" rIns="90000" bIns="90000">
            <a:spAutoFit/>
          </a:bodyPr>
          <a:lstStyle/>
          <a:p>
            <a:pPr defTabSz="1007943">
              <a:spcBef>
                <a:spcPts val="1200"/>
              </a:spcBef>
            </a:pPr>
            <a:r>
              <a:rPr lang="de-DE" sz="1000" b="1" dirty="0">
                <a:solidFill>
                  <a:schemeClr val="accent2"/>
                </a:solidFill>
                <a:latin typeface="Calibri" panose="020F0502020204030204" pitchFamily="34" charset="0"/>
                <a:cs typeface="Calibri" panose="020F0502020204030204" pitchFamily="34" charset="0"/>
              </a:rPr>
              <a:t>Erkenntnisinteresse von SCS</a:t>
            </a:r>
          </a:p>
          <a:p>
            <a:pPr defTabSz="1007943">
              <a:spcBef>
                <a:spcPts val="300"/>
              </a:spcBef>
            </a:pPr>
            <a:r>
              <a:rPr lang="de-DE" sz="800" dirty="0">
                <a:solidFill>
                  <a:schemeClr val="accent2"/>
                </a:solidFill>
                <a:latin typeface="Calibri Light" panose="020F0302020204030204" pitchFamily="34" charset="0"/>
                <a:cs typeface="Calibri Light" panose="020F0302020204030204" pitchFamily="34" charset="0"/>
              </a:rPr>
              <a:t>Social Citizen Science Aktivitäten zielen typischerweise auf die Analyse von Phänomenen des gesellschaftlichen Zusammenlebens, der Kultur und des geistigen Lebens, die Förderung von sozial- und geisteswissenschaftlicher Wissenschaftsbildung und Selbstwirksamkeit sowie regionale Entwicklung. </a:t>
            </a:r>
          </a:p>
        </p:txBody>
      </p:sp>
      <p:sp>
        <p:nvSpPr>
          <p:cNvPr id="29" name="Oval 28">
            <a:extLst>
              <a:ext uri="{FF2B5EF4-FFF2-40B4-BE49-F238E27FC236}">
                <a16:creationId xmlns:a16="http://schemas.microsoft.com/office/drawing/2014/main" id="{E94202B2-7631-F643-8DE1-58F2D1A964EB}"/>
              </a:ext>
            </a:extLst>
          </p:cNvPr>
          <p:cNvSpPr/>
          <p:nvPr/>
        </p:nvSpPr>
        <p:spPr>
          <a:xfrm>
            <a:off x="7676903" y="3528566"/>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a:extLst>
              <a:ext uri="{FF2B5EF4-FFF2-40B4-BE49-F238E27FC236}">
                <a16:creationId xmlns:a16="http://schemas.microsoft.com/office/drawing/2014/main" id="{69F0DBF3-F78A-F94B-BA61-CD1532E25AE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694586" y="3546935"/>
            <a:ext cx="270633" cy="270633"/>
          </a:xfrm>
          <a:prstGeom prst="rect">
            <a:avLst/>
          </a:prstGeom>
        </p:spPr>
      </p:pic>
      <p:sp>
        <p:nvSpPr>
          <p:cNvPr id="31" name="Inhaltsplatzhalter 2">
            <a:extLst>
              <a:ext uri="{FF2B5EF4-FFF2-40B4-BE49-F238E27FC236}">
                <a16:creationId xmlns:a16="http://schemas.microsoft.com/office/drawing/2014/main" id="{1C943EB2-A0D0-814E-857D-00216036DA9E}"/>
              </a:ext>
            </a:extLst>
          </p:cNvPr>
          <p:cNvSpPr txBox="1">
            <a:spLocks/>
          </p:cNvSpPr>
          <p:nvPr/>
        </p:nvSpPr>
        <p:spPr>
          <a:xfrm>
            <a:off x="936520" y="7165582"/>
            <a:ext cx="5910014" cy="17543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Quellen: (1) Oswald/</a:t>
            </a:r>
            <a:r>
              <a:rPr lang="de-DE" dirty="0" err="1">
                <a:solidFill>
                  <a:schemeClr val="tx2"/>
                </a:solidFill>
              </a:rPr>
              <a:t>Smolarski</a:t>
            </a:r>
            <a:r>
              <a:rPr lang="de-DE" dirty="0">
                <a:solidFill>
                  <a:schemeClr val="tx2"/>
                </a:solidFill>
              </a:rPr>
              <a:t> 2016, (2) </a:t>
            </a:r>
            <a:r>
              <a:rPr lang="de-DE" dirty="0" err="1">
                <a:solidFill>
                  <a:schemeClr val="tx2"/>
                </a:solidFill>
              </a:rPr>
              <a:t>Pettibone</a:t>
            </a:r>
            <a:r>
              <a:rPr lang="de-DE" dirty="0">
                <a:solidFill>
                  <a:schemeClr val="tx2"/>
                </a:solidFill>
              </a:rPr>
              <a:t>/Lux 2015</a:t>
            </a:r>
          </a:p>
        </p:txBody>
      </p:sp>
      <p:sp>
        <p:nvSpPr>
          <p:cNvPr id="21" name="Inhaltsplatzhalter 2">
            <a:extLst>
              <a:ext uri="{FF2B5EF4-FFF2-40B4-BE49-F238E27FC236}">
                <a16:creationId xmlns:a16="http://schemas.microsoft.com/office/drawing/2014/main" id="{5D1384DE-2ECF-EB47-AE6F-29592234824B}"/>
              </a:ext>
            </a:extLst>
          </p:cNvPr>
          <p:cNvSpPr txBox="1">
            <a:spLocks/>
          </p:cNvSpPr>
          <p:nvPr/>
        </p:nvSpPr>
        <p:spPr>
          <a:xfrm>
            <a:off x="643074" y="5689738"/>
            <a:ext cx="5910014" cy="1366698"/>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Arial" panose="020B0604020202020204" pitchFamily="34"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Dies hängt auch mit der </a:t>
            </a:r>
            <a:r>
              <a:rPr lang="de-DE" b="1" dirty="0">
                <a:latin typeface="Calibri" panose="020F0502020204030204" pitchFamily="34" charset="0"/>
                <a:cs typeface="Calibri" panose="020F0502020204030204" pitchFamily="34" charset="0"/>
              </a:rPr>
              <a:t>Pluralität der geistes- und sozialwissenschaftlichen Methoden </a:t>
            </a:r>
            <a:r>
              <a:rPr lang="de-DE" dirty="0"/>
              <a:t>zusammen, die sich in den SCS-Aktivitäten wiederfindet. Im Vergleich zu den naturwissenschaftlichen Citizen Science, wo häufig große Online-Plattformen für sehr viele Teilnehmende mit standardisierten und technisierten Formaten zur Qualitätssicherung verbreitet sind, operieren viele SCS-Vorhaben mit einem geringeren Grad an Standardisierung, höherer Kontextabhängigkeit, vielfältigeren Erhebungsmethoden und einer größeren Varianz hinsichtlich der Anzahl an beteiligten Ko-Forschenden.</a:t>
            </a:r>
          </a:p>
        </p:txBody>
      </p:sp>
    </p:spTree>
    <p:extLst>
      <p:ext uri="{BB962C8B-B14F-4D97-AF65-F5344CB8AC3E}">
        <p14:creationId xmlns:p14="http://schemas.microsoft.com/office/powerpoint/2010/main" val="114006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8E96DDBD-3BAF-4648-92F5-1B1C5E7CEFC0}"/>
              </a:ext>
            </a:extLst>
          </p:cNvPr>
          <p:cNvSpPr/>
          <p:nvPr/>
        </p:nvSpPr>
        <p:spPr>
          <a:xfrm>
            <a:off x="2249068" y="2"/>
            <a:ext cx="8442745" cy="3059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3C52301-AD26-7349-808B-6B7EE3547DA0}"/>
              </a:ext>
            </a:extLst>
          </p:cNvPr>
          <p:cNvSpPr>
            <a:spLocks noGrp="1"/>
          </p:cNvSpPr>
          <p:nvPr>
            <p:ph type="title"/>
          </p:nvPr>
        </p:nvSpPr>
        <p:spPr/>
        <p:txBody>
          <a:bodyPr/>
          <a:lstStyle/>
          <a:p>
            <a:r>
              <a:rPr lang="de-DE" dirty="0"/>
              <a:t>Was bedeutet der </a:t>
            </a:r>
            <a:br>
              <a:rPr lang="de-DE" dirty="0"/>
            </a:br>
            <a:r>
              <a:rPr lang="de-DE" b="1" dirty="0">
                <a:solidFill>
                  <a:schemeClr val="accent5"/>
                </a:solidFill>
              </a:rPr>
              <a:t>Begriff SCS</a:t>
            </a:r>
          </a:p>
        </p:txBody>
      </p:sp>
      <p:sp>
        <p:nvSpPr>
          <p:cNvPr id="3" name="Inhaltsplatzhalter 2">
            <a:extLst>
              <a:ext uri="{FF2B5EF4-FFF2-40B4-BE49-F238E27FC236}">
                <a16:creationId xmlns:a16="http://schemas.microsoft.com/office/drawing/2014/main" id="{918521EB-1152-8D4A-8A33-EAF21E503875}"/>
              </a:ext>
            </a:extLst>
          </p:cNvPr>
          <p:cNvSpPr>
            <a:spLocks noGrp="1"/>
          </p:cNvSpPr>
          <p:nvPr>
            <p:ph sz="half" idx="1"/>
          </p:nvPr>
        </p:nvSpPr>
        <p:spPr>
          <a:xfrm>
            <a:off x="638077" y="3603028"/>
            <a:ext cx="4564161" cy="1689863"/>
          </a:xfrm>
        </p:spPr>
        <p:txBody>
          <a:bodyPr wrap="square">
            <a:spAutoFit/>
          </a:bodyPr>
          <a:lstStyle/>
          <a:p>
            <a:r>
              <a:rPr lang="de-DE" dirty="0"/>
              <a:t>Der Begriff der Social Citizen Science ist ein </a:t>
            </a:r>
            <a:r>
              <a:rPr lang="de-DE" b="1" dirty="0">
                <a:latin typeface="Calibri" panose="020F0502020204030204" pitchFamily="34" charset="0"/>
                <a:cs typeface="Calibri" panose="020F0502020204030204" pitchFamily="34" charset="0"/>
              </a:rPr>
              <a:t>analytisches Konzept</a:t>
            </a:r>
            <a:r>
              <a:rPr lang="de-DE" dirty="0"/>
              <a:t>, das im </a:t>
            </a:r>
            <a:r>
              <a:rPr lang="de-DE" b="1" dirty="0" err="1">
                <a:latin typeface="Calibri" panose="020F0502020204030204" pitchFamily="34" charset="0"/>
                <a:cs typeface="Calibri" panose="020F0502020204030204" pitchFamily="34" charset="0"/>
              </a:rPr>
              <a:t>SoCiS</a:t>
            </a:r>
            <a:r>
              <a:rPr lang="de-DE" b="1" dirty="0">
                <a:latin typeface="Calibri" panose="020F0502020204030204" pitchFamily="34" charset="0"/>
                <a:cs typeface="Calibri" panose="020F0502020204030204" pitchFamily="34" charset="0"/>
              </a:rPr>
              <a:t>-Projekt</a:t>
            </a:r>
            <a:r>
              <a:rPr lang="de-DE" dirty="0"/>
              <a:t> entwickelt wurde und auf zwei Begriffspaaren beruht:</a:t>
            </a:r>
          </a:p>
          <a:p>
            <a:pPr marL="171450" indent="-171450">
              <a:spcBef>
                <a:spcPts val="600"/>
              </a:spcBef>
              <a:buFont typeface="Courier New" panose="02070309020205020404" pitchFamily="49" charset="0"/>
              <a:buChar char="o"/>
            </a:pPr>
            <a:r>
              <a:rPr lang="de-DE" dirty="0"/>
              <a:t>»</a:t>
            </a:r>
            <a:r>
              <a:rPr lang="de-DE" b="1" dirty="0">
                <a:latin typeface="Calibri" panose="020F0502020204030204" pitchFamily="34" charset="0"/>
                <a:cs typeface="Calibri" panose="020F0502020204030204" pitchFamily="34" charset="0"/>
              </a:rPr>
              <a:t>Citizen Science</a:t>
            </a:r>
            <a:r>
              <a:rPr lang="de-DE" dirty="0"/>
              <a:t>« als ein relativ neuer Ausdruck, der auf Traditionen wie Amateurwissenschaft und Ansätze von Forschung zum Mitmachen verweist</a:t>
            </a:r>
          </a:p>
          <a:p>
            <a:pPr marL="171450" indent="-171450">
              <a:spcBef>
                <a:spcPts val="600"/>
              </a:spcBef>
              <a:buFont typeface="Courier New" panose="02070309020205020404" pitchFamily="49" charset="0"/>
              <a:buChar char="o"/>
            </a:pPr>
            <a:r>
              <a:rPr lang="de-DE" dirty="0"/>
              <a:t>»</a:t>
            </a:r>
            <a:r>
              <a:rPr lang="de-DE" b="1" dirty="0">
                <a:latin typeface="Calibri" panose="020F0502020204030204" pitchFamily="34" charset="0"/>
                <a:cs typeface="Calibri" panose="020F0502020204030204" pitchFamily="34" charset="0"/>
              </a:rPr>
              <a:t>Social Science</a:t>
            </a:r>
            <a:r>
              <a:rPr lang="de-DE" dirty="0"/>
              <a:t>« als Verweis auf den Fachbereich der Sozialwissenschaften, der hier jedoch um die Geisteswissenschaften erweitert wird, in Abgrenzung zu den Naturwissenschaften</a:t>
            </a:r>
          </a:p>
        </p:txBody>
      </p:sp>
      <p:sp>
        <p:nvSpPr>
          <p:cNvPr id="4" name="Foliennummernplatzhalter 3">
            <a:extLst>
              <a:ext uri="{FF2B5EF4-FFF2-40B4-BE49-F238E27FC236}">
                <a16:creationId xmlns:a16="http://schemas.microsoft.com/office/drawing/2014/main" id="{7AE74A2B-6671-D549-B2F4-76078D12A822}"/>
              </a:ext>
            </a:extLst>
          </p:cNvPr>
          <p:cNvSpPr>
            <a:spLocks noGrp="1"/>
          </p:cNvSpPr>
          <p:nvPr>
            <p:ph type="sldNum" sz="quarter" idx="12"/>
          </p:nvPr>
        </p:nvSpPr>
        <p:spPr/>
        <p:txBody>
          <a:bodyPr/>
          <a:lstStyle/>
          <a:p>
            <a:fld id="{BA6FFAF3-5CE7-1E4A-B297-9EAF17666F00}" type="slidenum">
              <a:rPr lang="de-DE" smtClean="0"/>
              <a:t>12</a:t>
            </a:fld>
            <a:endParaRPr lang="de-DE" dirty="0"/>
          </a:p>
        </p:txBody>
      </p:sp>
      <p:sp>
        <p:nvSpPr>
          <p:cNvPr id="12" name="Inhaltsplatzhalter 2">
            <a:extLst>
              <a:ext uri="{FF2B5EF4-FFF2-40B4-BE49-F238E27FC236}">
                <a16:creationId xmlns:a16="http://schemas.microsoft.com/office/drawing/2014/main" id="{772E3F09-2AA7-4243-BD80-A6A506C834B5}"/>
              </a:ext>
            </a:extLst>
          </p:cNvPr>
          <p:cNvSpPr txBox="1">
            <a:spLocks/>
          </p:cNvSpPr>
          <p:nvPr/>
        </p:nvSpPr>
        <p:spPr>
          <a:xfrm>
            <a:off x="5497579" y="3598893"/>
            <a:ext cx="4270366" cy="2366971"/>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Als </a:t>
            </a:r>
            <a:r>
              <a:rPr lang="de-DE" b="1" dirty="0">
                <a:latin typeface="Calibri" panose="020F0502020204030204" pitchFamily="34" charset="0"/>
                <a:cs typeface="Calibri" panose="020F0502020204030204" pitchFamily="34" charset="0"/>
              </a:rPr>
              <a:t>wissenschaftliche Forschung </a:t>
            </a:r>
            <a:r>
              <a:rPr lang="de-DE" dirty="0"/>
              <a:t>soll hier eine methodengeleitete Generierung von </a:t>
            </a:r>
            <a:r>
              <a:rPr lang="de-DE" dirty="0" err="1"/>
              <a:t>Anwendungs</a:t>
            </a:r>
            <a:r>
              <a:rPr lang="de-DE" dirty="0"/>
              <a:t>‐ wie Erkenntniswissen gelten. Ziele von SCS‐Aktivitäten können neben dem Erkenntnisfortschritt in wissenschaftlichen Spezialgebieten auch die Anwendung des generierten Wissens in Praxiskontexten umfassen</a:t>
            </a:r>
            <a:r>
              <a:rPr lang="de-DE" baseline="30000" dirty="0"/>
              <a:t>1</a:t>
            </a:r>
            <a:r>
              <a:rPr lang="de-DE" dirty="0"/>
              <a:t>, beispielsweise Politik, Technikentwicklung oder Stadtplanung. </a:t>
            </a:r>
          </a:p>
          <a:p>
            <a:r>
              <a:rPr lang="de-DE" dirty="0"/>
              <a:t>Als Social Citizen Science bezeichnen wir Citizen Science Aktivitäten im Bereich der </a:t>
            </a:r>
            <a:r>
              <a:rPr lang="de-DE" b="1" dirty="0">
                <a:latin typeface="Calibri" panose="020F0502020204030204" pitchFamily="34" charset="0"/>
                <a:cs typeface="Calibri" panose="020F0502020204030204" pitchFamily="34" charset="0"/>
              </a:rPr>
              <a:t>Geistes‐ und Sozialwissenschaften</a:t>
            </a:r>
            <a:r>
              <a:rPr lang="de-DE" dirty="0"/>
              <a:t>. Die Forschung richtet ihr Erkenntnisinteresse hier auf Phänomene des gesellschaftlichen Zusammenlebens, der Kultur und des geistigen Lebens und wendet ein </a:t>
            </a:r>
            <a:r>
              <a:rPr lang="de-DE" b="1" dirty="0">
                <a:latin typeface="Calibri" panose="020F0502020204030204" pitchFamily="34" charset="0"/>
                <a:cs typeface="Calibri" panose="020F0502020204030204" pitchFamily="34" charset="0"/>
              </a:rPr>
              <a:t>breites Methodenspektrum</a:t>
            </a:r>
            <a:r>
              <a:rPr lang="de-DE" dirty="0"/>
              <a:t> aus quantitativen und qualitativen Verfahren an.</a:t>
            </a:r>
          </a:p>
        </p:txBody>
      </p:sp>
      <p:sp>
        <p:nvSpPr>
          <p:cNvPr id="13" name="Inhaltsplatzhalter 2">
            <a:extLst>
              <a:ext uri="{FF2B5EF4-FFF2-40B4-BE49-F238E27FC236}">
                <a16:creationId xmlns:a16="http://schemas.microsoft.com/office/drawing/2014/main" id="{A61B667A-8DBB-1E48-BBF2-12ACFA8F762B}"/>
              </a:ext>
            </a:extLst>
          </p:cNvPr>
          <p:cNvSpPr txBox="1">
            <a:spLocks/>
          </p:cNvSpPr>
          <p:nvPr/>
        </p:nvSpPr>
        <p:spPr>
          <a:xfrm>
            <a:off x="5489575" y="3122484"/>
            <a:ext cx="4457154" cy="2585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Illustration der Definition und Abgrenzung von Social Citizen Science mit Beispielen (Göbel et al. 2020: 20). Die Grafik illustriert, dass sich SCS aus der Verbindung von drei wesentlichen Merkmalen zusammenfügt.</a:t>
            </a:r>
          </a:p>
        </p:txBody>
      </p:sp>
      <p:sp>
        <p:nvSpPr>
          <p:cNvPr id="36" name="Inhaltsplatzhalter 2">
            <a:extLst>
              <a:ext uri="{FF2B5EF4-FFF2-40B4-BE49-F238E27FC236}">
                <a16:creationId xmlns:a16="http://schemas.microsoft.com/office/drawing/2014/main" id="{7ADE5180-4911-9A4A-9877-D13E8188F55E}"/>
              </a:ext>
            </a:extLst>
          </p:cNvPr>
          <p:cNvSpPr txBox="1">
            <a:spLocks/>
          </p:cNvSpPr>
          <p:nvPr/>
        </p:nvSpPr>
        <p:spPr>
          <a:xfrm>
            <a:off x="888700" y="1727200"/>
            <a:ext cx="3856680" cy="769441"/>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latin typeface="Calibri" panose="020F0502020204030204" pitchFamily="34" charset="0"/>
                <a:cs typeface="Calibri" panose="020F0502020204030204" pitchFamily="34" charset="0"/>
              </a:rPr>
              <a:t>Social Citizen Science (SCS) bezeichnet wissenschaftliche Forschung im Bereich der Geistes- und Sozialwissenschaften, die in Zusammenarbeit zwischen professionell und ehrenamtlich tätigen </a:t>
            </a:r>
            <a:r>
              <a:rPr lang="de-DE" b="1" i="1" dirty="0" err="1">
                <a:latin typeface="Calibri" panose="020F0502020204030204" pitchFamily="34" charset="0"/>
                <a:cs typeface="Calibri" panose="020F0502020204030204" pitchFamily="34" charset="0"/>
              </a:rPr>
              <a:t>Forscher.innen</a:t>
            </a:r>
            <a:r>
              <a:rPr lang="de-DE" b="1" i="1" dirty="0">
                <a:latin typeface="Calibri" panose="020F0502020204030204" pitchFamily="34" charset="0"/>
                <a:cs typeface="Calibri" panose="020F0502020204030204" pitchFamily="34" charset="0"/>
              </a:rPr>
              <a:t> realisiert wird. </a:t>
            </a:r>
          </a:p>
        </p:txBody>
      </p:sp>
      <p:pic>
        <p:nvPicPr>
          <p:cNvPr id="37" name="Grafik 36">
            <a:extLst>
              <a:ext uri="{FF2B5EF4-FFF2-40B4-BE49-F238E27FC236}">
                <a16:creationId xmlns:a16="http://schemas.microsoft.com/office/drawing/2014/main" id="{0925522E-06B0-E240-BDCC-C14ED70CF6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8650" y="1727200"/>
            <a:ext cx="270633" cy="270633"/>
          </a:xfrm>
          <a:prstGeom prst="rect">
            <a:avLst/>
          </a:prstGeom>
        </p:spPr>
      </p:pic>
      <p:sp>
        <p:nvSpPr>
          <p:cNvPr id="38" name="Inhaltsplatzhalter 2">
            <a:extLst>
              <a:ext uri="{FF2B5EF4-FFF2-40B4-BE49-F238E27FC236}">
                <a16:creationId xmlns:a16="http://schemas.microsoft.com/office/drawing/2014/main" id="{2F39E3DC-5271-064F-B2F3-C46FBBCBDA24}"/>
              </a:ext>
            </a:extLst>
          </p:cNvPr>
          <p:cNvSpPr txBox="1">
            <a:spLocks/>
          </p:cNvSpPr>
          <p:nvPr/>
        </p:nvSpPr>
        <p:spPr>
          <a:xfrm>
            <a:off x="631663" y="5411235"/>
            <a:ext cx="4562572" cy="1636002"/>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2"/>
                </a:solidFill>
                <a:latin typeface="Calibri" panose="020F0502020204030204" pitchFamily="34" charset="0"/>
                <a:cs typeface="Calibri" panose="020F0502020204030204" pitchFamily="34" charset="0"/>
              </a:rPr>
              <a:t>Einordnung des Begriffs</a:t>
            </a:r>
            <a:endParaRPr lang="de-DE" sz="1250" b="1" dirty="0">
              <a:latin typeface="Calibri" panose="020F0502020204030204" pitchFamily="34" charset="0"/>
              <a:cs typeface="Calibri" panose="020F0502020204030204" pitchFamily="34" charset="0"/>
            </a:endParaRPr>
          </a:p>
          <a:p>
            <a:pPr>
              <a:spcBef>
                <a:spcPts val="600"/>
              </a:spcBef>
            </a:pPr>
            <a:r>
              <a:rPr lang="de-DE" dirty="0" err="1"/>
              <a:t>Praktiker.innen</a:t>
            </a:r>
            <a:r>
              <a:rPr lang="de-DE" dirty="0"/>
              <a:t> verwenden meist andere Begriffe, die sich je nach ihrem Tätigkeitsfeld oder ihrer wissenschaftlichen Disziplin teilweise stark unterscheiden. Die Definition dieses analytischen Begriffs beruht auf grundlegenden Diskussionen im Untersuchungsfeld sowie Abgrenzungen gegenüber verwandten Konzepten und hat den Zweck, </a:t>
            </a:r>
            <a:r>
              <a:rPr lang="de-DE" b="1" dirty="0">
                <a:latin typeface="Calibri" panose="020F0502020204030204" pitchFamily="34" charset="0"/>
                <a:cs typeface="Calibri" panose="020F0502020204030204" pitchFamily="34" charset="0"/>
              </a:rPr>
              <a:t>empirische Realitäten der sozialwissenschaftlichen Untersuchung zugänglich zu machen</a:t>
            </a:r>
            <a:r>
              <a:rPr lang="de-DE" dirty="0"/>
              <a:t>, nicht die Selbstidentifikation von Akteuren im Feld abzubilden.</a:t>
            </a:r>
          </a:p>
        </p:txBody>
      </p:sp>
      <p:sp>
        <p:nvSpPr>
          <p:cNvPr id="39" name="Inhaltsplatzhalter 2">
            <a:extLst>
              <a:ext uri="{FF2B5EF4-FFF2-40B4-BE49-F238E27FC236}">
                <a16:creationId xmlns:a16="http://schemas.microsoft.com/office/drawing/2014/main" id="{B35A9B96-244D-634A-B88A-770359B65E09}"/>
              </a:ext>
            </a:extLst>
          </p:cNvPr>
          <p:cNvSpPr txBox="1">
            <a:spLocks/>
          </p:cNvSpPr>
          <p:nvPr/>
        </p:nvSpPr>
        <p:spPr>
          <a:xfrm>
            <a:off x="936520" y="7165582"/>
            <a:ext cx="5910014" cy="17543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 (1) Wiggins/</a:t>
            </a:r>
            <a:r>
              <a:rPr lang="de-DE" dirty="0" err="1">
                <a:solidFill>
                  <a:schemeClr val="tx2"/>
                </a:solidFill>
              </a:rPr>
              <a:t>Crowston</a:t>
            </a:r>
            <a:r>
              <a:rPr lang="de-DE" dirty="0">
                <a:solidFill>
                  <a:schemeClr val="tx2"/>
                </a:solidFill>
              </a:rPr>
              <a:t> 2011</a:t>
            </a:r>
          </a:p>
        </p:txBody>
      </p:sp>
      <p:grpSp>
        <p:nvGrpSpPr>
          <p:cNvPr id="6" name="Gruppieren 5">
            <a:extLst>
              <a:ext uri="{FF2B5EF4-FFF2-40B4-BE49-F238E27FC236}">
                <a16:creationId xmlns:a16="http://schemas.microsoft.com/office/drawing/2014/main" id="{DEA95C68-1276-A145-9CCA-5264772BF49E}"/>
              </a:ext>
            </a:extLst>
          </p:cNvPr>
          <p:cNvGrpSpPr/>
          <p:nvPr/>
        </p:nvGrpSpPr>
        <p:grpSpPr>
          <a:xfrm>
            <a:off x="6837411" y="5934345"/>
            <a:ext cx="3225753" cy="1109772"/>
            <a:chOff x="3870325" y="3281091"/>
            <a:chExt cx="3225753" cy="1109772"/>
          </a:xfrm>
        </p:grpSpPr>
        <p:sp>
          <p:nvSpPr>
            <p:cNvPr id="17" name="Rechteck 16">
              <a:extLst>
                <a:ext uri="{FF2B5EF4-FFF2-40B4-BE49-F238E27FC236}">
                  <a16:creationId xmlns:a16="http://schemas.microsoft.com/office/drawing/2014/main" id="{626C0A4F-0BF1-CF41-ADA3-96EE97D0D399}"/>
                </a:ext>
              </a:extLst>
            </p:cNvPr>
            <p:cNvSpPr/>
            <p:nvPr/>
          </p:nvSpPr>
          <p:spPr>
            <a:xfrm>
              <a:off x="4023323" y="3434091"/>
              <a:ext cx="3072755" cy="956772"/>
            </a:xfrm>
            <a:prstGeom prst="rect">
              <a:avLst/>
            </a:prstGeom>
            <a:solidFill>
              <a:schemeClr val="bg1"/>
            </a:solidFill>
            <a:ln w="6350">
              <a:solidFill>
                <a:schemeClr val="accent5"/>
              </a:solidFill>
            </a:ln>
            <a:effectLst>
              <a:outerShdw dist="63500" dir="2700000" algn="tl" rotWithShape="0">
                <a:schemeClr val="accent5">
                  <a:lumMod val="40000"/>
                  <a:lumOff val="60000"/>
                </a:schemeClr>
              </a:outerShdw>
            </a:effectLst>
          </p:spPr>
          <p:txBody>
            <a:bodyPr wrap="square" lIns="144000" tIns="125999" rIns="90000" bIns="90000">
              <a:spAutoFit/>
            </a:bodyPr>
            <a:lstStyle/>
            <a:p>
              <a:pPr defTabSz="1007943">
                <a:spcBef>
                  <a:spcPts val="300"/>
                </a:spcBef>
              </a:pPr>
              <a:r>
                <a:rPr lang="de-DE" sz="800" dirty="0">
                  <a:solidFill>
                    <a:schemeClr val="accent5"/>
                  </a:solidFill>
                  <a:latin typeface="Calibri Light" panose="020F0302020204030204" pitchFamily="34" charset="0"/>
                  <a:cs typeface="Calibri Light" panose="020F0302020204030204" pitchFamily="34" charset="0"/>
                </a:rPr>
                <a:t>Mit ehrenamtlich Forschenden, Laien-, oder auch </a:t>
              </a:r>
              <a:r>
                <a:rPr lang="de-DE" sz="800" b="1" dirty="0">
                  <a:solidFill>
                    <a:schemeClr val="accent5"/>
                  </a:solidFill>
                  <a:latin typeface="Calibri" panose="020F0502020204030204" pitchFamily="34" charset="0"/>
                  <a:cs typeface="Calibri" panose="020F0502020204030204" pitchFamily="34" charset="0"/>
                </a:rPr>
                <a:t>Ko-Forschenden</a:t>
              </a:r>
              <a:r>
                <a:rPr lang="de-DE" sz="800" dirty="0">
                  <a:solidFill>
                    <a:schemeClr val="accent5"/>
                  </a:solidFill>
                  <a:latin typeface="Calibri Light" panose="020F0302020204030204" pitchFamily="34" charset="0"/>
                  <a:cs typeface="Calibri Light" panose="020F0302020204030204" pitchFamily="34" charset="0"/>
                </a:rPr>
                <a:t>, sind Personen gemeint, die an den Forschungsaktivitäten mitwirken, aber nicht beruflich in dem jeweiligen wissenschaftlichen Feld arbeiten. Sie können also durchaus auch </a:t>
              </a:r>
              <a:r>
                <a:rPr lang="de-DE" sz="800" dirty="0" err="1">
                  <a:solidFill>
                    <a:schemeClr val="accent5"/>
                  </a:solidFill>
                  <a:latin typeface="Calibri Light" panose="020F0302020204030204" pitchFamily="34" charset="0"/>
                  <a:cs typeface="Calibri Light" panose="020F0302020204030204" pitchFamily="34" charset="0"/>
                </a:rPr>
                <a:t>Berufswissenschaftler.innen</a:t>
              </a:r>
              <a:r>
                <a:rPr lang="de-DE" sz="800" dirty="0">
                  <a:solidFill>
                    <a:schemeClr val="accent5"/>
                  </a:solidFill>
                  <a:latin typeface="Calibri Light" panose="020F0302020204030204" pitchFamily="34" charset="0"/>
                  <a:cs typeface="Calibri Light" panose="020F0302020204030204" pitchFamily="34" charset="0"/>
                </a:rPr>
                <a:t> auf einem anderen Gebiet sein, nur eben nicht auf dem dort gerade untersuchten.</a:t>
              </a:r>
            </a:p>
          </p:txBody>
        </p:sp>
        <p:sp>
          <p:nvSpPr>
            <p:cNvPr id="18" name="Oval 17">
              <a:extLst>
                <a:ext uri="{FF2B5EF4-FFF2-40B4-BE49-F238E27FC236}">
                  <a16:creationId xmlns:a16="http://schemas.microsoft.com/office/drawing/2014/main" id="{FEA021E6-8264-2041-903E-4B419467A37C}"/>
                </a:ext>
              </a:extLst>
            </p:cNvPr>
            <p:cNvSpPr/>
            <p:nvPr/>
          </p:nvSpPr>
          <p:spPr>
            <a:xfrm>
              <a:off x="3870325"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5864C2C3-467E-A349-A93C-906F839CBA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88008" y="3299460"/>
              <a:ext cx="270633" cy="270633"/>
            </a:xfrm>
            <a:prstGeom prst="rect">
              <a:avLst/>
            </a:prstGeom>
          </p:spPr>
        </p:pic>
      </p:grpSp>
      <p:sp>
        <p:nvSpPr>
          <p:cNvPr id="7" name="Rechteck 6">
            <a:extLst>
              <a:ext uri="{FF2B5EF4-FFF2-40B4-BE49-F238E27FC236}">
                <a16:creationId xmlns:a16="http://schemas.microsoft.com/office/drawing/2014/main" id="{6CA9B180-9836-674D-9A37-244459CE6E58}"/>
              </a:ext>
            </a:extLst>
          </p:cNvPr>
          <p:cNvSpPr/>
          <p:nvPr/>
        </p:nvSpPr>
        <p:spPr>
          <a:xfrm>
            <a:off x="3457418" y="5250934"/>
            <a:ext cx="1744820" cy="369332"/>
          </a:xfrm>
          <a:prstGeom prst="rect">
            <a:avLst/>
          </a:prstGeom>
        </p:spPr>
        <p:txBody>
          <a:bodyPr wrap="square">
            <a:spAutoFit/>
          </a:bodyPr>
          <a:lstStyle/>
          <a:p>
            <a:pPr defTabSz="1007943">
              <a:spcBef>
                <a:spcPts val="1200"/>
              </a:spcBef>
            </a:pPr>
            <a:r>
              <a:rPr lang="de-DE" sz="600" dirty="0">
                <a:solidFill>
                  <a:schemeClr val="tx2"/>
                </a:solidFill>
                <a:latin typeface="Calibri Light" panose="020F0302020204030204" pitchFamily="34" charset="0"/>
                <a:cs typeface="Calibri Light" panose="020F0302020204030204" pitchFamily="34" charset="0"/>
              </a:rPr>
              <a:t>Eine detaillierte Erläuterung des Begriffskonzepts finden Sie in der </a:t>
            </a:r>
            <a:r>
              <a:rPr lang="de-DE" sz="600" dirty="0" err="1">
                <a:solidFill>
                  <a:schemeClr val="tx2"/>
                </a:solidFill>
                <a:latin typeface="Calibri Light" panose="020F0302020204030204" pitchFamily="34" charset="0"/>
                <a:cs typeface="Calibri Light" panose="020F0302020204030204" pitchFamily="34" charset="0"/>
              </a:rPr>
              <a:t>SoCiS</a:t>
            </a:r>
            <a:r>
              <a:rPr lang="de-DE" sz="600" dirty="0">
                <a:solidFill>
                  <a:schemeClr val="tx2"/>
                </a:solidFill>
                <a:latin typeface="Calibri Light" panose="020F0302020204030204" pitchFamily="34" charset="0"/>
                <a:cs typeface="Calibri Light" panose="020F0302020204030204" pitchFamily="34" charset="0"/>
              </a:rPr>
              <a:t>-Handreichung (Göbel et al. 2020: 19-22, Kapitel A.1.2).</a:t>
            </a:r>
          </a:p>
        </p:txBody>
      </p:sp>
      <p:pic>
        <p:nvPicPr>
          <p:cNvPr id="24" name="Grafik 23">
            <a:extLst>
              <a:ext uri="{FF2B5EF4-FFF2-40B4-BE49-F238E27FC236}">
                <a16:creationId xmlns:a16="http://schemas.microsoft.com/office/drawing/2014/main" id="{4ADF4442-983B-E949-BC0B-AE6FFF0E9FF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18186" y="397432"/>
            <a:ext cx="4730781" cy="2659535"/>
          </a:xfrm>
          <a:prstGeom prst="rect">
            <a:avLst/>
          </a:prstGeom>
        </p:spPr>
      </p:pic>
      <p:pic>
        <p:nvPicPr>
          <p:cNvPr id="20" name="Grafik 19">
            <a:extLst>
              <a:ext uri="{FF2B5EF4-FFF2-40B4-BE49-F238E27FC236}">
                <a16:creationId xmlns:a16="http://schemas.microsoft.com/office/drawing/2014/main" id="{C266C9CF-B0DF-6844-8ED0-E581D93E64C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367418" y="5287399"/>
            <a:ext cx="180000" cy="180000"/>
          </a:xfrm>
          <a:prstGeom prst="rect">
            <a:avLst/>
          </a:prstGeom>
        </p:spPr>
      </p:pic>
    </p:spTree>
    <p:extLst>
      <p:ext uri="{BB962C8B-B14F-4D97-AF65-F5344CB8AC3E}">
        <p14:creationId xmlns:p14="http://schemas.microsoft.com/office/powerpoint/2010/main" val="16171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57881443-44C7-0C4D-BD09-9926A5EF7DBE}"/>
              </a:ext>
            </a:extLst>
          </p:cNvPr>
          <p:cNvSpPr/>
          <p:nvPr/>
        </p:nvSpPr>
        <p:spPr>
          <a:xfrm>
            <a:off x="6821488" y="3059112"/>
            <a:ext cx="3870324" cy="45005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3C52301-AD26-7349-808B-6B7EE3547DA0}"/>
              </a:ext>
            </a:extLst>
          </p:cNvPr>
          <p:cNvSpPr>
            <a:spLocks noGrp="1"/>
          </p:cNvSpPr>
          <p:nvPr>
            <p:ph type="title"/>
          </p:nvPr>
        </p:nvSpPr>
        <p:spPr/>
        <p:txBody>
          <a:bodyPr/>
          <a:lstStyle/>
          <a:p>
            <a:r>
              <a:rPr lang="de-DE" dirty="0"/>
              <a:t>Zu welchen </a:t>
            </a:r>
            <a:r>
              <a:rPr lang="de-DE" b="1" dirty="0"/>
              <a:t>Themen</a:t>
            </a:r>
            <a:r>
              <a:rPr lang="de-DE" dirty="0"/>
              <a:t> </a:t>
            </a:r>
            <a:br>
              <a:rPr lang="de-DE" dirty="0"/>
            </a:br>
            <a:r>
              <a:rPr lang="de-DE" dirty="0"/>
              <a:t>arbeitet SCS</a:t>
            </a:r>
          </a:p>
        </p:txBody>
      </p:sp>
      <p:sp>
        <p:nvSpPr>
          <p:cNvPr id="3" name="Inhaltsplatzhalter 2">
            <a:extLst>
              <a:ext uri="{FF2B5EF4-FFF2-40B4-BE49-F238E27FC236}">
                <a16:creationId xmlns:a16="http://schemas.microsoft.com/office/drawing/2014/main" id="{918521EB-1152-8D4A-8A33-EAF21E503875}"/>
              </a:ext>
            </a:extLst>
          </p:cNvPr>
          <p:cNvSpPr>
            <a:spLocks noGrp="1"/>
          </p:cNvSpPr>
          <p:nvPr>
            <p:ph sz="half" idx="1"/>
          </p:nvPr>
        </p:nvSpPr>
        <p:spPr>
          <a:xfrm>
            <a:off x="637795" y="1593469"/>
            <a:ext cx="6183693" cy="1028143"/>
          </a:xfrm>
        </p:spPr>
        <p:txBody>
          <a:bodyPr wrap="square">
            <a:spAutoFit/>
          </a:bodyPr>
          <a:lstStyle/>
          <a:p>
            <a:r>
              <a:rPr lang="de-DE" dirty="0"/>
              <a:t>Citizen Science können für die Geistes‐ und Sozialwissenschaften zukünftig wichtige Beiträge zur Lösung lokaler Probleme als auch zur Bewältigung aktueller </a:t>
            </a:r>
            <a:r>
              <a:rPr lang="de-DE" b="1" dirty="0">
                <a:latin typeface="Calibri" panose="020F0502020204030204" pitchFamily="34" charset="0"/>
                <a:cs typeface="Calibri" panose="020F0502020204030204" pitchFamily="34" charset="0"/>
              </a:rPr>
              <a:t>gesellschaftlicher Nachhaltigkeitsherausforderungen </a:t>
            </a:r>
            <a:r>
              <a:rPr lang="de-DE" dirty="0"/>
              <a:t>leisten. Das zeigen die Befunde des </a:t>
            </a:r>
            <a:r>
              <a:rPr lang="de-DE" dirty="0" err="1"/>
              <a:t>SoCiS</a:t>
            </a:r>
            <a:r>
              <a:rPr lang="de-DE" dirty="0"/>
              <a:t>-Projekts. In den untersuchten SCS-Aktivitäten werden Themen aus »Politik und Gesellschaft«, »Geschichte und Kultur« sowie Bildung (Wissenserwerb und Wissenschaftsbildung) bearbeitet.</a:t>
            </a:r>
          </a:p>
        </p:txBody>
      </p:sp>
      <p:sp>
        <p:nvSpPr>
          <p:cNvPr id="4" name="Foliennummernplatzhalter 3">
            <a:extLst>
              <a:ext uri="{FF2B5EF4-FFF2-40B4-BE49-F238E27FC236}">
                <a16:creationId xmlns:a16="http://schemas.microsoft.com/office/drawing/2014/main" id="{7AE74A2B-6671-D549-B2F4-76078D12A822}"/>
              </a:ext>
            </a:extLst>
          </p:cNvPr>
          <p:cNvSpPr>
            <a:spLocks noGrp="1"/>
          </p:cNvSpPr>
          <p:nvPr>
            <p:ph type="sldNum" sz="quarter" idx="12"/>
          </p:nvPr>
        </p:nvSpPr>
        <p:spPr/>
        <p:txBody>
          <a:bodyPr/>
          <a:lstStyle/>
          <a:p>
            <a:fld id="{BA6FFAF3-5CE7-1E4A-B297-9EAF17666F00}" type="slidenum">
              <a:rPr lang="de-DE" smtClean="0"/>
              <a:t>13</a:t>
            </a:fld>
            <a:endParaRPr lang="de-DE" dirty="0"/>
          </a:p>
        </p:txBody>
      </p:sp>
      <p:graphicFrame>
        <p:nvGraphicFramePr>
          <p:cNvPr id="12" name="Tabelle 5">
            <a:extLst>
              <a:ext uri="{FF2B5EF4-FFF2-40B4-BE49-F238E27FC236}">
                <a16:creationId xmlns:a16="http://schemas.microsoft.com/office/drawing/2014/main" id="{4526122F-9C5D-CE45-86FF-159613017407}"/>
              </a:ext>
            </a:extLst>
          </p:cNvPr>
          <p:cNvGraphicFramePr>
            <a:graphicFrameLocks noGrp="1"/>
          </p:cNvGraphicFramePr>
          <p:nvPr>
            <p:extLst>
              <p:ext uri="{D42A27DB-BD31-4B8C-83A1-F6EECF244321}">
                <p14:modId xmlns:p14="http://schemas.microsoft.com/office/powerpoint/2010/main" val="470510188"/>
              </p:ext>
            </p:extLst>
          </p:nvPr>
        </p:nvGraphicFramePr>
        <p:xfrm>
          <a:off x="646939" y="2771775"/>
          <a:ext cx="4573587" cy="898526"/>
        </p:xfrm>
        <a:graphic>
          <a:graphicData uri="http://schemas.openxmlformats.org/drawingml/2006/table">
            <a:tbl>
              <a:tblPr firstRow="1" bandRow="1">
                <a:tableStyleId>{17292A2E-F333-43FB-9621-5CBBE7FDCDCB}</a:tableStyleId>
              </a:tblPr>
              <a:tblGrid>
                <a:gridCol w="1181861">
                  <a:extLst>
                    <a:ext uri="{9D8B030D-6E8A-4147-A177-3AD203B41FA5}">
                      <a16:colId xmlns:a16="http://schemas.microsoft.com/office/drawing/2014/main" val="3748045452"/>
                    </a:ext>
                  </a:extLst>
                </a:gridCol>
                <a:gridCol w="3391726">
                  <a:extLst>
                    <a:ext uri="{9D8B030D-6E8A-4147-A177-3AD203B41FA5}">
                      <a16:colId xmlns:a16="http://schemas.microsoft.com/office/drawing/2014/main" val="1139375244"/>
                    </a:ext>
                  </a:extLst>
                </a:gridCol>
              </a:tblGrid>
              <a:tr h="266383">
                <a:tc>
                  <a:txBody>
                    <a:bodyPr/>
                    <a:lstStyle/>
                    <a:p>
                      <a:pPr algn="l"/>
                      <a:r>
                        <a:rPr lang="de-DE" sz="900" b="1" dirty="0">
                          <a:solidFill>
                            <a:schemeClr val="bg1"/>
                          </a:solidFill>
                        </a:rPr>
                        <a:t>Themenbereiche</a:t>
                      </a:r>
                      <a:endParaRPr lang="de-DE" sz="900" b="1" i="0" dirty="0">
                        <a:solidFill>
                          <a:schemeClr val="bg1"/>
                        </a:solidFill>
                        <a:latin typeface="Calibri" panose="020F0502020204030204" pitchFamily="34" charset="0"/>
                        <a:cs typeface="Calibri" panose="020F0502020204030204" pitchFamily="34" charset="0"/>
                      </a:endParaRPr>
                    </a:p>
                  </a:txBody>
                  <a:tcPr anchor="ctr"/>
                </a:tc>
                <a:tc>
                  <a:txBody>
                    <a:bodyPr/>
                    <a:lstStyle/>
                    <a:p>
                      <a:pPr algn="l"/>
                      <a:r>
                        <a:rPr lang="de-DE" sz="900" b="1" dirty="0">
                          <a:solidFill>
                            <a:schemeClr val="bg1"/>
                          </a:solidFill>
                        </a:rPr>
                        <a:t>Themenfelder</a:t>
                      </a:r>
                      <a:endParaRPr lang="de-DE" sz="900" b="1" i="0" dirty="0">
                        <a:solidFill>
                          <a:schemeClr val="bg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34873920"/>
                  </a:ext>
                </a:extLst>
              </a:tr>
              <a:tr h="266383">
                <a:tc>
                  <a:txBody>
                    <a:bodyPr/>
                    <a:lstStyle/>
                    <a:p>
                      <a:pPr algn="l"/>
                      <a:r>
                        <a:rPr lang="de-DE" sz="900" b="0" dirty="0">
                          <a:solidFill>
                            <a:schemeClr val="accent1"/>
                          </a:solidFill>
                        </a:rPr>
                        <a:t>Politik &amp; Gesellschaft</a:t>
                      </a: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R w="6350" cap="flat" cmpd="sng" algn="ctr">
                      <a:solidFill>
                        <a:schemeClr val="accent4"/>
                      </a:solidFill>
                      <a:prstDash val="solid"/>
                      <a:round/>
                      <a:headEnd type="none" w="med" len="med"/>
                      <a:tailEnd type="none" w="med" len="med"/>
                    </a:lnR>
                  </a:tcPr>
                </a:tc>
                <a:tc>
                  <a:txBody>
                    <a:bodyPr/>
                    <a:lstStyle/>
                    <a:p>
                      <a:pPr algn="l"/>
                      <a:r>
                        <a:rPr lang="de-DE" sz="900" b="0" dirty="0">
                          <a:solidFill>
                            <a:schemeClr val="accent1"/>
                          </a:solidFill>
                        </a:rPr>
                        <a:t>Daseinsvorsorge/Infrastruktur, Mobilität, Demokratie, Demografie, Gesundheit, Integration, Nachhaltigkeit, Digitalisierung</a:t>
                      </a: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1465430579"/>
                  </a:ext>
                </a:extLst>
              </a:tr>
              <a:tr h="266383">
                <a:tc>
                  <a:txBody>
                    <a:bodyPr/>
                    <a:lstStyle/>
                    <a:p>
                      <a:pPr algn="l"/>
                      <a:r>
                        <a:rPr lang="de-DE" sz="900" b="0" dirty="0">
                          <a:solidFill>
                            <a:schemeClr val="accent1"/>
                          </a:solidFill>
                        </a:rPr>
                        <a:t>Geschichte &amp; Kultur</a:t>
                      </a: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R w="6350" cap="flat" cmpd="sng" algn="ctr">
                      <a:solidFill>
                        <a:schemeClr val="accent4"/>
                      </a:solidFill>
                      <a:prstDash val="solid"/>
                      <a:round/>
                      <a:headEnd type="none" w="med" len="med"/>
                      <a:tailEnd type="none" w="med" len="med"/>
                    </a:lnR>
                  </a:tcPr>
                </a:tc>
                <a:tc>
                  <a:txBody>
                    <a:bodyPr/>
                    <a:lstStyle/>
                    <a:p>
                      <a:pPr algn="l"/>
                      <a:r>
                        <a:rPr lang="de-DE" sz="900" b="0" dirty="0">
                          <a:solidFill>
                            <a:schemeClr val="accent1"/>
                          </a:solidFill>
                        </a:rPr>
                        <a:t>Stadtgeschichte, Heimatforschung, Ahnenforschung, Archäologie</a:t>
                      </a: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586744642"/>
                  </a:ext>
                </a:extLst>
              </a:tr>
            </a:tbl>
          </a:graphicData>
        </a:graphic>
      </p:graphicFrame>
      <p:sp>
        <p:nvSpPr>
          <p:cNvPr id="8" name="Inhaltsplatzhalter 2">
            <a:extLst>
              <a:ext uri="{FF2B5EF4-FFF2-40B4-BE49-F238E27FC236}">
                <a16:creationId xmlns:a16="http://schemas.microsoft.com/office/drawing/2014/main" id="{F8A5C6E3-5533-6645-89E5-AA21790D558A}"/>
              </a:ext>
            </a:extLst>
          </p:cNvPr>
          <p:cNvSpPr txBox="1">
            <a:spLocks/>
          </p:cNvSpPr>
          <p:nvPr/>
        </p:nvSpPr>
        <p:spPr>
          <a:xfrm>
            <a:off x="628650" y="3968143"/>
            <a:ext cx="4562855" cy="3090246"/>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Betrachtet man die Verteilung der Themenfelder nach dem </a:t>
            </a:r>
            <a:r>
              <a:rPr lang="de-DE" b="1" dirty="0">
                <a:latin typeface="Calibri" panose="020F0502020204030204" pitchFamily="34" charset="0"/>
                <a:cs typeface="Calibri" panose="020F0502020204030204" pitchFamily="34" charset="0"/>
              </a:rPr>
              <a:t>Ursprung</a:t>
            </a:r>
            <a:r>
              <a:rPr lang="de-DE" dirty="0"/>
              <a:t> der </a:t>
            </a:r>
            <a:br>
              <a:rPr lang="de-DE" dirty="0"/>
            </a:br>
            <a:r>
              <a:rPr lang="de-DE" dirty="0"/>
              <a:t>SCS-Aktivitäten, so lässt sich folgende Differenzierung vornehmen:</a:t>
            </a:r>
          </a:p>
          <a:p>
            <a:pPr marL="171450" indent="-171450">
              <a:spcBef>
                <a:spcPts val="600"/>
              </a:spcBef>
              <a:buFont typeface="Courier New" panose="02070309020205020404" pitchFamily="49" charset="0"/>
              <a:buChar char="o"/>
            </a:pPr>
            <a:r>
              <a:rPr lang="de-DE" dirty="0"/>
              <a:t>Vor allem die durch Zivilgesellschaft oder Kommunen </a:t>
            </a:r>
            <a:r>
              <a:rPr lang="de-DE" b="1" dirty="0">
                <a:latin typeface="Calibri" panose="020F0502020204030204" pitchFamily="34" charset="0"/>
                <a:cs typeface="Calibri" panose="020F0502020204030204" pitchFamily="34" charset="0"/>
              </a:rPr>
              <a:t>außerakademisch</a:t>
            </a:r>
            <a:r>
              <a:rPr lang="de-DE" dirty="0"/>
              <a:t> initiierten Aktivitäten bearbeiten Themen aus dem Bereich »Politik &amp; Gesellschaft«.</a:t>
            </a:r>
          </a:p>
          <a:p>
            <a:pPr marL="171450" indent="-171450">
              <a:spcBef>
                <a:spcPts val="600"/>
              </a:spcBef>
              <a:buFont typeface="Courier New" panose="02070309020205020404" pitchFamily="49" charset="0"/>
              <a:buChar char="o"/>
            </a:pPr>
            <a:r>
              <a:rPr lang="de-DE" dirty="0"/>
              <a:t>Unter den </a:t>
            </a:r>
            <a:r>
              <a:rPr lang="de-DE" b="1" dirty="0">
                <a:latin typeface="Calibri" panose="020F0502020204030204" pitchFamily="34" charset="0"/>
                <a:cs typeface="Calibri" panose="020F0502020204030204" pitchFamily="34" charset="0"/>
              </a:rPr>
              <a:t>akademisch</a:t>
            </a:r>
            <a:r>
              <a:rPr lang="de-DE" dirty="0"/>
              <a:t> (von Hochschulen oder Forschungseinrichtungen) initiierten Aktivitäten finden sich etwa zu gleichen Teilen SCS-Vorhaben aus beiden Themenbereichen.</a:t>
            </a:r>
          </a:p>
          <a:p>
            <a:pPr>
              <a:spcBef>
                <a:spcPts val="1800"/>
              </a:spcBef>
            </a:pPr>
            <a:r>
              <a:rPr lang="de-DE" b="1" dirty="0">
                <a:latin typeface="Calibri" panose="020F0502020204030204" pitchFamily="34" charset="0"/>
                <a:cs typeface="Calibri" panose="020F0502020204030204" pitchFamily="34" charset="0"/>
              </a:rPr>
              <a:t>Problemstellungen</a:t>
            </a:r>
            <a:r>
              <a:rPr lang="de-DE" dirty="0"/>
              <a:t> adressieren globale Nachhaltigkeitsherausforderungen und finden sich in bekannten Programmen wieder, wie etwa</a:t>
            </a:r>
          </a:p>
          <a:p>
            <a:pPr marL="171450" indent="-171450">
              <a:spcBef>
                <a:spcPts val="600"/>
              </a:spcBef>
              <a:buFont typeface="Courier New" panose="02070309020205020404" pitchFamily="49" charset="0"/>
              <a:buChar char="o"/>
            </a:pPr>
            <a:r>
              <a:rPr lang="de-DE" dirty="0"/>
              <a:t>den Großen Herausforderungen (Große Transformation/Grand </a:t>
            </a:r>
            <a:r>
              <a:rPr lang="de-DE" dirty="0" err="1"/>
              <a:t>Challenges</a:t>
            </a:r>
            <a:r>
              <a:rPr lang="de-DE" dirty="0"/>
              <a:t>) des EU-Forschungsrahmenprogramms (</a:t>
            </a:r>
            <a:r>
              <a:rPr lang="de-DE" dirty="0">
                <a:solidFill>
                  <a:schemeClr val="accent2"/>
                </a:solidFill>
              </a:rPr>
              <a:t>→ </a:t>
            </a:r>
            <a:r>
              <a:rPr lang="de-DE" dirty="0">
                <a:solidFill>
                  <a:schemeClr val="accent2"/>
                </a:solidFill>
                <a:hlinkClick r:id="rId2">
                  <a:extLst>
                    <a:ext uri="{A12FA001-AC4F-418D-AE19-62706E023703}">
                      <ahyp:hlinkClr xmlns:ahyp="http://schemas.microsoft.com/office/drawing/2018/hyperlinkcolor" val="tx"/>
                    </a:ext>
                  </a:extLst>
                </a:hlinkClick>
              </a:rPr>
              <a:t>t1p.de/6cwl</a:t>
            </a:r>
            <a:r>
              <a:rPr lang="de-DE" dirty="0"/>
              <a:t>) oder</a:t>
            </a:r>
          </a:p>
          <a:p>
            <a:pPr marL="171450" indent="-171450">
              <a:spcBef>
                <a:spcPts val="600"/>
              </a:spcBef>
              <a:buFont typeface="Courier New" panose="02070309020205020404" pitchFamily="49" charset="0"/>
              <a:buChar char="o"/>
            </a:pPr>
            <a:r>
              <a:rPr lang="de-DE" dirty="0"/>
              <a:t>den </a:t>
            </a:r>
            <a:r>
              <a:rPr lang="de-DE" dirty="0" err="1"/>
              <a:t>Sustainable</a:t>
            </a:r>
            <a:r>
              <a:rPr lang="de-DE" dirty="0"/>
              <a:t> Development Goals (SDG) der Vereinten Nationen </a:t>
            </a:r>
            <a:br>
              <a:rPr lang="de-DE" dirty="0"/>
            </a:br>
            <a:r>
              <a:rPr lang="de-DE" dirty="0"/>
              <a:t>(</a:t>
            </a:r>
            <a:r>
              <a:rPr lang="de-DE" dirty="0">
                <a:solidFill>
                  <a:schemeClr val="accent2"/>
                </a:solidFill>
              </a:rPr>
              <a:t>→ </a:t>
            </a:r>
            <a:r>
              <a:rPr lang="de-DE" dirty="0">
                <a:solidFill>
                  <a:schemeClr val="accent2"/>
                </a:solidFill>
                <a:hlinkClick r:id="rId3">
                  <a:extLst>
                    <a:ext uri="{A12FA001-AC4F-418D-AE19-62706E023703}">
                      <ahyp:hlinkClr xmlns:ahyp="http://schemas.microsoft.com/office/drawing/2018/hyperlinkcolor" val="tx"/>
                    </a:ext>
                  </a:extLst>
                </a:hlinkClick>
              </a:rPr>
              <a:t>t1p.de/unsdg</a:t>
            </a:r>
            <a:r>
              <a:rPr lang="de-DE" dirty="0"/>
              <a:t>).</a:t>
            </a:r>
          </a:p>
        </p:txBody>
      </p:sp>
      <p:sp>
        <p:nvSpPr>
          <p:cNvPr id="11" name="Inhaltsplatzhalter 2">
            <a:extLst>
              <a:ext uri="{FF2B5EF4-FFF2-40B4-BE49-F238E27FC236}">
                <a16:creationId xmlns:a16="http://schemas.microsoft.com/office/drawing/2014/main" id="{E0B1E6DE-7CAF-6745-9CA6-35E262F6176B}"/>
              </a:ext>
            </a:extLst>
          </p:cNvPr>
          <p:cNvSpPr txBox="1">
            <a:spLocks/>
          </p:cNvSpPr>
          <p:nvPr/>
        </p:nvSpPr>
        <p:spPr>
          <a:xfrm>
            <a:off x="637795" y="3727497"/>
            <a:ext cx="4571999" cy="17543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Tabelle: Von den SCS-Aktivitäten bearbeitete Themenfelder </a:t>
            </a:r>
            <a:endParaRPr lang="de-DE" dirty="0">
              <a:solidFill>
                <a:schemeClr val="tx2"/>
              </a:solidFill>
              <a:highlight>
                <a:srgbClr val="FFFF00"/>
              </a:highlight>
            </a:endParaRPr>
          </a:p>
        </p:txBody>
      </p:sp>
      <p:sp>
        <p:nvSpPr>
          <p:cNvPr id="13" name="Inhaltsplatzhalter 2">
            <a:extLst>
              <a:ext uri="{FF2B5EF4-FFF2-40B4-BE49-F238E27FC236}">
                <a16:creationId xmlns:a16="http://schemas.microsoft.com/office/drawing/2014/main" id="{F554824D-183E-9F41-93AA-185B45385418}"/>
              </a:ext>
            </a:extLst>
          </p:cNvPr>
          <p:cNvSpPr txBox="1">
            <a:spLocks/>
          </p:cNvSpPr>
          <p:nvPr/>
        </p:nvSpPr>
        <p:spPr>
          <a:xfrm>
            <a:off x="7110413" y="6404144"/>
            <a:ext cx="2952750" cy="507831"/>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Zuordnung der SCS-Aktivitäten zu den </a:t>
            </a:r>
            <a:r>
              <a:rPr lang="de-DE" dirty="0" err="1">
                <a:solidFill>
                  <a:schemeClr val="tx2"/>
                </a:solidFill>
              </a:rPr>
              <a:t>Sustainable</a:t>
            </a:r>
            <a:r>
              <a:rPr lang="de-DE" dirty="0">
                <a:solidFill>
                  <a:schemeClr val="tx2"/>
                </a:solidFill>
              </a:rPr>
              <a:t> Development Goals (N=55, thematische Zuordnung der SCS-Aktivitäten in Befragung &amp; Datenbank auf Grundlage von Internetrecherchen und Selbstbeschreibungen); Darstellung in Anlehnung an SDG-Symbolik der UN, Quelle: </a:t>
            </a:r>
            <a:r>
              <a:rPr lang="de-DE" dirty="0" err="1">
                <a:solidFill>
                  <a:schemeClr val="tx2"/>
                </a:solidFill>
              </a:rPr>
              <a:t>SoCiS</a:t>
            </a:r>
            <a:r>
              <a:rPr lang="de-DE" dirty="0">
                <a:solidFill>
                  <a:schemeClr val="tx2"/>
                </a:solidFill>
              </a:rPr>
              <a:t>-Online-Befragung 2019 und </a:t>
            </a:r>
            <a:r>
              <a:rPr lang="de-DE" dirty="0" err="1">
                <a:solidFill>
                  <a:schemeClr val="tx2"/>
                </a:solidFill>
              </a:rPr>
              <a:t>SoCiS</a:t>
            </a:r>
            <a:r>
              <a:rPr lang="de-DE" dirty="0">
                <a:solidFill>
                  <a:schemeClr val="tx2"/>
                </a:solidFill>
              </a:rPr>
              <a:t>-Projektdatenbank. (Göbel et al. 2020: 40)</a:t>
            </a:r>
          </a:p>
        </p:txBody>
      </p:sp>
      <p:sp>
        <p:nvSpPr>
          <p:cNvPr id="14" name="Inhaltsplatzhalter 2">
            <a:extLst>
              <a:ext uri="{FF2B5EF4-FFF2-40B4-BE49-F238E27FC236}">
                <a16:creationId xmlns:a16="http://schemas.microsoft.com/office/drawing/2014/main" id="{73CE6FC3-0E84-A54F-8D00-4EAD765DA32F}"/>
              </a:ext>
            </a:extLst>
          </p:cNvPr>
          <p:cNvSpPr txBox="1">
            <a:spLocks/>
          </p:cNvSpPr>
          <p:nvPr/>
        </p:nvSpPr>
        <p:spPr>
          <a:xfrm>
            <a:off x="7110414" y="2416256"/>
            <a:ext cx="2952750" cy="566479"/>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r"/>
            <a:r>
              <a:rPr lang="de-DE" sz="1250" dirty="0">
                <a:solidFill>
                  <a:schemeClr val="accent1"/>
                </a:solidFill>
              </a:rPr>
              <a:t>Welche </a:t>
            </a:r>
            <a:r>
              <a:rPr lang="de-DE" sz="1250" b="1" dirty="0">
                <a:solidFill>
                  <a:schemeClr val="accent1"/>
                </a:solidFill>
                <a:latin typeface="Calibri" panose="020F0502020204030204" pitchFamily="34" charset="0"/>
                <a:cs typeface="Calibri" panose="020F0502020204030204" pitchFamily="34" charset="0"/>
              </a:rPr>
              <a:t>Nachhaltigkeitsziele </a:t>
            </a:r>
            <a:r>
              <a:rPr lang="de-DE" sz="1250" dirty="0">
                <a:solidFill>
                  <a:schemeClr val="accent1"/>
                </a:solidFill>
              </a:rPr>
              <a:t>in den SCS-Aktivitäten konkret bearbeitet werden:</a:t>
            </a:r>
          </a:p>
        </p:txBody>
      </p:sp>
      <p:pic>
        <p:nvPicPr>
          <p:cNvPr id="16" name="Grafik 15">
            <a:extLst>
              <a:ext uri="{FF2B5EF4-FFF2-40B4-BE49-F238E27FC236}">
                <a16:creationId xmlns:a16="http://schemas.microsoft.com/office/drawing/2014/main" id="{2327FCE1-A954-6841-B4B3-FEB02D511CA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10413" y="3321851"/>
            <a:ext cx="2952750" cy="3056355"/>
          </a:xfrm>
          <a:prstGeom prst="rect">
            <a:avLst/>
          </a:prstGeom>
          <a:effectLst/>
        </p:spPr>
      </p:pic>
    </p:spTree>
    <p:extLst>
      <p:ext uri="{BB962C8B-B14F-4D97-AF65-F5344CB8AC3E}">
        <p14:creationId xmlns:p14="http://schemas.microsoft.com/office/powerpoint/2010/main" val="1616566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eck 39">
            <a:extLst>
              <a:ext uri="{FF2B5EF4-FFF2-40B4-BE49-F238E27FC236}">
                <a16:creationId xmlns:a16="http://schemas.microsoft.com/office/drawing/2014/main" id="{2903951F-4E77-1145-BCB7-8214C7695B04}"/>
              </a:ext>
            </a:extLst>
          </p:cNvPr>
          <p:cNvSpPr/>
          <p:nvPr/>
        </p:nvSpPr>
        <p:spPr>
          <a:xfrm>
            <a:off x="-1" y="2987675"/>
            <a:ext cx="10691813" cy="45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ADDCC116-522C-F14C-948B-701E17048AB9}"/>
              </a:ext>
            </a:extLst>
          </p:cNvPr>
          <p:cNvSpPr/>
          <p:nvPr/>
        </p:nvSpPr>
        <p:spPr>
          <a:xfrm>
            <a:off x="3080830" y="2660776"/>
            <a:ext cx="2086712" cy="3998289"/>
          </a:xfrm>
          <a:prstGeom prst="rect">
            <a:avLst/>
          </a:prstGeom>
          <a:solidFill>
            <a:schemeClr val="bg1"/>
          </a:solidFill>
          <a:ln w="6350">
            <a:solidFill>
              <a:schemeClr val="bg1">
                <a:lumMod val="75000"/>
              </a:schemeClr>
            </a:solidFill>
          </a:ln>
          <a:effectLst>
            <a:outerShdw dist="63500" dir="2700000" algn="tl"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932BA4AE-C2DD-7243-9919-1A9ADB279311}"/>
              </a:ext>
            </a:extLst>
          </p:cNvPr>
          <p:cNvSpPr/>
          <p:nvPr/>
        </p:nvSpPr>
        <p:spPr>
          <a:xfrm>
            <a:off x="5528428" y="2660776"/>
            <a:ext cx="2086712" cy="3998289"/>
          </a:xfrm>
          <a:prstGeom prst="rect">
            <a:avLst/>
          </a:prstGeom>
          <a:solidFill>
            <a:schemeClr val="bg1"/>
          </a:solidFill>
          <a:ln w="6350">
            <a:solidFill>
              <a:schemeClr val="bg1">
                <a:lumMod val="75000"/>
              </a:schemeClr>
            </a:solidFill>
          </a:ln>
          <a:effectLst>
            <a:outerShdw dist="63500" dir="2700000" algn="tl"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6B5DBA75-2AC9-C845-AE51-81B87151B60B}"/>
              </a:ext>
            </a:extLst>
          </p:cNvPr>
          <p:cNvSpPr/>
          <p:nvPr/>
        </p:nvSpPr>
        <p:spPr>
          <a:xfrm>
            <a:off x="7977867" y="2660776"/>
            <a:ext cx="2086712" cy="3998289"/>
          </a:xfrm>
          <a:prstGeom prst="rect">
            <a:avLst/>
          </a:prstGeom>
          <a:solidFill>
            <a:schemeClr val="bg1"/>
          </a:solidFill>
          <a:ln w="6350">
            <a:solidFill>
              <a:schemeClr val="bg1">
                <a:lumMod val="75000"/>
              </a:schemeClr>
            </a:solidFill>
          </a:ln>
          <a:effectLst>
            <a:outerShdw dist="63500" dir="2700000" algn="tl"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C778614A-A1C0-BC45-B63C-15C4D3215128}"/>
              </a:ext>
            </a:extLst>
          </p:cNvPr>
          <p:cNvSpPr/>
          <p:nvPr/>
        </p:nvSpPr>
        <p:spPr>
          <a:xfrm>
            <a:off x="637904" y="2660776"/>
            <a:ext cx="2086712" cy="3998289"/>
          </a:xfrm>
          <a:prstGeom prst="rect">
            <a:avLst/>
          </a:prstGeom>
          <a:solidFill>
            <a:schemeClr val="bg1"/>
          </a:solidFill>
          <a:ln w="6350">
            <a:solidFill>
              <a:schemeClr val="bg1">
                <a:lumMod val="75000"/>
              </a:schemeClr>
            </a:solidFill>
          </a:ln>
          <a:effectLst>
            <a:outerShdw dist="63500" dir="2700000" algn="tl"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C3B334F-5E38-B24C-8DD5-01A4AA879A11}"/>
              </a:ext>
            </a:extLst>
          </p:cNvPr>
          <p:cNvSpPr>
            <a:spLocks noGrp="1"/>
          </p:cNvSpPr>
          <p:nvPr>
            <p:ph type="title"/>
          </p:nvPr>
        </p:nvSpPr>
        <p:spPr/>
        <p:txBody>
          <a:bodyPr/>
          <a:lstStyle/>
          <a:p>
            <a:r>
              <a:rPr lang="de-DE" dirty="0"/>
              <a:t>Welche </a:t>
            </a:r>
            <a:br>
              <a:rPr lang="de-DE" dirty="0"/>
            </a:br>
            <a:r>
              <a:rPr lang="de-DE" b="1" dirty="0">
                <a:solidFill>
                  <a:schemeClr val="accent2"/>
                </a:solidFill>
              </a:rPr>
              <a:t>SCS-Aktivitäten</a:t>
            </a:r>
            <a:r>
              <a:rPr lang="de-DE" dirty="0"/>
              <a:t> gibt es</a:t>
            </a:r>
          </a:p>
        </p:txBody>
      </p:sp>
      <p:sp>
        <p:nvSpPr>
          <p:cNvPr id="3" name="Inhaltsplatzhalter 2">
            <a:extLst>
              <a:ext uri="{FF2B5EF4-FFF2-40B4-BE49-F238E27FC236}">
                <a16:creationId xmlns:a16="http://schemas.microsoft.com/office/drawing/2014/main" id="{0DAD41B8-88EA-1F4B-947C-B828215188C8}"/>
              </a:ext>
            </a:extLst>
          </p:cNvPr>
          <p:cNvSpPr>
            <a:spLocks noGrp="1"/>
          </p:cNvSpPr>
          <p:nvPr>
            <p:ph idx="1"/>
          </p:nvPr>
        </p:nvSpPr>
        <p:spPr>
          <a:xfrm>
            <a:off x="638273" y="4793321"/>
            <a:ext cx="2085976" cy="1395145"/>
          </a:xfrm>
        </p:spPr>
        <p:txBody>
          <a:bodyPr/>
          <a:lstStyle/>
          <a:p>
            <a:pPr>
              <a:spcBef>
                <a:spcPts val="0"/>
              </a:spcBef>
            </a:pPr>
            <a:r>
              <a:rPr lang="de-DE" b="1" dirty="0">
                <a:latin typeface="Calibri" panose="020F0502020204030204" pitchFamily="34" charset="0"/>
                <a:cs typeface="Calibri" panose="020F0502020204030204" pitchFamily="34" charset="0"/>
              </a:rPr>
              <a:t>Burg </a:t>
            </a:r>
            <a:r>
              <a:rPr lang="de-DE" b="1" dirty="0" err="1">
                <a:latin typeface="Calibri" panose="020F0502020204030204" pitchFamily="34" charset="0"/>
                <a:cs typeface="Calibri" panose="020F0502020204030204" pitchFamily="34" charset="0"/>
              </a:rPr>
              <a:t>Wersau</a:t>
            </a:r>
            <a:r>
              <a:rPr lang="de-DE" b="1" dirty="0">
                <a:latin typeface="Calibri" panose="020F0502020204030204" pitchFamily="34" charset="0"/>
                <a:cs typeface="Calibri" panose="020F0502020204030204" pitchFamily="34" charset="0"/>
              </a:rPr>
              <a:t> - die Burg unter </a:t>
            </a:r>
            <a:br>
              <a:rPr lang="de-DE" b="1" dirty="0">
                <a:latin typeface="Calibri" panose="020F0502020204030204" pitchFamily="34" charset="0"/>
                <a:cs typeface="Calibri" panose="020F0502020204030204" pitchFamily="34" charset="0"/>
              </a:rPr>
            </a:br>
            <a:r>
              <a:rPr lang="de-DE" b="1" dirty="0">
                <a:latin typeface="Calibri" panose="020F0502020204030204" pitchFamily="34" charset="0"/>
                <a:cs typeface="Calibri" panose="020F0502020204030204" pitchFamily="34" charset="0"/>
              </a:rPr>
              <a:t>der Grasnarbe</a:t>
            </a:r>
          </a:p>
          <a:p>
            <a:pPr>
              <a:spcBef>
                <a:spcPts val="600"/>
              </a:spcBef>
            </a:pPr>
            <a:r>
              <a:rPr lang="de-DE" sz="900" dirty="0">
                <a:solidFill>
                  <a:schemeClr val="accent4">
                    <a:lumMod val="40000"/>
                    <a:lumOff val="60000"/>
                  </a:schemeClr>
                </a:solidFill>
              </a:rPr>
              <a:t>Stadtgeschichte, Archäologie</a:t>
            </a:r>
          </a:p>
          <a:p>
            <a:pPr lvl="1">
              <a:spcBef>
                <a:spcPts val="200"/>
              </a:spcBef>
            </a:pPr>
            <a:r>
              <a:rPr lang="de-DE" dirty="0"/>
              <a:t>Durch Lehr- und Laiengrabungen soll die Geschichte der Burg erforscht und in Form eines Archäologie-Parks mit Museum sichtbar gemacht werden.</a:t>
            </a:r>
          </a:p>
        </p:txBody>
      </p:sp>
      <p:sp>
        <p:nvSpPr>
          <p:cNvPr id="4" name="Foliennummernplatzhalter 3">
            <a:extLst>
              <a:ext uri="{FF2B5EF4-FFF2-40B4-BE49-F238E27FC236}">
                <a16:creationId xmlns:a16="http://schemas.microsoft.com/office/drawing/2014/main" id="{9CE713A0-9058-3647-A8CC-6FA99D14CC55}"/>
              </a:ext>
            </a:extLst>
          </p:cNvPr>
          <p:cNvSpPr>
            <a:spLocks noGrp="1"/>
          </p:cNvSpPr>
          <p:nvPr>
            <p:ph type="sldNum" sz="quarter" idx="12"/>
          </p:nvPr>
        </p:nvSpPr>
        <p:spPr/>
        <p:txBody>
          <a:bodyPr/>
          <a:lstStyle/>
          <a:p>
            <a:fld id="{BA6FFAF3-5CE7-1E4A-B297-9EAF17666F00}" type="slidenum">
              <a:rPr lang="de-DE" smtClean="0"/>
              <a:t>14</a:t>
            </a:fld>
            <a:endParaRPr lang="de-DE" dirty="0"/>
          </a:p>
        </p:txBody>
      </p:sp>
      <p:sp>
        <p:nvSpPr>
          <p:cNvPr id="5" name="Inhaltsplatzhalter 2">
            <a:extLst>
              <a:ext uri="{FF2B5EF4-FFF2-40B4-BE49-F238E27FC236}">
                <a16:creationId xmlns:a16="http://schemas.microsoft.com/office/drawing/2014/main" id="{8BB0ED71-C993-A14A-9D07-E25F382118F4}"/>
              </a:ext>
            </a:extLst>
          </p:cNvPr>
          <p:cNvSpPr txBox="1">
            <a:spLocks/>
          </p:cNvSpPr>
          <p:nvPr/>
        </p:nvSpPr>
        <p:spPr>
          <a:xfrm>
            <a:off x="629069" y="1366839"/>
            <a:ext cx="4573169"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latin typeface="Calibri" panose="020F0502020204030204" pitchFamily="34" charset="0"/>
                <a:cs typeface="Calibri" panose="020F0502020204030204" pitchFamily="34" charset="0"/>
              </a:rPr>
              <a:t>Folgende SCS-Aktivitäten stehen beispielhaft für das vielfältige Feld. Schauen Sie doch einmal auf den jeweiligen Webpräsenzen vorbei!</a:t>
            </a:r>
          </a:p>
        </p:txBody>
      </p:sp>
      <p:sp>
        <p:nvSpPr>
          <p:cNvPr id="8" name="Inhaltsplatzhalter 2">
            <a:extLst>
              <a:ext uri="{FF2B5EF4-FFF2-40B4-BE49-F238E27FC236}">
                <a16:creationId xmlns:a16="http://schemas.microsoft.com/office/drawing/2014/main" id="{2E3BFDBE-02BD-D34F-964B-867B9ABDF7A9}"/>
              </a:ext>
            </a:extLst>
          </p:cNvPr>
          <p:cNvSpPr txBox="1">
            <a:spLocks/>
          </p:cNvSpPr>
          <p:nvPr/>
        </p:nvSpPr>
        <p:spPr>
          <a:xfrm>
            <a:off x="3083944" y="4793321"/>
            <a:ext cx="2085976" cy="1625964"/>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dirty="0">
                <a:latin typeface="Calibri" panose="020F0502020204030204" pitchFamily="34" charset="0"/>
                <a:cs typeface="Calibri" panose="020F0502020204030204" pitchFamily="34" charset="0"/>
              </a:rPr>
              <a:t>Gib mir was, was ich wählen kann. Demokratie ohne Langzeitarbeitslose? </a:t>
            </a:r>
          </a:p>
          <a:p>
            <a:pPr>
              <a:spcBef>
                <a:spcPts val="600"/>
              </a:spcBef>
            </a:pPr>
            <a:r>
              <a:rPr lang="de-DE" sz="900" dirty="0">
                <a:solidFill>
                  <a:schemeClr val="accent4">
                    <a:lumMod val="40000"/>
                    <a:lumOff val="60000"/>
                  </a:schemeClr>
                </a:solidFill>
              </a:rPr>
              <a:t>Demokratie, Integration</a:t>
            </a:r>
          </a:p>
          <a:p>
            <a:pPr lvl="1">
              <a:spcBef>
                <a:spcPts val="200"/>
              </a:spcBef>
            </a:pPr>
            <a:r>
              <a:rPr lang="de-DE" dirty="0"/>
              <a:t>Mit Interviews wird erforscht, welche Motive langzeitarbeitslose Nichtwähler haben und wie diese Menschen wieder in unsere Demokratie zurückgeholt werden können.</a:t>
            </a:r>
          </a:p>
        </p:txBody>
      </p:sp>
      <p:sp>
        <p:nvSpPr>
          <p:cNvPr id="10" name="Inhaltsplatzhalter 2">
            <a:extLst>
              <a:ext uri="{FF2B5EF4-FFF2-40B4-BE49-F238E27FC236}">
                <a16:creationId xmlns:a16="http://schemas.microsoft.com/office/drawing/2014/main" id="{089FC573-54E2-BD45-8C39-5A1B2778652A}"/>
              </a:ext>
            </a:extLst>
          </p:cNvPr>
          <p:cNvSpPr txBox="1">
            <a:spLocks/>
          </p:cNvSpPr>
          <p:nvPr/>
        </p:nvSpPr>
        <p:spPr>
          <a:xfrm>
            <a:off x="5529246" y="4793321"/>
            <a:ext cx="2085073" cy="1528310"/>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dirty="0">
                <a:latin typeface="Calibri" panose="020F0502020204030204" pitchFamily="34" charset="0"/>
                <a:cs typeface="Calibri" panose="020F0502020204030204" pitchFamily="34" charset="0"/>
              </a:rPr>
              <a:t>Landinventur</a:t>
            </a:r>
          </a:p>
          <a:p>
            <a:pPr>
              <a:spcBef>
                <a:spcPts val="600"/>
              </a:spcBef>
            </a:pPr>
            <a:r>
              <a:rPr lang="de-DE" sz="900" dirty="0">
                <a:solidFill>
                  <a:schemeClr val="accent4">
                    <a:lumMod val="40000"/>
                    <a:lumOff val="60000"/>
                  </a:schemeClr>
                </a:solidFill>
              </a:rPr>
              <a:t>Digitalisierung, Heimatforschung</a:t>
            </a:r>
          </a:p>
          <a:p>
            <a:pPr lvl="1">
              <a:spcBef>
                <a:spcPts val="200"/>
              </a:spcBef>
            </a:pPr>
            <a:r>
              <a:rPr lang="de-DE" dirty="0" err="1"/>
              <a:t>Bewohner.innen</a:t>
            </a:r>
            <a:r>
              <a:rPr lang="de-DE" dirty="0"/>
              <a:t> des ländlichen Raums erheben Daten über das Leben auf dem Dorf und machen sie auf einer Online-Plattform sichtbar. Diese soll Dörfern langfristig die Möglichkeit bieten sich selbst darzustellen und Politik und Öffentlichkeit zu adressieren.</a:t>
            </a:r>
          </a:p>
        </p:txBody>
      </p:sp>
      <p:sp>
        <p:nvSpPr>
          <p:cNvPr id="14" name="Inhaltsplatzhalter 2">
            <a:extLst>
              <a:ext uri="{FF2B5EF4-FFF2-40B4-BE49-F238E27FC236}">
                <a16:creationId xmlns:a16="http://schemas.microsoft.com/office/drawing/2014/main" id="{8FACEDA4-8EC2-624D-90C3-380D31963031}"/>
              </a:ext>
            </a:extLst>
          </p:cNvPr>
          <p:cNvSpPr txBox="1">
            <a:spLocks/>
          </p:cNvSpPr>
          <p:nvPr/>
        </p:nvSpPr>
        <p:spPr>
          <a:xfrm>
            <a:off x="7973645" y="4793321"/>
            <a:ext cx="2087820" cy="1466166"/>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dirty="0" err="1">
                <a:latin typeface="Calibri" panose="020F0502020204030204" pitchFamily="34" charset="0"/>
                <a:cs typeface="Calibri" panose="020F0502020204030204" pitchFamily="34" charset="0"/>
              </a:rPr>
              <a:t>Repara</a:t>
            </a:r>
            <a:r>
              <a:rPr lang="de-DE" b="1" dirty="0">
                <a:latin typeface="Calibri" panose="020F0502020204030204" pitchFamily="34" charset="0"/>
                <a:cs typeface="Calibri" panose="020F0502020204030204" pitchFamily="34" charset="0"/>
              </a:rPr>
              <a:t>/</a:t>
            </a:r>
            <a:r>
              <a:rPr lang="de-DE" b="1" dirty="0" err="1">
                <a:latin typeface="Calibri" panose="020F0502020204030204" pitchFamily="34" charset="0"/>
                <a:cs typeface="Calibri" panose="020F0502020204030204" pitchFamily="34" charset="0"/>
              </a:rPr>
              <a:t>kul</a:t>
            </a:r>
            <a:r>
              <a:rPr lang="de-DE" b="1" dirty="0">
                <a:latin typeface="Calibri" panose="020F0502020204030204" pitchFamily="34" charset="0"/>
                <a:cs typeface="Calibri" panose="020F0502020204030204" pitchFamily="34" charset="0"/>
              </a:rPr>
              <a:t>/</a:t>
            </a:r>
            <a:r>
              <a:rPr lang="de-DE" b="1" dirty="0" err="1">
                <a:latin typeface="Calibri" panose="020F0502020204030204" pitchFamily="34" charset="0"/>
                <a:cs typeface="Calibri" panose="020F0502020204030204" pitchFamily="34" charset="0"/>
              </a:rPr>
              <a:t>tur</a:t>
            </a:r>
            <a:endParaRPr lang="de-DE" b="1" dirty="0">
              <a:latin typeface="Calibri" panose="020F0502020204030204" pitchFamily="34" charset="0"/>
              <a:cs typeface="Calibri" panose="020F0502020204030204" pitchFamily="34" charset="0"/>
            </a:endParaRPr>
          </a:p>
          <a:p>
            <a:pPr>
              <a:spcBef>
                <a:spcPts val="600"/>
              </a:spcBef>
            </a:pPr>
            <a:r>
              <a:rPr lang="de-DE" sz="900" dirty="0">
                <a:solidFill>
                  <a:schemeClr val="accent4">
                    <a:lumMod val="40000"/>
                    <a:lumOff val="60000"/>
                  </a:schemeClr>
                </a:solidFill>
              </a:rPr>
              <a:t>Nachhaltigkeit, Bildung/Kultur</a:t>
            </a:r>
          </a:p>
          <a:p>
            <a:pPr lvl="1">
              <a:spcBef>
                <a:spcPts val="200"/>
              </a:spcBef>
            </a:pPr>
            <a:r>
              <a:rPr lang="de-DE" dirty="0" err="1"/>
              <a:t>Forscher.innen</a:t>
            </a:r>
            <a:r>
              <a:rPr lang="de-DE" dirty="0"/>
              <a:t> und Citizen </a:t>
            </a:r>
            <a:r>
              <a:rPr lang="de-DE" dirty="0" err="1"/>
              <a:t>Scientists</a:t>
            </a:r>
            <a:r>
              <a:rPr lang="de-DE" dirty="0"/>
              <a:t> aus der </a:t>
            </a:r>
            <a:r>
              <a:rPr lang="de-DE" dirty="0" err="1"/>
              <a:t>Repair</a:t>
            </a:r>
            <a:r>
              <a:rPr lang="de-DE" dirty="0"/>
              <a:t>- und Do-it-yourself-(DIY)-Bewegung erforschen, wie Praktiken des Reparierens und Selbermachens erfolgreich angeeignet und in den Alltag integriert werden können.</a:t>
            </a:r>
          </a:p>
        </p:txBody>
      </p:sp>
      <p:sp>
        <p:nvSpPr>
          <p:cNvPr id="25" name="Inhaltsplatzhalter 2">
            <a:extLst>
              <a:ext uri="{FF2B5EF4-FFF2-40B4-BE49-F238E27FC236}">
                <a16:creationId xmlns:a16="http://schemas.microsoft.com/office/drawing/2014/main" id="{6C1D96FC-0F5B-E24C-A61F-F8BA1F353303}"/>
              </a:ext>
            </a:extLst>
          </p:cNvPr>
          <p:cNvSpPr txBox="1">
            <a:spLocks/>
          </p:cNvSpPr>
          <p:nvPr/>
        </p:nvSpPr>
        <p:spPr>
          <a:xfrm rot="16200000">
            <a:off x="8208170" y="4968082"/>
            <a:ext cx="4571999"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Bilder: Die Bilder wurden den entsprechenden Websites entnommen und unterliegen ggf. anderen Lizenzierungen.</a:t>
            </a:r>
            <a:endParaRPr lang="de-DE" dirty="0">
              <a:solidFill>
                <a:schemeClr val="tx2"/>
              </a:solidFill>
              <a:highlight>
                <a:srgbClr val="60A8D8"/>
              </a:highlight>
            </a:endParaRP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8641" y="2660776"/>
            <a:ext cx="2085976" cy="2081778"/>
          </a:xfrm>
          <a:prstGeom prst="rect">
            <a:avLst/>
          </a:prstGeom>
          <a:ln w="6350">
            <a:solidFill>
              <a:schemeClr val="bg1">
                <a:lumMod val="75000"/>
              </a:schemeClr>
            </a:solidFill>
          </a:ln>
          <a:effectLst/>
        </p:spPr>
      </p:pic>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3944" y="2656578"/>
            <a:ext cx="2085976" cy="2085976"/>
          </a:xfrm>
          <a:prstGeom prst="rect">
            <a:avLst/>
          </a:prstGeom>
          <a:ln w="6350">
            <a:solidFill>
              <a:schemeClr val="bg1">
                <a:lumMod val="75000"/>
              </a:schemeClr>
            </a:solidFill>
          </a:ln>
          <a:effectLst/>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29247" y="2652922"/>
            <a:ext cx="2085073" cy="2088000"/>
          </a:xfrm>
          <a:prstGeom prst="rect">
            <a:avLst/>
          </a:prstGeom>
          <a:ln w="6350">
            <a:solidFill>
              <a:schemeClr val="bg1">
                <a:lumMod val="75000"/>
              </a:schemeClr>
            </a:solidFill>
          </a:ln>
          <a:effectLst/>
        </p:spPr>
      </p:pic>
      <p:pic>
        <p:nvPicPr>
          <p:cNvPr id="13" name="Grafik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73648" y="2652922"/>
            <a:ext cx="2087820" cy="2088000"/>
          </a:xfrm>
          <a:prstGeom prst="rect">
            <a:avLst/>
          </a:prstGeom>
          <a:ln w="6350">
            <a:solidFill>
              <a:schemeClr val="bg1">
                <a:lumMod val="75000"/>
              </a:schemeClr>
            </a:solidFill>
          </a:ln>
          <a:effectLst/>
        </p:spPr>
      </p:pic>
      <p:grpSp>
        <p:nvGrpSpPr>
          <p:cNvPr id="7" name="Gruppieren 6">
            <a:extLst>
              <a:ext uri="{FF2B5EF4-FFF2-40B4-BE49-F238E27FC236}">
                <a16:creationId xmlns:a16="http://schemas.microsoft.com/office/drawing/2014/main" id="{5F2A6317-7B98-0843-A2AB-313334BFAF46}"/>
              </a:ext>
            </a:extLst>
          </p:cNvPr>
          <p:cNvGrpSpPr/>
          <p:nvPr/>
        </p:nvGrpSpPr>
        <p:grpSpPr>
          <a:xfrm>
            <a:off x="7219988" y="484027"/>
            <a:ext cx="2962080" cy="902023"/>
            <a:chOff x="6008644" y="5559"/>
            <a:chExt cx="2962080" cy="902023"/>
          </a:xfrm>
        </p:grpSpPr>
        <p:sp>
          <p:nvSpPr>
            <p:cNvPr id="24" name="Rechteck 23">
              <a:extLst>
                <a:ext uri="{FF2B5EF4-FFF2-40B4-BE49-F238E27FC236}">
                  <a16:creationId xmlns:a16="http://schemas.microsoft.com/office/drawing/2014/main" id="{FF2D15D2-B110-3B43-AB90-D78D31B8A46B}"/>
                </a:ext>
              </a:extLst>
            </p:cNvPr>
            <p:cNvSpPr/>
            <p:nvPr/>
          </p:nvSpPr>
          <p:spPr>
            <a:xfrm>
              <a:off x="6161644" y="158559"/>
              <a:ext cx="2809080" cy="749023"/>
            </a:xfrm>
            <a:prstGeom prst="rect">
              <a:avLst/>
            </a:prstGeom>
            <a:solidFill>
              <a:schemeClr val="bg1"/>
            </a:solidFill>
            <a:ln w="6350">
              <a:solidFill>
                <a:schemeClr val="accent1"/>
              </a:solidFill>
            </a:ln>
            <a:effectLst>
              <a:outerShdw dist="63500" dir="2700000" algn="tl" rotWithShape="0">
                <a:schemeClr val="accent1">
                  <a:lumMod val="20000"/>
                  <a:lumOff val="80000"/>
                </a:schemeClr>
              </a:outerShdw>
            </a:effectLst>
          </p:spPr>
          <p:txBody>
            <a:bodyPr wrap="square" lIns="144000" tIns="125999" rIns="90000" bIns="90000">
              <a:spAutoFit/>
            </a:bodyPr>
            <a:lstStyle/>
            <a:p>
              <a:pPr defTabSz="1007943">
                <a:spcBef>
                  <a:spcPts val="300"/>
                </a:spcBef>
              </a:pPr>
              <a:r>
                <a:rPr lang="de-DE" sz="800" dirty="0">
                  <a:solidFill>
                    <a:schemeClr val="accent1"/>
                  </a:solidFill>
                  <a:latin typeface="Calibri Light" panose="020F0302020204030204" pitchFamily="34" charset="0"/>
                  <a:cs typeface="Calibri Light" panose="020F0302020204030204" pitchFamily="34" charset="0"/>
                </a:rPr>
                <a:t>Kurze Videos, die eine Übersicht über weitere Arten von SCS-Aktivitäten bieten, finden sich auf der Webseite des </a:t>
              </a:r>
              <a:r>
                <a:rPr lang="de-DE" sz="800" dirty="0" err="1">
                  <a:solidFill>
                    <a:schemeClr val="accent1"/>
                  </a:solidFill>
                  <a:latin typeface="Calibri Light" panose="020F0302020204030204" pitchFamily="34" charset="0"/>
                  <a:cs typeface="Calibri Light" panose="020F0302020204030204" pitchFamily="34" charset="0"/>
                </a:rPr>
                <a:t>CoAct</a:t>
              </a:r>
              <a:r>
                <a:rPr lang="de-DE" sz="800" dirty="0">
                  <a:solidFill>
                    <a:schemeClr val="accent1"/>
                  </a:solidFill>
                  <a:latin typeface="Calibri Light" panose="020F0302020204030204" pitchFamily="34" charset="0"/>
                  <a:cs typeface="Calibri Light" panose="020F0302020204030204" pitchFamily="34" charset="0"/>
                </a:rPr>
                <a:t>-Projekts (auf Englisch):</a:t>
              </a:r>
            </a:p>
            <a:p>
              <a:pPr defTabSz="1007943">
                <a:spcBef>
                  <a:spcPts val="300"/>
                </a:spcBef>
              </a:pPr>
              <a:r>
                <a:rPr lang="de-DE" sz="800" u="sng" dirty="0" err="1">
                  <a:solidFill>
                    <a:schemeClr val="accent1"/>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coactproject.eu</a:t>
              </a:r>
              <a:r>
                <a:rPr lang="de-DE" sz="800" u="sng" dirty="0">
                  <a:solidFill>
                    <a:schemeClr val="accent1"/>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a:t>
              </a:r>
              <a:r>
                <a:rPr lang="de-DE" sz="800" u="sng" dirty="0" err="1">
                  <a:solidFill>
                    <a:schemeClr val="accent1"/>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overview</a:t>
              </a:r>
              <a:endParaRPr lang="de-DE" sz="800" u="sng" dirty="0">
                <a:solidFill>
                  <a:schemeClr val="accent1"/>
                </a:solidFill>
                <a:latin typeface="Calibri Light" panose="020F0302020204030204" pitchFamily="34" charset="0"/>
                <a:cs typeface="Calibri Light" panose="020F0302020204030204" pitchFamily="34" charset="0"/>
              </a:endParaRPr>
            </a:p>
          </p:txBody>
        </p:sp>
        <p:sp>
          <p:nvSpPr>
            <p:cNvPr id="26" name="Oval 25">
              <a:extLst>
                <a:ext uri="{FF2B5EF4-FFF2-40B4-BE49-F238E27FC236}">
                  <a16:creationId xmlns:a16="http://schemas.microsoft.com/office/drawing/2014/main" id="{5D3DF4DA-A0BB-804F-89BF-E10F16CE3D63}"/>
                </a:ext>
              </a:extLst>
            </p:cNvPr>
            <p:cNvSpPr/>
            <p:nvPr/>
          </p:nvSpPr>
          <p:spPr>
            <a:xfrm>
              <a:off x="6008644" y="5559"/>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a:extLst>
                <a:ext uri="{FF2B5EF4-FFF2-40B4-BE49-F238E27FC236}">
                  <a16:creationId xmlns:a16="http://schemas.microsoft.com/office/drawing/2014/main" id="{570FCC1B-A51A-6342-B781-86825970D06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26327" y="24112"/>
              <a:ext cx="270633" cy="270633"/>
            </a:xfrm>
            <a:prstGeom prst="rect">
              <a:avLst/>
            </a:prstGeom>
          </p:spPr>
        </p:pic>
      </p:grpSp>
      <p:pic>
        <p:nvPicPr>
          <p:cNvPr id="29" name="Grafik 28">
            <a:extLst>
              <a:ext uri="{FF2B5EF4-FFF2-40B4-BE49-F238E27FC236}">
                <a16:creationId xmlns:a16="http://schemas.microsoft.com/office/drawing/2014/main" id="{A6CFF740-36DB-BA4F-BC74-C6A9463C5FD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73173" y="6323836"/>
            <a:ext cx="270633" cy="270633"/>
          </a:xfrm>
          <a:prstGeom prst="rect">
            <a:avLst/>
          </a:prstGeom>
        </p:spPr>
      </p:pic>
      <p:sp>
        <p:nvSpPr>
          <p:cNvPr id="21" name="Rechteck 20">
            <a:extLst>
              <a:ext uri="{FF2B5EF4-FFF2-40B4-BE49-F238E27FC236}">
                <a16:creationId xmlns:a16="http://schemas.microsoft.com/office/drawing/2014/main" id="{AC4F0644-691A-6345-BE00-72D054F1C0D8}"/>
              </a:ext>
            </a:extLst>
          </p:cNvPr>
          <p:cNvSpPr/>
          <p:nvPr/>
        </p:nvSpPr>
        <p:spPr>
          <a:xfrm>
            <a:off x="943806" y="6343736"/>
            <a:ext cx="859654" cy="230832"/>
          </a:xfrm>
          <a:prstGeom prst="rect">
            <a:avLst/>
          </a:prstGeom>
        </p:spPr>
        <p:txBody>
          <a:bodyPr wrap="none" lIns="36000">
            <a:spAutoFit/>
          </a:bodyPr>
          <a:lstStyle/>
          <a:p>
            <a:r>
              <a:rPr lang="de-DE" sz="900" u="sng" dirty="0">
                <a:solidFill>
                  <a:schemeClr val="accent2"/>
                </a:solidFill>
                <a:latin typeface="Calibri Light" panose="020F0302020204030204" pitchFamily="34" charset="0"/>
                <a:cs typeface="Calibri Light" panose="020F0302020204030204" pitchFamily="34" charset="0"/>
                <a:hlinkClick r:id="rId11"/>
              </a:rPr>
              <a:t>burg-wersau.de</a:t>
            </a:r>
            <a:endParaRPr lang="de-DE" sz="900" u="sng" dirty="0">
              <a:solidFill>
                <a:schemeClr val="accent2"/>
              </a:solidFill>
              <a:latin typeface="Calibri Light" panose="020F0302020204030204" pitchFamily="34" charset="0"/>
              <a:cs typeface="Calibri Light" panose="020F0302020204030204" pitchFamily="34" charset="0"/>
            </a:endParaRPr>
          </a:p>
        </p:txBody>
      </p:sp>
      <p:sp>
        <p:nvSpPr>
          <p:cNvPr id="30" name="Rechteck 29">
            <a:extLst>
              <a:ext uri="{FF2B5EF4-FFF2-40B4-BE49-F238E27FC236}">
                <a16:creationId xmlns:a16="http://schemas.microsoft.com/office/drawing/2014/main" id="{568810AA-CFA1-504C-AE13-2676F4DC9F93}"/>
              </a:ext>
            </a:extLst>
          </p:cNvPr>
          <p:cNvSpPr/>
          <p:nvPr/>
        </p:nvSpPr>
        <p:spPr>
          <a:xfrm>
            <a:off x="3423784" y="6353958"/>
            <a:ext cx="1202696" cy="230832"/>
          </a:xfrm>
          <a:prstGeom prst="rect">
            <a:avLst/>
          </a:prstGeom>
        </p:spPr>
        <p:txBody>
          <a:bodyPr wrap="none" lIns="36000">
            <a:spAutoFit/>
          </a:bodyPr>
          <a:lstStyle/>
          <a:p>
            <a:r>
              <a:rPr lang="de-DE" sz="900" u="sng" dirty="0">
                <a:solidFill>
                  <a:schemeClr val="accent2"/>
                </a:solidFill>
                <a:latin typeface="Calibri Light" panose="020F0302020204030204" pitchFamily="34" charset="0"/>
                <a:cs typeface="Calibri Light" panose="020F0302020204030204" pitchFamily="34" charset="0"/>
                <a:hlinkClick r:id="rId12"/>
              </a:rPr>
              <a:t>studie-nichtwaehler.de</a:t>
            </a:r>
            <a:endParaRPr lang="de-DE" sz="900" u="sng" dirty="0">
              <a:solidFill>
                <a:schemeClr val="accent2"/>
              </a:solidFill>
              <a:latin typeface="Calibri Light" panose="020F0302020204030204" pitchFamily="34" charset="0"/>
              <a:cs typeface="Calibri Light" panose="020F0302020204030204" pitchFamily="34" charset="0"/>
            </a:endParaRPr>
          </a:p>
        </p:txBody>
      </p:sp>
      <p:sp>
        <p:nvSpPr>
          <p:cNvPr id="32" name="Rechteck 31">
            <a:extLst>
              <a:ext uri="{FF2B5EF4-FFF2-40B4-BE49-F238E27FC236}">
                <a16:creationId xmlns:a16="http://schemas.microsoft.com/office/drawing/2014/main" id="{A29FD25B-F52F-2442-9412-6E93FC57D964}"/>
              </a:ext>
            </a:extLst>
          </p:cNvPr>
          <p:cNvSpPr/>
          <p:nvPr/>
        </p:nvSpPr>
        <p:spPr>
          <a:xfrm>
            <a:off x="5870190" y="6353958"/>
            <a:ext cx="864463" cy="230832"/>
          </a:xfrm>
          <a:prstGeom prst="rect">
            <a:avLst/>
          </a:prstGeom>
        </p:spPr>
        <p:txBody>
          <a:bodyPr wrap="none" lIns="36000">
            <a:spAutoFit/>
          </a:bodyPr>
          <a:lstStyle/>
          <a:p>
            <a:r>
              <a:rPr lang="de-DE" sz="900" u="sng" dirty="0">
                <a:solidFill>
                  <a:schemeClr val="accent2"/>
                </a:solidFill>
                <a:latin typeface="Calibri Light" panose="020F0302020204030204" pitchFamily="34" charset="0"/>
                <a:cs typeface="Calibri Light" panose="020F0302020204030204" pitchFamily="34" charset="0"/>
                <a:hlinkClick r:id="rId13"/>
              </a:rPr>
              <a:t>landinventur.de</a:t>
            </a:r>
            <a:endParaRPr lang="de-DE" sz="900" u="sng" dirty="0">
              <a:solidFill>
                <a:schemeClr val="accent2"/>
              </a:solidFill>
              <a:latin typeface="Calibri Light" panose="020F0302020204030204" pitchFamily="34" charset="0"/>
              <a:cs typeface="Calibri Light" panose="020F0302020204030204" pitchFamily="34" charset="0"/>
            </a:endParaRPr>
          </a:p>
        </p:txBody>
      </p:sp>
      <p:sp>
        <p:nvSpPr>
          <p:cNvPr id="34" name="Rechteck 33">
            <a:extLst>
              <a:ext uri="{FF2B5EF4-FFF2-40B4-BE49-F238E27FC236}">
                <a16:creationId xmlns:a16="http://schemas.microsoft.com/office/drawing/2014/main" id="{CDA55439-CC6D-B74B-8E9D-5EB218CF892A}"/>
              </a:ext>
            </a:extLst>
          </p:cNvPr>
          <p:cNvSpPr/>
          <p:nvPr/>
        </p:nvSpPr>
        <p:spPr>
          <a:xfrm>
            <a:off x="8298382" y="6353958"/>
            <a:ext cx="893317" cy="230832"/>
          </a:xfrm>
          <a:prstGeom prst="rect">
            <a:avLst/>
          </a:prstGeom>
        </p:spPr>
        <p:txBody>
          <a:bodyPr wrap="none" lIns="36000">
            <a:spAutoFit/>
          </a:bodyPr>
          <a:lstStyle/>
          <a:p>
            <a:r>
              <a:rPr lang="de-DE" sz="900" u="sng" dirty="0">
                <a:solidFill>
                  <a:schemeClr val="accent2"/>
                </a:solidFill>
                <a:latin typeface="Calibri Light" panose="020F0302020204030204" pitchFamily="34" charset="0"/>
                <a:cs typeface="Calibri Light" panose="020F0302020204030204" pitchFamily="34" charset="0"/>
                <a:hlinkClick r:id="rId14"/>
              </a:rPr>
              <a:t>reparakultur.org</a:t>
            </a:r>
            <a:endParaRPr lang="de-DE" sz="900" u="sng" dirty="0">
              <a:solidFill>
                <a:schemeClr val="accent2"/>
              </a:solidFill>
              <a:latin typeface="Calibri Light" panose="020F0302020204030204" pitchFamily="34" charset="0"/>
              <a:cs typeface="Calibri Light" panose="020F0302020204030204" pitchFamily="34" charset="0"/>
            </a:endParaRPr>
          </a:p>
        </p:txBody>
      </p:sp>
      <p:pic>
        <p:nvPicPr>
          <p:cNvPr id="37" name="Grafik 36">
            <a:extLst>
              <a:ext uri="{FF2B5EF4-FFF2-40B4-BE49-F238E27FC236}">
                <a16:creationId xmlns:a16="http://schemas.microsoft.com/office/drawing/2014/main" id="{F47D1188-9B07-CC46-851F-D11A46FFAE4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149490" y="6323836"/>
            <a:ext cx="270633" cy="270633"/>
          </a:xfrm>
          <a:prstGeom prst="rect">
            <a:avLst/>
          </a:prstGeom>
        </p:spPr>
      </p:pic>
      <p:pic>
        <p:nvPicPr>
          <p:cNvPr id="38" name="Grafik 37">
            <a:extLst>
              <a:ext uri="{FF2B5EF4-FFF2-40B4-BE49-F238E27FC236}">
                <a16:creationId xmlns:a16="http://schemas.microsoft.com/office/drawing/2014/main" id="{321566FC-3BDB-8841-B430-BA39E772F65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99557" y="6323836"/>
            <a:ext cx="270633" cy="270633"/>
          </a:xfrm>
          <a:prstGeom prst="rect">
            <a:avLst/>
          </a:prstGeom>
        </p:spPr>
      </p:pic>
      <p:pic>
        <p:nvPicPr>
          <p:cNvPr id="39" name="Grafik 38">
            <a:extLst>
              <a:ext uri="{FF2B5EF4-FFF2-40B4-BE49-F238E27FC236}">
                <a16:creationId xmlns:a16="http://schemas.microsoft.com/office/drawing/2014/main" id="{0ACC7314-7D31-D944-A4B3-3FEF0166C96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027749" y="6323836"/>
            <a:ext cx="270633" cy="270633"/>
          </a:xfrm>
          <a:prstGeom prst="rect">
            <a:avLst/>
          </a:prstGeom>
        </p:spPr>
      </p:pic>
    </p:spTree>
    <p:extLst>
      <p:ext uri="{BB962C8B-B14F-4D97-AF65-F5344CB8AC3E}">
        <p14:creationId xmlns:p14="http://schemas.microsoft.com/office/powerpoint/2010/main" val="3315950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E824A18-5D6D-A740-9879-66BFFC90F51A}"/>
              </a:ext>
            </a:extLst>
          </p:cNvPr>
          <p:cNvSpPr/>
          <p:nvPr/>
        </p:nvSpPr>
        <p:spPr>
          <a:xfrm>
            <a:off x="1962615" y="-1193540"/>
            <a:ext cx="10790486" cy="10790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653A2A3-CF58-C546-B678-F0BFE05C0C9C}"/>
              </a:ext>
            </a:extLst>
          </p:cNvPr>
          <p:cNvSpPr>
            <a:spLocks noGrp="1"/>
          </p:cNvSpPr>
          <p:nvPr>
            <p:ph type="title"/>
          </p:nvPr>
        </p:nvSpPr>
        <p:spPr/>
        <p:txBody>
          <a:bodyPr/>
          <a:lstStyle/>
          <a:p>
            <a:r>
              <a:rPr lang="de-DE" b="1" dirty="0"/>
              <a:t>Potenziale </a:t>
            </a:r>
            <a:r>
              <a:rPr lang="de-DE" dirty="0"/>
              <a:t>und </a:t>
            </a:r>
            <a:r>
              <a:rPr lang="de-DE" b="1" dirty="0"/>
              <a:t>Herausforderungen </a:t>
            </a:r>
            <a:br>
              <a:rPr lang="de-DE" b="1" dirty="0"/>
            </a:br>
            <a:r>
              <a:rPr lang="de-DE" dirty="0"/>
              <a:t>für </a:t>
            </a:r>
            <a:r>
              <a:rPr lang="de-DE" dirty="0" err="1"/>
              <a:t>Social</a:t>
            </a:r>
            <a:r>
              <a:rPr lang="de-DE" dirty="0"/>
              <a:t> </a:t>
            </a:r>
            <a:r>
              <a:rPr lang="de-DE" dirty="0" err="1"/>
              <a:t>Citizen</a:t>
            </a:r>
            <a:r>
              <a:rPr lang="de-DE" dirty="0"/>
              <a:t> Science</a:t>
            </a:r>
          </a:p>
        </p:txBody>
      </p:sp>
      <p:sp>
        <p:nvSpPr>
          <p:cNvPr id="3" name="Foliennummernplatzhalter 2">
            <a:extLst>
              <a:ext uri="{FF2B5EF4-FFF2-40B4-BE49-F238E27FC236}">
                <a16:creationId xmlns:a16="http://schemas.microsoft.com/office/drawing/2014/main" id="{05BDE832-1440-824E-A5E4-9C82796B6DFD}"/>
              </a:ext>
            </a:extLst>
          </p:cNvPr>
          <p:cNvSpPr>
            <a:spLocks noGrp="1"/>
          </p:cNvSpPr>
          <p:nvPr>
            <p:ph type="sldNum" sz="quarter" idx="12"/>
          </p:nvPr>
        </p:nvSpPr>
        <p:spPr/>
        <p:txBody>
          <a:bodyPr/>
          <a:lstStyle/>
          <a:p>
            <a:fld id="{BA6FFAF3-5CE7-1E4A-B297-9EAF17666F00}" type="slidenum">
              <a:rPr lang="de-DE" smtClean="0"/>
              <a:t>15</a:t>
            </a:fld>
            <a:endParaRPr lang="de-DE" dirty="0"/>
          </a:p>
        </p:txBody>
      </p:sp>
      <p:sp>
        <p:nvSpPr>
          <p:cNvPr id="7" name="Inhaltsplatzhalter 2">
            <a:extLst>
              <a:ext uri="{FF2B5EF4-FFF2-40B4-BE49-F238E27FC236}">
                <a16:creationId xmlns:a16="http://schemas.microsoft.com/office/drawing/2014/main" id="{AB903A47-3C01-414B-B3A1-C8D92130CADB}"/>
              </a:ext>
            </a:extLst>
          </p:cNvPr>
          <p:cNvSpPr txBox="1">
            <a:spLocks/>
          </p:cNvSpPr>
          <p:nvPr/>
        </p:nvSpPr>
        <p:spPr>
          <a:xfrm>
            <a:off x="1082694" y="6736542"/>
            <a:ext cx="2516717" cy="258532"/>
          </a:xfrm>
          <a:prstGeom prst="rect">
            <a:avLst/>
          </a:prstGeom>
          <a:noFill/>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r"/>
            <a:r>
              <a:rPr lang="de-DE" dirty="0">
                <a:solidFill>
                  <a:schemeClr val="tx2"/>
                </a:solidFill>
              </a:rPr>
              <a:t>Bild: Zusammenfassung von Potenzialen und Herausforderungen von (Social) Citizen Science (nach einem Konzept von Göbel et al., eingereicht)</a:t>
            </a:r>
            <a:endParaRPr lang="de-DE" dirty="0">
              <a:solidFill>
                <a:schemeClr val="tx2"/>
              </a:solidFill>
              <a:highlight>
                <a:srgbClr val="60A8D8"/>
              </a:highlight>
            </a:endParaRPr>
          </a:p>
        </p:txBody>
      </p:sp>
      <p:sp>
        <p:nvSpPr>
          <p:cNvPr id="12" name="Inhaltsplatzhalter 2">
            <a:extLst>
              <a:ext uri="{FF2B5EF4-FFF2-40B4-BE49-F238E27FC236}">
                <a16:creationId xmlns:a16="http://schemas.microsoft.com/office/drawing/2014/main" id="{DC00D29B-9FE6-084D-B85A-8693AB3AF337}"/>
              </a:ext>
            </a:extLst>
          </p:cNvPr>
          <p:cNvSpPr txBox="1">
            <a:spLocks/>
          </p:cNvSpPr>
          <p:nvPr/>
        </p:nvSpPr>
        <p:spPr>
          <a:xfrm>
            <a:off x="638213" y="1375983"/>
            <a:ext cx="4013300" cy="1843751"/>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1"/>
                </a:solidFill>
                <a:latin typeface="Calibri" panose="020F0502020204030204" pitchFamily="34" charset="0"/>
                <a:cs typeface="Calibri" panose="020F0502020204030204" pitchFamily="34" charset="0"/>
              </a:rPr>
              <a:t>SCS liefert nicht nur Beiträge zur Entwicklung von Forschungswissen, sondern auch ganz praktische Wirkungen. Zugleich sind hierfür immer wieder Herausforderungen zu meistern, denn Zusammenarbeit in Gruppen mit vielfältigen Hintergründen erfordert Engagement, Toleranz und Geduld. </a:t>
            </a:r>
          </a:p>
        </p:txBody>
      </p:sp>
      <p:sp>
        <p:nvSpPr>
          <p:cNvPr id="9" name="Rechteck 8">
            <a:extLst>
              <a:ext uri="{FF2B5EF4-FFF2-40B4-BE49-F238E27FC236}">
                <a16:creationId xmlns:a16="http://schemas.microsoft.com/office/drawing/2014/main" id="{6B5AED21-ADB3-4F43-A47D-639EA4C949B8}"/>
              </a:ext>
            </a:extLst>
          </p:cNvPr>
          <p:cNvSpPr/>
          <p:nvPr/>
        </p:nvSpPr>
        <p:spPr>
          <a:xfrm>
            <a:off x="791213" y="5283116"/>
            <a:ext cx="2808198" cy="1326104"/>
          </a:xfrm>
          <a:prstGeom prst="rect">
            <a:avLst/>
          </a:prstGeom>
          <a:noFill/>
          <a:ln w="6350">
            <a:solidFill>
              <a:schemeClr val="tx2"/>
            </a:solid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Sie haben auf der vorherigen Seite einige Beispiele für SCS-Aktivitäten kennengelernt. Schauen Sie auf den Web-Präsenzen dieser Aktivitäten vorbei und recherchieren Sie Lösungen, wie die Beteiligten mit den hier eingeführten Herausforderungen und Potenzialen umgehen. Alternativ können Sie auch nach anderen SCS-Vorhaben in Ihrer Nähe suchen. Lassen Sie anschließend Ihr Netzwerk daran teilhaben und teilen Sie diese Lösungen über Social Media. Erwähnen Sie wieder #SCS #CitizenScience und das Projekt in Ihrem Post!</a:t>
            </a:r>
          </a:p>
        </p:txBody>
      </p:sp>
      <p:sp>
        <p:nvSpPr>
          <p:cNvPr id="10" name="Oval 9">
            <a:extLst>
              <a:ext uri="{FF2B5EF4-FFF2-40B4-BE49-F238E27FC236}">
                <a16:creationId xmlns:a16="http://schemas.microsoft.com/office/drawing/2014/main" id="{F5E7C9CC-44CB-194C-9EC4-E0B524CBA7EE}"/>
              </a:ext>
            </a:extLst>
          </p:cNvPr>
          <p:cNvSpPr/>
          <p:nvPr/>
        </p:nvSpPr>
        <p:spPr>
          <a:xfrm>
            <a:off x="638213" y="5130116"/>
            <a:ext cx="306000" cy="30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A0D458E6-1DB9-A94A-8DE6-E4FC2DE04D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5896" y="5147799"/>
            <a:ext cx="270633" cy="270633"/>
          </a:xfrm>
          <a:prstGeom prst="rect">
            <a:avLst/>
          </a:prstGeom>
        </p:spPr>
      </p:pic>
      <p:pic>
        <p:nvPicPr>
          <p:cNvPr id="13" name="Grafik 12">
            <a:extLst>
              <a:ext uri="{FF2B5EF4-FFF2-40B4-BE49-F238E27FC236}">
                <a16:creationId xmlns:a16="http://schemas.microsoft.com/office/drawing/2014/main" id="{DD1DDAAC-7D3A-7D4F-86DB-3852F0F97B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47588" y="1491433"/>
            <a:ext cx="5420541" cy="5420541"/>
          </a:xfrm>
          <a:prstGeom prst="rect">
            <a:avLst/>
          </a:prstGeom>
        </p:spPr>
      </p:pic>
      <p:sp>
        <p:nvSpPr>
          <p:cNvPr id="16" name="Oval 15">
            <a:extLst>
              <a:ext uri="{FF2B5EF4-FFF2-40B4-BE49-F238E27FC236}">
                <a16:creationId xmlns:a16="http://schemas.microsoft.com/office/drawing/2014/main" id="{AF948CE7-DBE4-9940-9FBC-3B506ED72ED1}"/>
              </a:ext>
            </a:extLst>
          </p:cNvPr>
          <p:cNvSpPr/>
          <p:nvPr/>
        </p:nvSpPr>
        <p:spPr>
          <a:xfrm>
            <a:off x="4724158" y="1584326"/>
            <a:ext cx="5265104" cy="5255014"/>
          </a:xfrm>
          <a:prstGeom prst="ellipse">
            <a:avLst/>
          </a:prstGeom>
          <a:noFill/>
          <a:ln w="1905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0745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FC6D24D-2851-CE44-8014-1330AEF5BD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9442" y="503238"/>
            <a:ext cx="2951958" cy="6408737"/>
          </a:xfrm>
          <a:prstGeom prst="rect">
            <a:avLst/>
          </a:prstGeom>
        </p:spPr>
      </p:pic>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a:xfrm>
            <a:off x="3870325" y="503239"/>
            <a:ext cx="4572000" cy="863600"/>
          </a:xfrm>
        </p:spPr>
        <p:txBody>
          <a:bodyPr/>
          <a:lstStyle/>
          <a:p>
            <a:r>
              <a:rPr lang="de-DE" dirty="0"/>
              <a:t>Weiterführendes </a:t>
            </a:r>
            <a:br>
              <a:rPr lang="de-DE" dirty="0"/>
            </a:br>
            <a:r>
              <a:rPr lang="de-DE" dirty="0"/>
              <a:t>Material</a:t>
            </a:r>
            <a:endParaRPr lang="de-DE" b="1" dirty="0"/>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3879656" y="1919908"/>
            <a:ext cx="4413309" cy="5066715"/>
          </a:xfrm>
        </p:spPr>
        <p:txBody>
          <a:bodyPr/>
          <a:lstStyle/>
          <a:p>
            <a:r>
              <a:rPr lang="de-DE" b="1" dirty="0">
                <a:solidFill>
                  <a:schemeClr val="accent1"/>
                </a:solidFill>
                <a:latin typeface="Calibri" panose="020F0502020204030204" pitchFamily="34" charset="0"/>
                <a:cs typeface="Calibri" panose="020F0502020204030204" pitchFamily="34" charset="0"/>
              </a:rPr>
              <a:t>Im deutschsprachigen Raum nimmt das BMBF-geförderte Projekt »Bürger schaffen Wissen - Wissen schafft Bürger, GEWISS« für Erstellung von Informations- und Arbeitsmaterialien eine Vorreiterrolle ein:</a:t>
            </a:r>
          </a:p>
          <a:p>
            <a:pPr marL="171450" indent="-171450">
              <a:buFont typeface="Courier New" panose="02070309020205020404" pitchFamily="49" charset="0"/>
              <a:buChar char="o"/>
            </a:pPr>
            <a:r>
              <a:rPr lang="de-DE" dirty="0"/>
              <a:t>erste </a:t>
            </a:r>
            <a:r>
              <a:rPr lang="de-DE" dirty="0">
                <a:solidFill>
                  <a:schemeClr val="accent2"/>
                </a:solidFill>
                <a:hlinkClick r:id="rId4">
                  <a:extLst>
                    <a:ext uri="{A12FA001-AC4F-418D-AE19-62706E023703}">
                      <ahyp:hlinkClr xmlns:ahyp="http://schemas.microsoft.com/office/drawing/2018/hyperlinkcolor" val="tx"/>
                    </a:ext>
                  </a:extLst>
                </a:hlinkClick>
              </a:rPr>
              <a:t>Handreichung »Citizen Science für alle«</a:t>
            </a:r>
            <a:r>
              <a:rPr lang="de-DE" baseline="30000" dirty="0"/>
              <a:t>1</a:t>
            </a:r>
            <a:r>
              <a:rPr lang="de-DE" dirty="0"/>
              <a:t> mit einem Leitfaden für die Konzeption von Projekten sowie eine Strategie für die Weiterentwicklung der Rahmenbedingungen von CS in Deutschland</a:t>
            </a:r>
            <a:endParaRPr lang="de-DE" baseline="30000" dirty="0"/>
          </a:p>
          <a:p>
            <a:pPr marL="171450" indent="-171450">
              <a:spcBef>
                <a:spcPts val="600"/>
              </a:spcBef>
              <a:buFont typeface="Courier New" panose="02070309020205020404" pitchFamily="49" charset="0"/>
              <a:buChar char="o"/>
            </a:pPr>
            <a:r>
              <a:rPr lang="de-DE" dirty="0"/>
              <a:t>Online-Plattform »Bürger schaffen Wissen« </a:t>
            </a:r>
            <a:r>
              <a:rPr lang="de-DE" dirty="0">
                <a:solidFill>
                  <a:schemeClr val="accent2"/>
                </a:solidFill>
              </a:rPr>
              <a:t>→ </a:t>
            </a:r>
            <a:r>
              <a:rPr lang="de-DE" dirty="0">
                <a:solidFill>
                  <a:schemeClr val="accent2"/>
                </a:solidFill>
                <a:hlinkClick r:id="rId5">
                  <a:extLst>
                    <a:ext uri="{A12FA001-AC4F-418D-AE19-62706E023703}">
                      <ahyp:hlinkClr xmlns:ahyp="http://schemas.microsoft.com/office/drawing/2018/hyperlinkcolor" val="tx"/>
                    </a:ext>
                  </a:extLst>
                </a:hlinkClick>
              </a:rPr>
              <a:t>t1p.de/csbsw</a:t>
            </a:r>
            <a:r>
              <a:rPr lang="de-DE" dirty="0"/>
              <a:t> </a:t>
            </a:r>
            <a:endParaRPr lang="de-DE" dirty="0">
              <a:solidFill>
                <a:schemeClr val="accent2"/>
              </a:solidFill>
            </a:endParaRPr>
          </a:p>
          <a:p>
            <a:pPr marL="171450" indent="-171450">
              <a:spcBef>
                <a:spcPts val="600"/>
              </a:spcBef>
              <a:buFont typeface="Courier New" panose="02070309020205020404" pitchFamily="49" charset="0"/>
              <a:buChar char="o"/>
            </a:pPr>
            <a:r>
              <a:rPr lang="de-DE" baseline="-25000" dirty="0"/>
              <a:t> </a:t>
            </a:r>
            <a:r>
              <a:rPr lang="de-DE" dirty="0">
                <a:solidFill>
                  <a:schemeClr val="accent2"/>
                </a:solidFill>
                <a:hlinkClick r:id="rId6">
                  <a:extLst>
                    <a:ext uri="{A12FA001-AC4F-418D-AE19-62706E023703}">
                      <ahyp:hlinkClr xmlns:ahyp="http://schemas.microsoft.com/office/drawing/2018/hyperlinkcolor" val="tx"/>
                    </a:ext>
                  </a:extLst>
                </a:hlinkClick>
              </a:rPr>
              <a:t>Leitfaden für rechtliche Rahmenbedingungen</a:t>
            </a:r>
            <a:r>
              <a:rPr lang="de-DE" baseline="30000" dirty="0"/>
              <a:t>2</a:t>
            </a:r>
          </a:p>
          <a:p>
            <a:pPr marL="171450" indent="-171450">
              <a:spcBef>
                <a:spcPts val="600"/>
              </a:spcBef>
              <a:buFont typeface="Courier New" panose="02070309020205020404" pitchFamily="49" charset="0"/>
              <a:buChar char="o"/>
            </a:pPr>
            <a:r>
              <a:rPr lang="de-DE" dirty="0"/>
              <a:t>Weiterentwicklung der CS-Strategie</a:t>
            </a:r>
            <a:r>
              <a:rPr lang="de-DE" baseline="30000" dirty="0"/>
              <a:t>3</a:t>
            </a:r>
          </a:p>
          <a:p>
            <a:pPr>
              <a:spcBef>
                <a:spcPts val="2400"/>
              </a:spcBef>
            </a:pPr>
            <a:r>
              <a:rPr lang="de-DE" b="1" dirty="0">
                <a:solidFill>
                  <a:schemeClr val="accent1"/>
                </a:solidFill>
                <a:latin typeface="Calibri" panose="020F0502020204030204" pitchFamily="34" charset="0"/>
                <a:cs typeface="Calibri" panose="020F0502020204030204" pitchFamily="34" charset="0"/>
              </a:rPr>
              <a:t>Weitere englischsprachige Einführungskurse und Handreichungen:</a:t>
            </a:r>
          </a:p>
          <a:p>
            <a:pPr marL="171450" indent="-171450">
              <a:buFont typeface="Courier New" panose="02070309020205020404" pitchFamily="49" charset="0"/>
              <a:buChar char="o"/>
            </a:pPr>
            <a:r>
              <a:rPr lang="de-DE" dirty="0"/>
              <a:t>für </a:t>
            </a:r>
            <a:r>
              <a:rPr lang="de-DE" dirty="0" err="1"/>
              <a:t>Praktiker.innen</a:t>
            </a:r>
            <a:r>
              <a:rPr lang="de-DE" dirty="0"/>
              <a:t> aus Wissenschaft oder Verwaltungen mit dem Ziel, die Konzeption und Umsetzung von CS-Vorhaben zu erleichtern, z. B.</a:t>
            </a:r>
          </a:p>
          <a:p>
            <a:pPr marL="357188" lvl="1" indent="-169863">
              <a:buFont typeface="Arial" panose="020B0604020202020204" pitchFamily="34" charset="0"/>
              <a:buChar char="•"/>
            </a:pPr>
            <a:r>
              <a:rPr lang="de-DE" dirty="0"/>
              <a:t>»</a:t>
            </a:r>
            <a:r>
              <a:rPr lang="de-DE" dirty="0">
                <a:solidFill>
                  <a:schemeClr val="accent2"/>
                </a:solidFill>
                <a:hlinkClick r:id="rId7">
                  <a:extLst>
                    <a:ext uri="{A12FA001-AC4F-418D-AE19-62706E023703}">
                      <ahyp:hlinkClr xmlns:ahyp="http://schemas.microsoft.com/office/drawing/2018/hyperlinkcolor" val="tx"/>
                    </a:ext>
                  </a:extLst>
                </a:hlinkClick>
              </a:rPr>
              <a:t>Guide </a:t>
            </a:r>
            <a:r>
              <a:rPr lang="de-DE" dirty="0" err="1">
                <a:solidFill>
                  <a:schemeClr val="accent2"/>
                </a:solidFill>
                <a:hlinkClick r:id="rId7">
                  <a:extLst>
                    <a:ext uri="{A12FA001-AC4F-418D-AE19-62706E023703}">
                      <ahyp:hlinkClr xmlns:ahyp="http://schemas.microsoft.com/office/drawing/2018/hyperlinkcolor" val="tx"/>
                    </a:ext>
                  </a:extLst>
                </a:hlinkClick>
              </a:rPr>
              <a:t>to</a:t>
            </a:r>
            <a:r>
              <a:rPr lang="de-DE" dirty="0">
                <a:solidFill>
                  <a:schemeClr val="accent2"/>
                </a:solidFill>
                <a:hlinkClick r:id="rId7">
                  <a:extLst>
                    <a:ext uri="{A12FA001-AC4F-418D-AE19-62706E023703}">
                      <ahyp:hlinkClr xmlns:ahyp="http://schemas.microsoft.com/office/drawing/2018/hyperlinkcolor" val="tx"/>
                    </a:ext>
                  </a:extLst>
                </a:hlinkClick>
              </a:rPr>
              <a:t> Citizen Science</a:t>
            </a:r>
            <a:r>
              <a:rPr lang="de-DE" dirty="0"/>
              <a:t>« vom Environmental Observation Framework in Großbritannien</a:t>
            </a:r>
            <a:r>
              <a:rPr lang="de-DE" baseline="30000" dirty="0"/>
              <a:t>4</a:t>
            </a:r>
          </a:p>
          <a:p>
            <a:pPr marL="357188" lvl="1" indent="-169863">
              <a:buFont typeface="Arial" panose="020B0604020202020204" pitchFamily="34" charset="0"/>
              <a:buChar char="•"/>
            </a:pPr>
            <a:r>
              <a:rPr lang="de-DE" dirty="0"/>
              <a:t>»</a:t>
            </a:r>
            <a:r>
              <a:rPr lang="de-DE" dirty="0" err="1"/>
              <a:t>Cookbook</a:t>
            </a:r>
            <a:r>
              <a:rPr lang="de-DE" dirty="0"/>
              <a:t>« für Citizen </a:t>
            </a:r>
            <a:r>
              <a:rPr lang="de-DE" dirty="0" err="1"/>
              <a:t>Observatories</a:t>
            </a:r>
            <a:r>
              <a:rPr lang="de-DE" dirty="0"/>
              <a:t>, also bürgerschaftlich organisierte Umweltüberwachungs- und Informationssysteme </a:t>
            </a:r>
            <a:r>
              <a:rPr lang="de-DE" dirty="0">
                <a:solidFill>
                  <a:schemeClr val="accent2"/>
                </a:solidFill>
              </a:rPr>
              <a:t>→ </a:t>
            </a:r>
            <a:r>
              <a:rPr lang="de-DE" dirty="0">
                <a:solidFill>
                  <a:schemeClr val="accent2"/>
                </a:solidFill>
                <a:hlinkClick r:id="rId8">
                  <a:extLst>
                    <a:ext uri="{A12FA001-AC4F-418D-AE19-62706E023703}">
                      <ahyp:hlinkClr xmlns:ahyp="http://schemas.microsoft.com/office/drawing/2018/hyperlinkcolor" val="tx"/>
                    </a:ext>
                  </a:extLst>
                </a:hlinkClick>
              </a:rPr>
              <a:t>t1p.de/8yx0</a:t>
            </a:r>
            <a:endParaRPr lang="de-DE" dirty="0">
              <a:solidFill>
                <a:schemeClr val="accent2"/>
              </a:solidFill>
            </a:endParaRPr>
          </a:p>
          <a:p>
            <a:pPr marL="357188" lvl="1" indent="-169863">
              <a:buFont typeface="Arial" panose="020B0604020202020204" pitchFamily="34" charset="0"/>
              <a:buChar char="•"/>
            </a:pPr>
            <a:r>
              <a:rPr lang="de-DE" dirty="0"/>
              <a:t>Ständig aktualisierte Liste mit Online-Kursen zu Citizen Science auf der EU-Citizen-Science-Plattform </a:t>
            </a:r>
            <a:r>
              <a:rPr lang="de-DE" dirty="0">
                <a:solidFill>
                  <a:schemeClr val="accent2"/>
                </a:solidFill>
              </a:rPr>
              <a:t>→ </a:t>
            </a:r>
            <a:r>
              <a:rPr lang="de-DE" dirty="0">
                <a:solidFill>
                  <a:schemeClr val="accent2"/>
                </a:solidFill>
                <a:hlinkClick r:id="rId9">
                  <a:extLst>
                    <a:ext uri="{A12FA001-AC4F-418D-AE19-62706E023703}">
                      <ahyp:hlinkClr xmlns:ahyp="http://schemas.microsoft.com/office/drawing/2018/hyperlinkcolor" val="tx"/>
                    </a:ext>
                  </a:extLst>
                </a:hlinkClick>
              </a:rPr>
              <a:t>t1p.de/mf0j</a:t>
            </a:r>
            <a:r>
              <a:rPr lang="de-DE" dirty="0"/>
              <a:t> </a:t>
            </a:r>
            <a:endParaRPr lang="de-DE" dirty="0">
              <a:solidFill>
                <a:schemeClr val="accent2"/>
              </a:solidFill>
            </a:endParaRPr>
          </a:p>
          <a:p>
            <a:pPr marL="171450" indent="-171450">
              <a:buFont typeface="Courier New" panose="02070309020205020404" pitchFamily="49" charset="0"/>
              <a:buChar char="o"/>
            </a:pPr>
            <a:r>
              <a:rPr lang="de-DE" dirty="0"/>
              <a:t>für </a:t>
            </a:r>
            <a:r>
              <a:rPr lang="de-DE" dirty="0" err="1"/>
              <a:t>Entscheidungsträger.innen</a:t>
            </a:r>
            <a:r>
              <a:rPr lang="de-DE" dirty="0"/>
              <a:t>, die Citizen Science fördern wollen, z. B. </a:t>
            </a:r>
          </a:p>
          <a:p>
            <a:pPr marL="357188" lvl="1" indent="-169863">
              <a:buFont typeface="Arial" panose="020B0604020202020204" pitchFamily="34" charset="0"/>
              <a:buChar char="•"/>
            </a:pPr>
            <a:r>
              <a:rPr lang="de-DE" dirty="0"/>
              <a:t>EU-Projekt »</a:t>
            </a:r>
            <a:r>
              <a:rPr lang="de-DE" dirty="0" err="1"/>
              <a:t>Doing-it-Together</a:t>
            </a:r>
            <a:r>
              <a:rPr lang="de-DE" dirty="0"/>
              <a:t> </a:t>
            </a:r>
            <a:r>
              <a:rPr lang="de-DE" dirty="0" err="1"/>
              <a:t>science</a:t>
            </a:r>
            <a:r>
              <a:rPr lang="de-DE" dirty="0"/>
              <a:t>« mit »</a:t>
            </a:r>
            <a:r>
              <a:rPr lang="de-DE" dirty="0" err="1">
                <a:solidFill>
                  <a:schemeClr val="accent2"/>
                </a:solidFill>
                <a:hlinkClick r:id="rId10">
                  <a:extLst>
                    <a:ext uri="{A12FA001-AC4F-418D-AE19-62706E023703}">
                      <ahyp:hlinkClr xmlns:ahyp="http://schemas.microsoft.com/office/drawing/2018/hyperlinkcolor" val="tx"/>
                    </a:ext>
                  </a:extLst>
                </a:hlinkClick>
              </a:rPr>
              <a:t>Policy</a:t>
            </a:r>
            <a:r>
              <a:rPr lang="de-DE" dirty="0">
                <a:solidFill>
                  <a:schemeClr val="accent2"/>
                </a:solidFill>
                <a:hlinkClick r:id="rId10">
                  <a:extLst>
                    <a:ext uri="{A12FA001-AC4F-418D-AE19-62706E023703}">
                      <ahyp:hlinkClr xmlns:ahyp="http://schemas.microsoft.com/office/drawing/2018/hyperlinkcolor" val="tx"/>
                    </a:ext>
                  </a:extLst>
                </a:hlinkClick>
              </a:rPr>
              <a:t> Briefs</a:t>
            </a:r>
            <a:r>
              <a:rPr lang="de-DE" dirty="0"/>
              <a:t>« zu Themen wie Synergien zwischen Citizen Science und Open Science</a:t>
            </a:r>
            <a:r>
              <a:rPr lang="de-DE" baseline="30000" dirty="0"/>
              <a:t>5</a:t>
            </a:r>
            <a:r>
              <a:rPr lang="de-DE" dirty="0"/>
              <a:t> oder CS als Werkzeuge für Nachhaltigkeitsbildung</a:t>
            </a:r>
            <a:r>
              <a:rPr lang="de-DE" baseline="30000" dirty="0"/>
              <a:t>6</a:t>
            </a:r>
          </a:p>
          <a:p>
            <a:pPr marL="357188" lvl="1" indent="-169863">
              <a:buFont typeface="Arial" panose="020B0604020202020204" pitchFamily="34" charset="0"/>
              <a:buChar char="•"/>
            </a:pPr>
            <a:r>
              <a:rPr lang="de-DE" dirty="0"/>
              <a:t>EU-Bericht zu guter Praxis von Citizen Science im Bereich des </a:t>
            </a:r>
            <a:r>
              <a:rPr lang="de-DE" dirty="0" err="1"/>
              <a:t>Umweltmonitorings</a:t>
            </a:r>
            <a:r>
              <a:rPr lang="de-DE" dirty="0"/>
              <a:t> Referenz </a:t>
            </a:r>
            <a:r>
              <a:rPr lang="de-DE" dirty="0">
                <a:solidFill>
                  <a:schemeClr val="accent2"/>
                </a:solidFill>
              </a:rPr>
              <a:t>→ </a:t>
            </a:r>
            <a:r>
              <a:rPr lang="de-DE" dirty="0">
                <a:solidFill>
                  <a:schemeClr val="accent2"/>
                </a:solidFill>
                <a:hlinkClick r:id="rId11">
                  <a:extLst>
                    <a:ext uri="{A12FA001-AC4F-418D-AE19-62706E023703}">
                      <ahyp:hlinkClr xmlns:ahyp="http://schemas.microsoft.com/office/drawing/2018/hyperlinkcolor" val="tx"/>
                    </a:ext>
                  </a:extLst>
                </a:hlinkClick>
              </a:rPr>
              <a:t>t1p.de/tly7</a:t>
            </a:r>
            <a:r>
              <a:rPr lang="de-DE" dirty="0"/>
              <a:t> </a:t>
            </a:r>
            <a:endParaRPr lang="de-DE" dirty="0">
              <a:solidFill>
                <a:schemeClr val="accent2"/>
              </a:solidFill>
            </a:endParaRP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16</a:t>
            </a:fld>
            <a:endParaRPr lang="de-DE" dirty="0"/>
          </a:p>
        </p:txBody>
      </p:sp>
      <p:sp>
        <p:nvSpPr>
          <p:cNvPr id="9" name="Inhaltsplatzhalter 2">
            <a:extLst>
              <a:ext uri="{FF2B5EF4-FFF2-40B4-BE49-F238E27FC236}">
                <a16:creationId xmlns:a16="http://schemas.microsoft.com/office/drawing/2014/main" id="{F2B10DC4-6647-0740-AFE0-52FE7D69DF34}"/>
              </a:ext>
            </a:extLst>
          </p:cNvPr>
          <p:cNvSpPr txBox="1">
            <a:spLocks/>
          </p:cNvSpPr>
          <p:nvPr/>
        </p:nvSpPr>
        <p:spPr>
          <a:xfrm>
            <a:off x="3870325" y="1376671"/>
            <a:ext cx="4573169" cy="458757"/>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solidFill>
                  <a:schemeClr val="accent2"/>
                </a:solidFill>
              </a:rPr>
              <a:t>Für Citizen Science allgemein</a:t>
            </a:r>
          </a:p>
        </p:txBody>
      </p:sp>
      <p:sp>
        <p:nvSpPr>
          <p:cNvPr id="8" name="Inhaltsplatzhalter 2">
            <a:extLst>
              <a:ext uri="{FF2B5EF4-FFF2-40B4-BE49-F238E27FC236}">
                <a16:creationId xmlns:a16="http://schemas.microsoft.com/office/drawing/2014/main" id="{6E0996D5-7F70-7B49-90AD-5C3C1D285D6C}"/>
              </a:ext>
            </a:extLst>
          </p:cNvPr>
          <p:cNvSpPr txBox="1">
            <a:spLocks/>
          </p:cNvSpPr>
          <p:nvPr/>
        </p:nvSpPr>
        <p:spPr>
          <a:xfrm rot="16200000">
            <a:off x="7007216" y="3779836"/>
            <a:ext cx="6948487" cy="395289"/>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nSpc>
                <a:spcPct val="100000"/>
              </a:lnSpc>
              <a:spcBef>
                <a:spcPts val="0"/>
              </a:spcBef>
            </a:pPr>
            <a:r>
              <a:rPr lang="de-DE" dirty="0">
                <a:solidFill>
                  <a:schemeClr val="tx2"/>
                </a:solidFill>
              </a:rPr>
              <a:t>Quellen: (1) </a:t>
            </a:r>
            <a:r>
              <a:rPr lang="de-DE" dirty="0" err="1">
                <a:solidFill>
                  <a:schemeClr val="tx2"/>
                </a:solidFill>
              </a:rPr>
              <a:t>Pettibone</a:t>
            </a:r>
            <a:r>
              <a:rPr lang="de-DE" dirty="0">
                <a:solidFill>
                  <a:schemeClr val="tx2"/>
                </a:solidFill>
              </a:rPr>
              <a:t> 2016, (2) </a:t>
            </a:r>
            <a:r>
              <a:rPr lang="de-DE" dirty="0" err="1">
                <a:solidFill>
                  <a:schemeClr val="tx2"/>
                </a:solidFill>
              </a:rPr>
              <a:t>Vohland</a:t>
            </a:r>
            <a:r>
              <a:rPr lang="de-DE" dirty="0">
                <a:solidFill>
                  <a:schemeClr val="tx2"/>
                </a:solidFill>
              </a:rPr>
              <a:t>/Knapp 2019, (3) </a:t>
            </a:r>
            <a:r>
              <a:rPr lang="de-DE" dirty="0" err="1">
                <a:solidFill>
                  <a:schemeClr val="tx2"/>
                </a:solidFill>
              </a:rPr>
              <a:t>Socientize</a:t>
            </a:r>
            <a:r>
              <a:rPr lang="de-DE" dirty="0">
                <a:solidFill>
                  <a:schemeClr val="tx2"/>
                </a:solidFill>
              </a:rPr>
              <a:t> 2014, (4) Roy et al. 2012, (5) DITOs </a:t>
            </a:r>
            <a:r>
              <a:rPr lang="de-DE" dirty="0" err="1">
                <a:solidFill>
                  <a:schemeClr val="tx2"/>
                </a:solidFill>
              </a:rPr>
              <a:t>consortium</a:t>
            </a:r>
            <a:r>
              <a:rPr lang="de-DE" dirty="0">
                <a:solidFill>
                  <a:schemeClr val="tx2"/>
                </a:solidFill>
              </a:rPr>
              <a:t> 2017, (6) Roy et al. 2012; </a:t>
            </a:r>
          </a:p>
          <a:p>
            <a:pPr lvl="2">
              <a:lnSpc>
                <a:spcPct val="100000"/>
              </a:lnSpc>
              <a:spcBef>
                <a:spcPts val="0"/>
              </a:spcBef>
            </a:pPr>
            <a:r>
              <a:rPr lang="de-DE" dirty="0">
                <a:solidFill>
                  <a:schemeClr val="tx2"/>
                </a:solidFill>
              </a:rPr>
              <a:t>Bild: Carl Gustaf Rosenberg, </a:t>
            </a:r>
            <a:r>
              <a:rPr lang="de-DE" dirty="0" err="1">
                <a:solidFill>
                  <a:schemeClr val="tx2"/>
                </a:solidFill>
              </a:rPr>
              <a:t>Archaeologists</a:t>
            </a:r>
            <a:r>
              <a:rPr lang="de-DE" dirty="0">
                <a:solidFill>
                  <a:schemeClr val="tx2"/>
                </a:solidFill>
              </a:rPr>
              <a:t> at </a:t>
            </a:r>
            <a:r>
              <a:rPr lang="de-DE" dirty="0" err="1">
                <a:solidFill>
                  <a:schemeClr val="tx2"/>
                </a:solidFill>
              </a:rPr>
              <a:t>work</a:t>
            </a:r>
            <a:r>
              <a:rPr lang="de-DE" dirty="0">
                <a:solidFill>
                  <a:schemeClr val="tx2"/>
                </a:solidFill>
              </a:rPr>
              <a:t> in </a:t>
            </a:r>
            <a:r>
              <a:rPr lang="de-DE" dirty="0" err="1">
                <a:solidFill>
                  <a:schemeClr val="tx2"/>
                </a:solidFill>
              </a:rPr>
              <a:t>Sigtuna</a:t>
            </a:r>
            <a:r>
              <a:rPr lang="de-DE" dirty="0">
                <a:solidFill>
                  <a:schemeClr val="tx2"/>
                </a:solidFill>
              </a:rPr>
              <a:t> </a:t>
            </a:r>
            <a:r>
              <a:rPr lang="de-DE" dirty="0" err="1">
                <a:solidFill>
                  <a:schemeClr val="tx2"/>
                </a:solidFill>
              </a:rPr>
              <a:t>town</a:t>
            </a:r>
            <a:r>
              <a:rPr lang="de-DE" dirty="0">
                <a:solidFill>
                  <a:schemeClr val="tx2"/>
                </a:solidFill>
              </a:rPr>
              <a:t> (</a:t>
            </a:r>
            <a:r>
              <a:rPr lang="de-DE" dirty="0">
                <a:solidFill>
                  <a:schemeClr val="tx2"/>
                </a:solidFill>
                <a:hlinkClick r:id="rId12"/>
              </a:rPr>
              <a:t>t1p.de/bn8p</a:t>
            </a:r>
            <a:r>
              <a:rPr lang="de-DE" dirty="0">
                <a:solidFill>
                  <a:schemeClr val="tx2"/>
                </a:solidFill>
              </a:rPr>
              <a:t> – CC0)</a:t>
            </a:r>
          </a:p>
        </p:txBody>
      </p:sp>
      <p:sp>
        <p:nvSpPr>
          <p:cNvPr id="5" name="Rechteck 4">
            <a:extLst>
              <a:ext uri="{FF2B5EF4-FFF2-40B4-BE49-F238E27FC236}">
                <a16:creationId xmlns:a16="http://schemas.microsoft.com/office/drawing/2014/main" id="{1DDDD422-23F1-B14A-A51C-BF609884CDCF}"/>
              </a:ext>
            </a:extLst>
          </p:cNvPr>
          <p:cNvSpPr/>
          <p:nvPr/>
        </p:nvSpPr>
        <p:spPr>
          <a:xfrm>
            <a:off x="0" y="0"/>
            <a:ext cx="1962150"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F866948B-00CE-DD4A-B1F2-FB1AB1518CA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01038" y="178377"/>
            <a:ext cx="1333501" cy="1333501"/>
          </a:xfrm>
          <a:prstGeom prst="rect">
            <a:avLst/>
          </a:prstGeom>
        </p:spPr>
      </p:pic>
    </p:spTree>
    <p:extLst>
      <p:ext uri="{BB962C8B-B14F-4D97-AF65-F5344CB8AC3E}">
        <p14:creationId xmlns:p14="http://schemas.microsoft.com/office/powerpoint/2010/main" val="2216759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FB7DE538-F0C6-6646-B8B4-675C3B62FD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238" y="503238"/>
            <a:ext cx="2942918" cy="6408738"/>
          </a:xfrm>
          <a:prstGeom prst="rect">
            <a:avLst/>
          </a:prstGeom>
        </p:spPr>
      </p:pic>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a:xfrm>
            <a:off x="3870326" y="503239"/>
            <a:ext cx="4581414" cy="863600"/>
          </a:xfrm>
        </p:spPr>
        <p:txBody>
          <a:bodyPr/>
          <a:lstStyle/>
          <a:p>
            <a:r>
              <a:rPr lang="de-DE" dirty="0"/>
              <a:t>Weiterführendes </a:t>
            </a:r>
            <a:br>
              <a:rPr lang="de-DE" dirty="0"/>
            </a:br>
            <a:r>
              <a:rPr lang="de-DE" dirty="0"/>
              <a:t>Material</a:t>
            </a:r>
            <a:endParaRPr lang="de-DE" b="1" dirty="0"/>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3878570" y="3059113"/>
            <a:ext cx="2942918" cy="3970521"/>
          </a:xfrm>
        </p:spPr>
        <p:txBody>
          <a:bodyPr/>
          <a:lstStyle/>
          <a:p>
            <a:r>
              <a:rPr lang="de-DE" b="1" dirty="0">
                <a:solidFill>
                  <a:schemeClr val="accent2"/>
                </a:solidFill>
                <a:latin typeface="Calibri" panose="020F0502020204030204" pitchFamily="34" charset="0"/>
                <a:cs typeface="Calibri" panose="020F0502020204030204" pitchFamily="34" charset="0"/>
              </a:rPr>
              <a:t>Handreichungs-ähnliche Publikationen unterschiedlichen Charakters in den einzelnen Teilfeldern der SCS</a:t>
            </a:r>
          </a:p>
          <a:p>
            <a:pPr marL="171450" indent="-171450">
              <a:buFont typeface="Courier New" panose="02070309020205020404" pitchFamily="49" charset="0"/>
              <a:buChar char="o"/>
            </a:pPr>
            <a:r>
              <a:rPr lang="de-DE" dirty="0"/>
              <a:t>Sammelband zu CS in Geisteswissenschaften und Kultur</a:t>
            </a:r>
            <a:r>
              <a:rPr lang="de-DE" baseline="30000" dirty="0"/>
              <a:t>1</a:t>
            </a:r>
            <a:r>
              <a:rPr lang="de-DE" dirty="0"/>
              <a:t> zur Tagung »Bürger Künste Wissenschaft«, die im Rahmen des GEWISS-Projekts durchgeführt wurde</a:t>
            </a:r>
          </a:p>
          <a:p>
            <a:pPr marL="171450" indent="-171450">
              <a:buFont typeface="Courier New" panose="02070309020205020404" pitchFamily="49" charset="0"/>
              <a:buChar char="o"/>
            </a:pPr>
            <a:r>
              <a:rPr lang="de-DE" dirty="0"/>
              <a:t>Roadmap für partizipative digitale Geisteswissenschaften</a:t>
            </a:r>
            <a:r>
              <a:rPr lang="de-DE" baseline="30000" dirty="0"/>
              <a:t>2</a:t>
            </a:r>
            <a:r>
              <a:rPr lang="de-DE" dirty="0"/>
              <a:t> aus dem im Kulturerbe-Sektor angesiedelten EU-Projekt »</a:t>
            </a:r>
            <a:r>
              <a:rPr lang="de-DE" dirty="0" err="1"/>
              <a:t>Civic</a:t>
            </a:r>
            <a:r>
              <a:rPr lang="de-DE" dirty="0"/>
              <a:t> </a:t>
            </a:r>
            <a:r>
              <a:rPr lang="de-DE" dirty="0" err="1"/>
              <a:t>Epistemologies</a:t>
            </a:r>
            <a:r>
              <a:rPr lang="de-DE" dirty="0"/>
              <a:t>« mit Fokus auf den Aufbau notwendiger IT-Infrastrukturen</a:t>
            </a:r>
          </a:p>
          <a:p>
            <a:pPr marL="171450" indent="-171450">
              <a:buFont typeface="Courier New" panose="02070309020205020404" pitchFamily="49" charset="0"/>
              <a:buChar char="o"/>
            </a:pPr>
            <a:r>
              <a:rPr lang="de-DE" dirty="0"/>
              <a:t>Qualitätskriterien für den Bereich der (sozialwissenschaftlichen) partizipativen Gesundheitsforschung</a:t>
            </a:r>
            <a:r>
              <a:rPr lang="de-DE" baseline="30000" dirty="0"/>
              <a:t>3</a:t>
            </a:r>
          </a:p>
          <a:p>
            <a:pPr marL="171450" indent="-171450">
              <a:buFont typeface="Courier New" panose="02070309020205020404" pitchFamily="49" charset="0"/>
              <a:buChar char="o"/>
            </a:pPr>
            <a:r>
              <a:rPr lang="de-DE" dirty="0"/>
              <a:t>vielfältige Anleitungen aus der Praxis der sozialen Arbeit zum Thema Partizipation und Forschen mit Betroffenen</a:t>
            </a:r>
            <a:r>
              <a:rPr lang="de-DE" baseline="30000" dirty="0"/>
              <a:t>4</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17</a:t>
            </a:fld>
            <a:endParaRPr lang="de-DE" dirty="0"/>
          </a:p>
        </p:txBody>
      </p:sp>
      <p:sp>
        <p:nvSpPr>
          <p:cNvPr id="9" name="Inhaltsplatzhalter 2">
            <a:extLst>
              <a:ext uri="{FF2B5EF4-FFF2-40B4-BE49-F238E27FC236}">
                <a16:creationId xmlns:a16="http://schemas.microsoft.com/office/drawing/2014/main" id="{A4B69D93-87BF-AF4E-B893-6C5618AA8CCA}"/>
              </a:ext>
            </a:extLst>
          </p:cNvPr>
          <p:cNvSpPr txBox="1">
            <a:spLocks/>
          </p:cNvSpPr>
          <p:nvPr/>
        </p:nvSpPr>
        <p:spPr>
          <a:xfrm>
            <a:off x="7118657" y="3059113"/>
            <a:ext cx="2547313" cy="3117946"/>
          </a:xfrm>
          <a:prstGeom prst="rect">
            <a:avLst/>
          </a:prstGeom>
          <a:noFill/>
        </p:spPr>
        <p:txBody>
          <a:bodyPr vert="horz" wrap="square" lIns="90000" tIns="90000" rIns="90000" bIns="90000" numCol="1" spcCol="198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dirty="0">
                <a:solidFill>
                  <a:schemeClr val="accent2"/>
                </a:solidFill>
                <a:latin typeface="Calibri" panose="020F0502020204030204" pitchFamily="34" charset="0"/>
                <a:cs typeface="Calibri" panose="020F0502020204030204" pitchFamily="34" charset="0"/>
              </a:rPr>
              <a:t>Zur Situation und (möglichen) Rolle der Geistes- und Sozialwissenschaften in Citizen Science</a:t>
            </a:r>
          </a:p>
          <a:p>
            <a:pPr marL="171450" indent="-171450">
              <a:buFont typeface="Courier New" panose="02070309020205020404" pitchFamily="49" charset="0"/>
              <a:buChar char="o"/>
            </a:pPr>
            <a:r>
              <a:rPr lang="de-DE" dirty="0"/>
              <a:t>Positionspapiere</a:t>
            </a:r>
          </a:p>
          <a:p>
            <a:pPr marL="358775" lvl="1" indent="-176213">
              <a:buFont typeface="Arial" panose="020B0604020202020204" pitchFamily="34" charset="0"/>
              <a:buChar char="•"/>
            </a:pPr>
            <a:r>
              <a:rPr lang="de-DE" dirty="0" err="1"/>
              <a:t>Heiss</a:t>
            </a:r>
            <a:r>
              <a:rPr lang="de-DE" dirty="0"/>
              <a:t>/Matthes (2017)</a:t>
            </a:r>
          </a:p>
          <a:p>
            <a:pPr marL="358775" lvl="1" indent="-176213">
              <a:spcBef>
                <a:spcPts val="300"/>
              </a:spcBef>
              <a:buFont typeface="Arial" panose="020B0604020202020204" pitchFamily="34" charset="0"/>
              <a:buChar char="•"/>
            </a:pPr>
            <a:r>
              <a:rPr lang="de-DE" dirty="0"/>
              <a:t>Finke (2016)</a:t>
            </a:r>
          </a:p>
          <a:p>
            <a:pPr marL="358775" lvl="1" indent="-176213">
              <a:spcBef>
                <a:spcPts val="300"/>
              </a:spcBef>
              <a:buFont typeface="Arial" panose="020B0604020202020204" pitchFamily="34" charset="0"/>
              <a:buChar char="•"/>
            </a:pPr>
            <a:r>
              <a:rPr lang="de-DE" dirty="0"/>
              <a:t>Franzen/</a:t>
            </a:r>
            <a:r>
              <a:rPr lang="de-DE" dirty="0" err="1"/>
              <a:t>Hilbrich</a:t>
            </a:r>
            <a:r>
              <a:rPr lang="de-DE" dirty="0"/>
              <a:t> (2015) </a:t>
            </a:r>
          </a:p>
          <a:p>
            <a:pPr marL="358775" lvl="1" indent="-176213">
              <a:spcBef>
                <a:spcPts val="300"/>
              </a:spcBef>
              <a:buFont typeface="Arial" panose="020B0604020202020204" pitchFamily="34" charset="0"/>
              <a:buChar char="•"/>
            </a:pPr>
            <a:r>
              <a:rPr lang="de-DE" dirty="0"/>
              <a:t>Kollmann (2014)</a:t>
            </a:r>
          </a:p>
          <a:p>
            <a:pPr marL="171450" indent="-171450">
              <a:buFont typeface="Courier New" panose="02070309020205020404" pitchFamily="49" charset="0"/>
              <a:buChar char="o"/>
            </a:pPr>
            <a:r>
              <a:rPr lang="de-DE" dirty="0"/>
              <a:t>wissenschaftspolitische Papiere</a:t>
            </a:r>
          </a:p>
          <a:p>
            <a:pPr marL="358775" lvl="1" indent="-192088">
              <a:buFont typeface="Arial" panose="020B0604020202020204" pitchFamily="34" charset="0"/>
              <a:buChar char="•"/>
            </a:pPr>
            <a:r>
              <a:rPr lang="de-DE" dirty="0"/>
              <a:t>Bonn et al. (2016) </a:t>
            </a:r>
          </a:p>
          <a:p>
            <a:pPr marL="358775" lvl="1" indent="-192088">
              <a:spcBef>
                <a:spcPts val="300"/>
              </a:spcBef>
              <a:buFont typeface="Arial" panose="020B0604020202020204" pitchFamily="34" charset="0"/>
              <a:buChar char="•"/>
            </a:pPr>
            <a:r>
              <a:rPr lang="de-DE" dirty="0" err="1"/>
              <a:t>Socientize</a:t>
            </a:r>
            <a:r>
              <a:rPr lang="de-DE" dirty="0"/>
              <a:t> (2014)</a:t>
            </a:r>
          </a:p>
          <a:p>
            <a:pPr marL="171450" indent="-171450">
              <a:buFont typeface="Courier New" panose="02070309020205020404" pitchFamily="49" charset="0"/>
              <a:buChar char="o"/>
            </a:pPr>
            <a:r>
              <a:rPr lang="de-DE" dirty="0"/>
              <a:t>empirische Publikationen</a:t>
            </a:r>
          </a:p>
          <a:p>
            <a:pPr marL="358775" lvl="1" indent="-258763">
              <a:buFont typeface="Arial" panose="020B0604020202020204" pitchFamily="34" charset="0"/>
              <a:buChar char="•"/>
            </a:pPr>
            <a:r>
              <a:rPr lang="de-DE" dirty="0" err="1"/>
              <a:t>Purdam</a:t>
            </a:r>
            <a:r>
              <a:rPr lang="de-DE" dirty="0"/>
              <a:t> (2014)</a:t>
            </a:r>
          </a:p>
          <a:p>
            <a:pPr marL="358775" lvl="1" indent="-258763">
              <a:spcBef>
                <a:spcPts val="300"/>
              </a:spcBef>
              <a:buFont typeface="Arial" panose="020B0604020202020204" pitchFamily="34" charset="0"/>
              <a:buChar char="•"/>
            </a:pPr>
            <a:r>
              <a:rPr lang="de-DE" dirty="0" err="1"/>
              <a:t>Riesch</a:t>
            </a:r>
            <a:r>
              <a:rPr lang="de-DE" dirty="0"/>
              <a:t>/Potter/Davies (2013)</a:t>
            </a:r>
          </a:p>
        </p:txBody>
      </p:sp>
      <p:sp>
        <p:nvSpPr>
          <p:cNvPr id="11" name="Inhaltsplatzhalter 2">
            <a:extLst>
              <a:ext uri="{FF2B5EF4-FFF2-40B4-BE49-F238E27FC236}">
                <a16:creationId xmlns:a16="http://schemas.microsoft.com/office/drawing/2014/main" id="{7CDDF2AB-47F5-1E4D-8E64-44BFCB8316B1}"/>
              </a:ext>
            </a:extLst>
          </p:cNvPr>
          <p:cNvSpPr txBox="1">
            <a:spLocks/>
          </p:cNvSpPr>
          <p:nvPr/>
        </p:nvSpPr>
        <p:spPr>
          <a:xfrm>
            <a:off x="3854981" y="1366839"/>
            <a:ext cx="2667739"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solidFill>
                  <a:schemeClr val="accent1"/>
                </a:solidFill>
              </a:rPr>
              <a:t>Für den Bereich der Geistes- und Sozialwissenschaften</a:t>
            </a:r>
          </a:p>
        </p:txBody>
      </p:sp>
      <p:sp>
        <p:nvSpPr>
          <p:cNvPr id="10" name="Inhaltsplatzhalter 2">
            <a:extLst>
              <a:ext uri="{FF2B5EF4-FFF2-40B4-BE49-F238E27FC236}">
                <a16:creationId xmlns:a16="http://schemas.microsoft.com/office/drawing/2014/main" id="{00070196-ED17-2940-B56D-2785CDDC8823}"/>
              </a:ext>
            </a:extLst>
          </p:cNvPr>
          <p:cNvSpPr txBox="1">
            <a:spLocks/>
          </p:cNvSpPr>
          <p:nvPr/>
        </p:nvSpPr>
        <p:spPr>
          <a:xfrm rot="16200000">
            <a:off x="6822282" y="3582193"/>
            <a:ext cx="7343775"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Quellen: (1) Oswald/</a:t>
            </a:r>
            <a:r>
              <a:rPr lang="de-DE" dirty="0" err="1">
                <a:solidFill>
                  <a:schemeClr val="tx2"/>
                </a:solidFill>
              </a:rPr>
              <a:t>Smolarski</a:t>
            </a:r>
            <a:r>
              <a:rPr lang="de-DE" dirty="0">
                <a:solidFill>
                  <a:schemeClr val="tx2"/>
                </a:solidFill>
              </a:rPr>
              <a:t> 2016, (2) </a:t>
            </a:r>
            <a:r>
              <a:rPr lang="de-DE" dirty="0" err="1">
                <a:solidFill>
                  <a:schemeClr val="tx2"/>
                </a:solidFill>
              </a:rPr>
              <a:t>Fresa</a:t>
            </a:r>
            <a:r>
              <a:rPr lang="de-DE" dirty="0">
                <a:solidFill>
                  <a:schemeClr val="tx2"/>
                </a:solidFill>
              </a:rPr>
              <a:t>/</a:t>
            </a:r>
            <a:r>
              <a:rPr lang="de-DE" dirty="0" err="1">
                <a:solidFill>
                  <a:schemeClr val="tx2"/>
                </a:solidFill>
              </a:rPr>
              <a:t>Justrell</a:t>
            </a:r>
            <a:r>
              <a:rPr lang="de-DE" dirty="0">
                <a:solidFill>
                  <a:schemeClr val="tx2"/>
                </a:solidFill>
              </a:rPr>
              <a:t> 2015, (3) </a:t>
            </a:r>
            <a:r>
              <a:rPr lang="de-DE" dirty="0" err="1">
                <a:solidFill>
                  <a:schemeClr val="tx2"/>
                </a:solidFill>
              </a:rPr>
              <a:t>Springett</a:t>
            </a:r>
            <a:r>
              <a:rPr lang="de-DE" dirty="0">
                <a:solidFill>
                  <a:schemeClr val="tx2"/>
                </a:solidFill>
              </a:rPr>
              <a:t>/Wright/Roche 2011, (4) Straßburger/Rieger 2019; Bild: Maja </a:t>
            </a:r>
            <a:r>
              <a:rPr lang="de-DE" dirty="0" err="1">
                <a:solidFill>
                  <a:schemeClr val="tx2"/>
                </a:solidFill>
              </a:rPr>
              <a:t>Dumat</a:t>
            </a:r>
            <a:r>
              <a:rPr lang="de-DE" dirty="0">
                <a:solidFill>
                  <a:schemeClr val="tx2"/>
                </a:solidFill>
              </a:rPr>
              <a:t> (</a:t>
            </a:r>
            <a:r>
              <a:rPr lang="de-DE" dirty="0">
                <a:solidFill>
                  <a:schemeClr val="tx2"/>
                </a:solidFill>
                <a:hlinkClick r:id="rId4"/>
              </a:rPr>
              <a:t>t1p.de/1tct</a:t>
            </a:r>
            <a:r>
              <a:rPr lang="de-DE" dirty="0">
                <a:solidFill>
                  <a:schemeClr val="tx2"/>
                </a:solidFill>
              </a:rPr>
              <a:t>), Sterzelnde Bienen (</a:t>
            </a:r>
            <a:r>
              <a:rPr lang="de-DE" dirty="0">
                <a:solidFill>
                  <a:schemeClr val="tx2"/>
                </a:solidFill>
                <a:hlinkClick r:id="rId5"/>
              </a:rPr>
              <a:t>t1p.de/h31t</a:t>
            </a:r>
            <a:r>
              <a:rPr lang="de-DE" dirty="0">
                <a:solidFill>
                  <a:schemeClr val="tx2"/>
                </a:solidFill>
              </a:rPr>
              <a:t> – </a:t>
            </a:r>
            <a:r>
              <a:rPr lang="de-DE" dirty="0">
                <a:solidFill>
                  <a:schemeClr val="tx2"/>
                </a:solidFill>
                <a:hlinkClick r:id="rId6"/>
              </a:rPr>
              <a:t>CC BY 2.0</a:t>
            </a:r>
            <a:r>
              <a:rPr lang="de-DE" dirty="0">
                <a:solidFill>
                  <a:schemeClr val="tx2"/>
                </a:solidFill>
              </a:rPr>
              <a:t>)</a:t>
            </a:r>
          </a:p>
        </p:txBody>
      </p:sp>
      <p:sp>
        <p:nvSpPr>
          <p:cNvPr id="14" name="Rechteck 13">
            <a:extLst>
              <a:ext uri="{FF2B5EF4-FFF2-40B4-BE49-F238E27FC236}">
                <a16:creationId xmlns:a16="http://schemas.microsoft.com/office/drawing/2014/main" id="{A235B84B-B6AD-B647-91BF-8EBA5C923EE6}"/>
              </a:ext>
            </a:extLst>
          </p:cNvPr>
          <p:cNvSpPr/>
          <p:nvPr/>
        </p:nvSpPr>
        <p:spPr>
          <a:xfrm>
            <a:off x="0" y="0"/>
            <a:ext cx="1962150" cy="158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00F0F2A2-D198-4446-B6CB-25D4EC3F74A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1038" y="178377"/>
            <a:ext cx="1333501" cy="1333501"/>
          </a:xfrm>
          <a:prstGeom prst="rect">
            <a:avLst/>
          </a:prstGeom>
        </p:spPr>
      </p:pic>
    </p:spTree>
    <p:extLst>
      <p:ext uri="{BB962C8B-B14F-4D97-AF65-F5344CB8AC3E}">
        <p14:creationId xmlns:p14="http://schemas.microsoft.com/office/powerpoint/2010/main" val="1448002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45FBA138-766D-8A4A-A880-29B04BEC186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606984" y="-983974"/>
            <a:ext cx="9213968" cy="9213968"/>
          </a:xfrm>
          <a:prstGeom prst="rect">
            <a:avLst/>
          </a:prstGeom>
        </p:spPr>
      </p:pic>
      <p:pic>
        <p:nvPicPr>
          <p:cNvPr id="3" name="Grafik 2">
            <a:extLst>
              <a:ext uri="{FF2B5EF4-FFF2-40B4-BE49-F238E27FC236}">
                <a16:creationId xmlns:a16="http://schemas.microsoft.com/office/drawing/2014/main" id="{B2BAD2CB-4299-1C41-9033-FDF322A97341}"/>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120352" y="0"/>
            <a:ext cx="3584980" cy="2771775"/>
          </a:xfrm>
          <a:prstGeom prst="rect">
            <a:avLst/>
          </a:prstGeom>
        </p:spPr>
      </p:pic>
      <p:sp>
        <p:nvSpPr>
          <p:cNvPr id="4" name="Foliennummernplatzhalter 3">
            <a:extLst>
              <a:ext uri="{FF2B5EF4-FFF2-40B4-BE49-F238E27FC236}">
                <a16:creationId xmlns:a16="http://schemas.microsoft.com/office/drawing/2014/main" id="{35B0B7B8-C5E7-834F-AF33-3D4762AEB255}"/>
              </a:ext>
            </a:extLst>
          </p:cNvPr>
          <p:cNvSpPr>
            <a:spLocks noGrp="1"/>
          </p:cNvSpPr>
          <p:nvPr>
            <p:ph type="sldNum" sz="quarter" idx="12"/>
          </p:nvPr>
        </p:nvSpPr>
        <p:spPr/>
        <p:txBody>
          <a:bodyPr/>
          <a:lstStyle/>
          <a:p>
            <a:fld id="{BA6FFAF3-5CE7-1E4A-B297-9EAF17666F00}" type="slidenum">
              <a:rPr lang="de-DE" smtClean="0"/>
              <a:t>18</a:t>
            </a:fld>
            <a:endParaRPr lang="de-DE" dirty="0"/>
          </a:p>
        </p:txBody>
      </p:sp>
      <p:sp>
        <p:nvSpPr>
          <p:cNvPr id="7" name="Titel 4">
            <a:extLst>
              <a:ext uri="{FF2B5EF4-FFF2-40B4-BE49-F238E27FC236}">
                <a16:creationId xmlns:a16="http://schemas.microsoft.com/office/drawing/2014/main" id="{ECA2D3DB-3044-9B44-875C-26FE5AF4A372}"/>
              </a:ext>
            </a:extLst>
          </p:cNvPr>
          <p:cNvSpPr>
            <a:spLocks noGrp="1"/>
          </p:cNvSpPr>
          <p:nvPr>
            <p:ph type="title"/>
          </p:nvPr>
        </p:nvSpPr>
        <p:spPr>
          <a:xfrm>
            <a:off x="1970671" y="503239"/>
            <a:ext cx="4846031" cy="863600"/>
          </a:xfrm>
        </p:spPr>
        <p:txBody>
          <a:bodyPr/>
          <a:lstStyle/>
          <a:p>
            <a:r>
              <a:rPr lang="de-DE" dirty="0"/>
              <a:t>Zusammenfassung</a:t>
            </a:r>
          </a:p>
        </p:txBody>
      </p:sp>
      <p:sp>
        <p:nvSpPr>
          <p:cNvPr id="8" name="Inhaltsplatzhalter 5">
            <a:extLst>
              <a:ext uri="{FF2B5EF4-FFF2-40B4-BE49-F238E27FC236}">
                <a16:creationId xmlns:a16="http://schemas.microsoft.com/office/drawing/2014/main" id="{1BDA41E4-08D2-2B45-B2CE-FA40BAADADB5}"/>
              </a:ext>
            </a:extLst>
          </p:cNvPr>
          <p:cNvSpPr>
            <a:spLocks noGrp="1"/>
          </p:cNvSpPr>
          <p:nvPr>
            <p:ph sz="half" idx="1"/>
          </p:nvPr>
        </p:nvSpPr>
        <p:spPr>
          <a:xfrm>
            <a:off x="628440" y="3059113"/>
            <a:ext cx="6188262" cy="3744272"/>
          </a:xfrm>
        </p:spPr>
        <p:txBody>
          <a:bodyPr wrap="square">
            <a:spAutoFit/>
          </a:bodyPr>
          <a:lstStyle/>
          <a:p>
            <a:r>
              <a:rPr lang="de-DE" sz="1250" b="1" dirty="0">
                <a:solidFill>
                  <a:schemeClr val="accent2"/>
                </a:solidFill>
                <a:latin typeface="Calibri" panose="020F0502020204030204" pitchFamily="34" charset="0"/>
                <a:cs typeface="Calibri" panose="020F0502020204030204" pitchFamily="34" charset="0"/>
              </a:rPr>
              <a:t>Definition</a:t>
            </a:r>
            <a:endParaRPr lang="de-DE" sz="1250" dirty="0">
              <a:solidFill>
                <a:schemeClr val="accent2"/>
              </a:solidFill>
            </a:endParaRPr>
          </a:p>
          <a:p>
            <a:pPr>
              <a:spcBef>
                <a:spcPts val="600"/>
              </a:spcBef>
            </a:pPr>
            <a:r>
              <a:rPr lang="de-DE" dirty="0"/>
              <a:t>Social Citizen Science (SCS) beschreibt die Zusammenarbeit von </a:t>
            </a:r>
            <a:r>
              <a:rPr lang="de-DE" b="1" dirty="0" err="1">
                <a:latin typeface="Calibri" panose="020F0502020204030204" pitchFamily="34" charset="0"/>
                <a:cs typeface="Calibri" panose="020F0502020204030204" pitchFamily="34" charset="0"/>
              </a:rPr>
              <a:t>Berufswissenschaftler.innen</a:t>
            </a:r>
            <a:r>
              <a:rPr lang="de-DE" dirty="0"/>
              <a:t> mit ehrenamtlichen </a:t>
            </a:r>
            <a:r>
              <a:rPr lang="de-DE" b="1" dirty="0">
                <a:latin typeface="Calibri" panose="020F0502020204030204" pitchFamily="34" charset="0"/>
                <a:cs typeface="Calibri" panose="020F0502020204030204" pitchFamily="34" charset="0"/>
              </a:rPr>
              <a:t>Ko-Forschenden</a:t>
            </a:r>
            <a:r>
              <a:rPr lang="de-DE" b="1" dirty="0"/>
              <a:t> </a:t>
            </a:r>
            <a:r>
              <a:rPr lang="de-DE" dirty="0"/>
              <a:t>im Rahmen wissenschaftlicher Forschung im Bereich der Geistes- und Sozialwissenschaften. </a:t>
            </a:r>
          </a:p>
          <a:p>
            <a:r>
              <a:rPr lang="de-DE" sz="1250" b="1" dirty="0">
                <a:solidFill>
                  <a:schemeClr val="accent2"/>
                </a:solidFill>
                <a:latin typeface="Calibri" panose="020F0502020204030204" pitchFamily="34" charset="0"/>
                <a:cs typeface="Calibri" panose="020F0502020204030204" pitchFamily="34" charset="0"/>
              </a:rPr>
              <a:t>Partizipation</a:t>
            </a:r>
          </a:p>
          <a:p>
            <a:pPr>
              <a:spcBef>
                <a:spcPts val="600"/>
              </a:spcBef>
            </a:pPr>
            <a:r>
              <a:rPr lang="de-DE" dirty="0"/>
              <a:t>Soll die soziale Wirklichkeit partnerschaftlich erforscht und beeinflusst werden, spricht man von Partizipation. Diese </a:t>
            </a:r>
            <a:r>
              <a:rPr lang="de-DE" b="1" dirty="0">
                <a:latin typeface="Calibri" panose="020F0502020204030204" pitchFamily="34" charset="0"/>
                <a:cs typeface="Calibri" panose="020F0502020204030204" pitchFamily="34" charset="0"/>
              </a:rPr>
              <a:t>Zusammenarbeit</a:t>
            </a:r>
            <a:r>
              <a:rPr lang="de-DE" dirty="0"/>
              <a:t> kann unterschiedlich intensiv ausfallen, am stärksten ausgeprägt ist sie in der </a:t>
            </a:r>
            <a:r>
              <a:rPr lang="de-DE" b="1" dirty="0" err="1">
                <a:latin typeface="Calibri" panose="020F0502020204030204" pitchFamily="34" charset="0"/>
                <a:cs typeface="Calibri" panose="020F0502020204030204" pitchFamily="34" charset="0"/>
              </a:rPr>
              <a:t>ko</a:t>
            </a:r>
            <a:r>
              <a:rPr lang="de-DE" b="1" dirty="0">
                <a:latin typeface="Calibri" panose="020F0502020204030204" pitchFamily="34" charset="0"/>
                <a:cs typeface="Calibri" panose="020F0502020204030204" pitchFamily="34" charset="0"/>
              </a:rPr>
              <a:t>-kreativen Forschung</a:t>
            </a:r>
            <a:r>
              <a:rPr lang="de-DE" dirty="0"/>
              <a:t>, am schwächsten in der </a:t>
            </a:r>
            <a:r>
              <a:rPr lang="de-DE" b="1" dirty="0" err="1">
                <a:latin typeface="Calibri" panose="020F0502020204030204" pitchFamily="34" charset="0"/>
                <a:cs typeface="Calibri" panose="020F0502020204030204" pitchFamily="34" charset="0"/>
              </a:rPr>
              <a:t>kontributiven</a:t>
            </a:r>
            <a:r>
              <a:rPr lang="de-DE" dirty="0"/>
              <a:t> Form. In SCS ist die </a:t>
            </a:r>
            <a:r>
              <a:rPr lang="de-DE" b="1" dirty="0" err="1">
                <a:latin typeface="Calibri" panose="020F0502020204030204" pitchFamily="34" charset="0"/>
                <a:cs typeface="Calibri" panose="020F0502020204030204" pitchFamily="34" charset="0"/>
              </a:rPr>
              <a:t>kollaborative</a:t>
            </a:r>
            <a:r>
              <a:rPr lang="de-DE" dirty="0"/>
              <a:t> Form als mittlere Variante häufig.</a:t>
            </a:r>
          </a:p>
          <a:p>
            <a:r>
              <a:rPr lang="de-DE" sz="1250" b="1" dirty="0">
                <a:solidFill>
                  <a:schemeClr val="accent2"/>
                </a:solidFill>
                <a:latin typeface="Calibri" panose="020F0502020204030204" pitchFamily="34" charset="0"/>
                <a:cs typeface="Calibri" panose="020F0502020204030204" pitchFamily="34" charset="0"/>
              </a:rPr>
              <a:t>Themen</a:t>
            </a:r>
            <a:endParaRPr lang="de-DE" sz="1250" dirty="0">
              <a:solidFill>
                <a:schemeClr val="accent2"/>
              </a:solidFill>
            </a:endParaRPr>
          </a:p>
          <a:p>
            <a:pPr>
              <a:spcBef>
                <a:spcPts val="600"/>
              </a:spcBef>
            </a:pPr>
            <a:r>
              <a:rPr lang="de-DE" dirty="0" err="1"/>
              <a:t>Bürger.innen</a:t>
            </a:r>
            <a:r>
              <a:rPr lang="de-DE" dirty="0"/>
              <a:t> sind in SCS </a:t>
            </a:r>
            <a:r>
              <a:rPr lang="de-DE" b="1" dirty="0">
                <a:latin typeface="Calibri" panose="020F0502020204030204" pitchFamily="34" charset="0"/>
                <a:cs typeface="Calibri" panose="020F0502020204030204" pitchFamily="34" charset="0"/>
              </a:rPr>
              <a:t>Beobachtende und Handelnde</a:t>
            </a:r>
            <a:r>
              <a:rPr lang="de-DE" b="1" dirty="0"/>
              <a:t> </a:t>
            </a:r>
            <a:r>
              <a:rPr lang="de-DE" dirty="0"/>
              <a:t>im Kontext des Untersuchungsthemas. Dadurch wird unmittelbarer Zugang zu relevantem »Laienwissen« erschlossen. In Projekten, die maßgeblich außerhalb akademischer Einrichtungen organisiert werden, dominieren Themen rund um den Bereich </a:t>
            </a:r>
            <a:r>
              <a:rPr lang="de-DE" b="1" dirty="0">
                <a:latin typeface="Calibri" panose="020F0502020204030204" pitchFamily="34" charset="0"/>
                <a:cs typeface="Calibri" panose="020F0502020204030204" pitchFamily="34" charset="0"/>
              </a:rPr>
              <a:t>»Politik &amp; Gesellschaft«</a:t>
            </a:r>
            <a:r>
              <a:rPr lang="de-DE" dirty="0"/>
              <a:t>. In akademisch organisierten Projekten finden sich zu gleichen Teilen auch Themen aus dem Bereich </a:t>
            </a:r>
            <a:r>
              <a:rPr lang="de-DE" b="1" dirty="0">
                <a:latin typeface="Calibri" panose="020F0502020204030204" pitchFamily="34" charset="0"/>
                <a:cs typeface="Calibri" panose="020F0502020204030204" pitchFamily="34" charset="0"/>
              </a:rPr>
              <a:t>»Geschichte &amp; Kultur«</a:t>
            </a:r>
            <a:r>
              <a:rPr lang="de-DE" dirty="0"/>
              <a:t>. Generell ist das Themenspektrum in SCS sehr breit aufgestellt. Auch mit Blick auf die Erreichung von </a:t>
            </a:r>
            <a:r>
              <a:rPr lang="de-DE" b="1" dirty="0">
                <a:latin typeface="Calibri" panose="020F0502020204030204" pitchFamily="34" charset="0"/>
                <a:cs typeface="Calibri" panose="020F0502020204030204" pitchFamily="34" charset="0"/>
              </a:rPr>
              <a:t>Nachhaltigkeitszielen</a:t>
            </a:r>
            <a:r>
              <a:rPr lang="de-DE" dirty="0"/>
              <a:t> leisten SCS-Projekte wichtige Beiträge – oft auch unbewusst.</a:t>
            </a:r>
          </a:p>
        </p:txBody>
      </p:sp>
      <p:sp>
        <p:nvSpPr>
          <p:cNvPr id="10" name="Inhaltsplatzhalter 6">
            <a:extLst>
              <a:ext uri="{FF2B5EF4-FFF2-40B4-BE49-F238E27FC236}">
                <a16:creationId xmlns:a16="http://schemas.microsoft.com/office/drawing/2014/main" id="{C6CF7DE4-B733-2B42-B4A7-21B12DF75E6D}"/>
              </a:ext>
            </a:extLst>
          </p:cNvPr>
          <p:cNvSpPr txBox="1">
            <a:spLocks/>
          </p:cNvSpPr>
          <p:nvPr/>
        </p:nvSpPr>
        <p:spPr>
          <a:xfrm>
            <a:off x="7120352" y="3059113"/>
            <a:ext cx="2941435" cy="31239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2"/>
                </a:solidFill>
                <a:latin typeface="Calibri" panose="020F0502020204030204" pitchFamily="34" charset="0"/>
                <a:cs typeface="Calibri" panose="020F0502020204030204" pitchFamily="34" charset="0"/>
              </a:rPr>
              <a:t>Potenziale und Herausforderungen</a:t>
            </a:r>
            <a:endParaRPr lang="de-DE" sz="1250" dirty="0" err="1">
              <a:solidFill>
                <a:schemeClr val="accent2"/>
              </a:solidFill>
            </a:endParaRPr>
          </a:p>
          <a:p>
            <a:pPr>
              <a:spcBef>
                <a:spcPts val="600"/>
              </a:spcBef>
            </a:pPr>
            <a:r>
              <a:rPr lang="de-DE" dirty="0" err="1"/>
              <a:t>Social</a:t>
            </a:r>
            <a:r>
              <a:rPr lang="de-DE" dirty="0"/>
              <a:t> </a:t>
            </a:r>
            <a:r>
              <a:rPr lang="de-DE" dirty="0" err="1"/>
              <a:t>Citizen</a:t>
            </a:r>
            <a:r>
              <a:rPr lang="de-DE" dirty="0"/>
              <a:t> Science vermag wissenschaftlich wertvolle Beiträge zu leisten, denn mit ihr werden </a:t>
            </a:r>
            <a:r>
              <a:rPr lang="de-DE" b="1" dirty="0">
                <a:latin typeface="Calibri" panose="020F0502020204030204" pitchFamily="34" charset="0"/>
                <a:cs typeface="Calibri" panose="020F0502020204030204" pitchFamily="34" charset="0"/>
              </a:rPr>
              <a:t>neue Zugänge zu Wissen</a:t>
            </a:r>
            <a:r>
              <a:rPr lang="de-DE" b="1" dirty="0"/>
              <a:t> </a:t>
            </a:r>
            <a:r>
              <a:rPr lang="de-DE" dirty="0"/>
              <a:t>über das </a:t>
            </a:r>
            <a:r>
              <a:rPr lang="de-DE" b="1" dirty="0">
                <a:latin typeface="Calibri" panose="020F0502020204030204" pitchFamily="34" charset="0"/>
                <a:cs typeface="Calibri" panose="020F0502020204030204" pitchFamily="34" charset="0"/>
              </a:rPr>
              <a:t>Expertenwissen der Zivilgesellschaft</a:t>
            </a:r>
            <a:r>
              <a:rPr lang="de-DE" b="1" dirty="0"/>
              <a:t> </a:t>
            </a:r>
            <a:r>
              <a:rPr lang="de-DE" dirty="0"/>
              <a:t>erschlossen. Die Zusammenarbeit trägt überdies zu Veränderungen und </a:t>
            </a:r>
            <a:r>
              <a:rPr lang="de-DE" b="1" dirty="0">
                <a:latin typeface="Calibri" panose="020F0502020204030204" pitchFamily="34" charset="0"/>
                <a:cs typeface="Calibri" panose="020F0502020204030204" pitchFamily="34" charset="0"/>
              </a:rPr>
              <a:t>Innovationen</a:t>
            </a:r>
            <a:r>
              <a:rPr lang="de-DE" dirty="0"/>
              <a:t> im Umfeld der Teilnehmenden bei und wertet das Ehrenamt auf. Gleichwohl sind viele Hürden zu nehmen, denn </a:t>
            </a:r>
            <a:r>
              <a:rPr lang="de-DE" b="1" dirty="0">
                <a:latin typeface="Calibri" panose="020F0502020204030204" pitchFamily="34" charset="0"/>
                <a:cs typeface="Calibri" panose="020F0502020204030204" pitchFamily="34" charset="0"/>
              </a:rPr>
              <a:t>wissenschaftliche Qualität</a:t>
            </a:r>
            <a:r>
              <a:rPr lang="de-DE" b="1" dirty="0"/>
              <a:t> </a:t>
            </a:r>
            <a:r>
              <a:rPr lang="de-DE" dirty="0"/>
              <a:t>muss stets sichergestellt sein. Die Zusammenarbeit in SCS erschwert mitunter </a:t>
            </a:r>
            <a:r>
              <a:rPr lang="de-DE" b="1" dirty="0">
                <a:latin typeface="Calibri" panose="020F0502020204030204" pitchFamily="34" charset="0"/>
                <a:cs typeface="Calibri" panose="020F0502020204030204" pitchFamily="34" charset="0"/>
              </a:rPr>
              <a:t>ihre wissenschaftliche Verwertung</a:t>
            </a:r>
            <a:r>
              <a:rPr lang="de-DE" dirty="0"/>
              <a:t>. Und auch die Rechte der </a:t>
            </a:r>
            <a:r>
              <a:rPr lang="de-DE" dirty="0" err="1"/>
              <a:t>Bürger.innen</a:t>
            </a:r>
            <a:r>
              <a:rPr lang="de-DE" dirty="0"/>
              <a:t> auf Datenschutz und ethisch einwandfreiem Vorgehen sind zu berücksichtigen. Letztlich ist die </a:t>
            </a:r>
            <a:r>
              <a:rPr lang="de-DE" b="1" dirty="0">
                <a:latin typeface="Calibri" panose="020F0502020204030204" pitchFamily="34" charset="0"/>
                <a:cs typeface="Calibri" panose="020F0502020204030204" pitchFamily="34" charset="0"/>
              </a:rPr>
              <a:t>Vielfalt der Gruppe als Ressource</a:t>
            </a:r>
            <a:r>
              <a:rPr lang="de-DE" b="1" dirty="0"/>
              <a:t> </a:t>
            </a:r>
            <a:r>
              <a:rPr lang="de-DE" dirty="0"/>
              <a:t>zu verstehen. </a:t>
            </a:r>
          </a:p>
        </p:txBody>
      </p:sp>
      <p:sp>
        <p:nvSpPr>
          <p:cNvPr id="11" name="Inhaltsplatzhalter 2">
            <a:extLst>
              <a:ext uri="{FF2B5EF4-FFF2-40B4-BE49-F238E27FC236}">
                <a16:creationId xmlns:a16="http://schemas.microsoft.com/office/drawing/2014/main" id="{2C0A47F5-8F8F-4F43-B4AC-86F5A17410F1}"/>
              </a:ext>
            </a:extLst>
          </p:cNvPr>
          <p:cNvSpPr txBox="1">
            <a:spLocks/>
          </p:cNvSpPr>
          <p:nvPr/>
        </p:nvSpPr>
        <p:spPr>
          <a:xfrm>
            <a:off x="1971090" y="1041092"/>
            <a:ext cx="4439042"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Modul haben Sie zentrale Aspekte der Social Citizen Science kennengelernt.</a:t>
            </a:r>
          </a:p>
        </p:txBody>
      </p:sp>
      <p:pic>
        <p:nvPicPr>
          <p:cNvPr id="20" name="Grafik 19">
            <a:extLst>
              <a:ext uri="{FF2B5EF4-FFF2-40B4-BE49-F238E27FC236}">
                <a16:creationId xmlns:a16="http://schemas.microsoft.com/office/drawing/2014/main" id="{F47B986C-DD4B-C548-ACA4-E8BF6249A37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7171" y="250826"/>
            <a:ext cx="1333500" cy="1333500"/>
          </a:xfrm>
          <a:prstGeom prst="rect">
            <a:avLst/>
          </a:prstGeom>
        </p:spPr>
      </p:pic>
      <p:sp>
        <p:nvSpPr>
          <p:cNvPr id="13" name="Inhaltsplatzhalter 2">
            <a:extLst>
              <a:ext uri="{FF2B5EF4-FFF2-40B4-BE49-F238E27FC236}">
                <a16:creationId xmlns:a16="http://schemas.microsoft.com/office/drawing/2014/main" id="{B676F346-98A2-F444-B9F9-9AA021B473C6}"/>
              </a:ext>
            </a:extLst>
          </p:cNvPr>
          <p:cNvSpPr txBox="1">
            <a:spLocks/>
          </p:cNvSpPr>
          <p:nvPr/>
        </p:nvSpPr>
        <p:spPr>
          <a:xfrm rot="16200000">
            <a:off x="8154197" y="4914105"/>
            <a:ext cx="4679950" cy="395289"/>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Hans-Peter </a:t>
            </a:r>
            <a:r>
              <a:rPr lang="de-DE" dirty="0" err="1">
                <a:solidFill>
                  <a:schemeClr val="tx2"/>
                </a:solidFill>
              </a:rPr>
              <a:t>Gauser</a:t>
            </a:r>
            <a:r>
              <a:rPr lang="de-DE" dirty="0">
                <a:solidFill>
                  <a:schemeClr val="tx2"/>
                </a:solidFill>
              </a:rPr>
              <a:t> (</a:t>
            </a:r>
            <a:r>
              <a:rPr lang="de-DE" dirty="0">
                <a:solidFill>
                  <a:schemeClr val="tx2"/>
                </a:solidFill>
                <a:hlinkClick r:id="rId7"/>
              </a:rPr>
              <a:t>t1p.de/ehao</a:t>
            </a:r>
            <a:r>
              <a:rPr lang="de-DE" dirty="0">
                <a:solidFill>
                  <a:schemeClr val="tx2"/>
                </a:solidFill>
              </a:rPr>
              <a:t>), </a:t>
            </a:r>
            <a:r>
              <a:rPr lang="de-DE" dirty="0" err="1">
                <a:solidFill>
                  <a:schemeClr val="tx2"/>
                </a:solidFill>
              </a:rPr>
              <a:t>You’ve</a:t>
            </a:r>
            <a:r>
              <a:rPr lang="de-DE" dirty="0">
                <a:solidFill>
                  <a:schemeClr val="tx2"/>
                </a:solidFill>
              </a:rPr>
              <a:t> </a:t>
            </a:r>
            <a:r>
              <a:rPr lang="de-DE" dirty="0" err="1">
                <a:solidFill>
                  <a:schemeClr val="tx2"/>
                </a:solidFill>
              </a:rPr>
              <a:t>got</a:t>
            </a:r>
            <a:r>
              <a:rPr lang="de-DE" dirty="0">
                <a:solidFill>
                  <a:schemeClr val="tx2"/>
                </a:solidFill>
              </a:rPr>
              <a:t> </a:t>
            </a:r>
            <a:r>
              <a:rPr lang="de-DE" dirty="0" err="1">
                <a:solidFill>
                  <a:schemeClr val="tx2"/>
                </a:solidFill>
              </a:rPr>
              <a:t>your</a:t>
            </a:r>
            <a:r>
              <a:rPr lang="de-DE" dirty="0">
                <a:solidFill>
                  <a:schemeClr val="tx2"/>
                </a:solidFill>
              </a:rPr>
              <a:t> </a:t>
            </a:r>
            <a:r>
              <a:rPr lang="de-DE" dirty="0" err="1">
                <a:solidFill>
                  <a:schemeClr val="tx2"/>
                </a:solidFill>
              </a:rPr>
              <a:t>work</a:t>
            </a:r>
            <a:r>
              <a:rPr lang="de-DE" dirty="0">
                <a:solidFill>
                  <a:schemeClr val="tx2"/>
                </a:solidFill>
              </a:rPr>
              <a:t> </a:t>
            </a:r>
            <a:r>
              <a:rPr lang="de-DE" dirty="0" err="1">
                <a:solidFill>
                  <a:schemeClr val="tx2"/>
                </a:solidFill>
              </a:rPr>
              <a:t>cut</a:t>
            </a:r>
            <a:r>
              <a:rPr lang="de-DE" dirty="0">
                <a:solidFill>
                  <a:schemeClr val="tx2"/>
                </a:solidFill>
              </a:rPr>
              <a:t> out </a:t>
            </a:r>
            <a:r>
              <a:rPr lang="de-DE" dirty="0" err="1">
                <a:solidFill>
                  <a:schemeClr val="tx2"/>
                </a:solidFill>
              </a:rPr>
              <a:t>for</a:t>
            </a:r>
            <a:r>
              <a:rPr lang="de-DE" dirty="0">
                <a:solidFill>
                  <a:schemeClr val="tx2"/>
                </a:solidFill>
              </a:rPr>
              <a:t> </a:t>
            </a:r>
            <a:r>
              <a:rPr lang="de-DE" dirty="0" err="1">
                <a:solidFill>
                  <a:schemeClr val="tx2"/>
                </a:solidFill>
              </a:rPr>
              <a:t>you</a:t>
            </a:r>
            <a:r>
              <a:rPr lang="de-DE" dirty="0">
                <a:solidFill>
                  <a:schemeClr val="tx2"/>
                </a:solidFill>
              </a:rPr>
              <a:t> (</a:t>
            </a:r>
            <a:r>
              <a:rPr lang="de-DE" dirty="0">
                <a:solidFill>
                  <a:schemeClr val="tx2"/>
                </a:solidFill>
                <a:hlinkClick r:id="rId8"/>
              </a:rPr>
              <a:t>t1p.de/9eys</a:t>
            </a:r>
            <a:r>
              <a:rPr lang="de-DE" dirty="0">
                <a:solidFill>
                  <a:schemeClr val="tx2"/>
                </a:solidFill>
              </a:rPr>
              <a:t> – </a:t>
            </a:r>
            <a:r>
              <a:rPr lang="de-DE" dirty="0">
                <a:solidFill>
                  <a:schemeClr val="tx2"/>
                </a:solidFill>
                <a:hlinkClick r:id="rId9"/>
              </a:rPr>
              <a:t>Unsplash license</a:t>
            </a:r>
            <a:r>
              <a:rPr lang="de-DE" dirty="0">
                <a:solidFill>
                  <a:schemeClr val="tx2"/>
                </a:solidFill>
              </a:rPr>
              <a:t>) / eingefärbt</a:t>
            </a:r>
          </a:p>
        </p:txBody>
      </p:sp>
    </p:spTree>
    <p:extLst>
      <p:ext uri="{BB962C8B-B14F-4D97-AF65-F5344CB8AC3E}">
        <p14:creationId xmlns:p14="http://schemas.microsoft.com/office/powerpoint/2010/main" val="364781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D737E9A-4CC0-D145-AF05-3AE51B984A32}"/>
              </a:ext>
            </a:extLst>
          </p:cNvPr>
          <p:cNvSpPr/>
          <p:nvPr/>
        </p:nvSpPr>
        <p:spPr>
          <a:xfrm>
            <a:off x="7345096" y="6236571"/>
            <a:ext cx="4573167" cy="4569580"/>
          </a:xfrm>
          <a:prstGeom prst="ellipse">
            <a:avLst/>
          </a:prstGeom>
          <a:pattFill prst="pct5">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2" spcCol="216000" rtlCol="0" anchor="ctr"/>
          <a:lstStyle/>
          <a:p>
            <a:pPr algn="ctr"/>
            <a:endParaRPr lang="de-DE"/>
          </a:p>
        </p:txBody>
      </p:sp>
      <p:pic>
        <p:nvPicPr>
          <p:cNvPr id="6" name="Grafik 5">
            <a:extLst>
              <a:ext uri="{FF2B5EF4-FFF2-40B4-BE49-F238E27FC236}">
                <a16:creationId xmlns:a16="http://schemas.microsoft.com/office/drawing/2014/main" id="{9E48F4B5-55FA-6046-9E59-9E42D750413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782566" y="-549109"/>
            <a:ext cx="6582889" cy="6582889"/>
          </a:xfrm>
          <a:prstGeom prst="rect">
            <a:avLst/>
          </a:prstGeom>
        </p:spPr>
      </p:pic>
      <p:sp>
        <p:nvSpPr>
          <p:cNvPr id="10" name="Oval 9">
            <a:extLst>
              <a:ext uri="{FF2B5EF4-FFF2-40B4-BE49-F238E27FC236}">
                <a16:creationId xmlns:a16="http://schemas.microsoft.com/office/drawing/2014/main" id="{6B8FC75D-F7A6-3C45-989D-632637BD5F86}"/>
              </a:ext>
            </a:extLst>
          </p:cNvPr>
          <p:cNvSpPr/>
          <p:nvPr/>
        </p:nvSpPr>
        <p:spPr>
          <a:xfrm>
            <a:off x="-2963179" y="-6791082"/>
            <a:ext cx="9657595" cy="9650020"/>
          </a:xfrm>
          <a:prstGeom prst="ellipse">
            <a:avLst/>
          </a:prstGeom>
          <a:pattFill prst="pct5">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2" spcCol="216000" rtlCol="0" anchor="ctr"/>
          <a:lstStyle/>
          <a:p>
            <a:pPr algn="ctr"/>
            <a:endParaRPr lang="de-DE"/>
          </a:p>
        </p:txBody>
      </p:sp>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a:xfrm>
            <a:off x="1962150" y="503239"/>
            <a:ext cx="4573587" cy="863600"/>
          </a:xfrm>
        </p:spPr>
        <p:txBody>
          <a:bodyPr numCol="1" spcCol="216000"/>
          <a:lstStyle/>
          <a:p>
            <a:r>
              <a:rPr lang="de-DE" dirty="0"/>
              <a:t>Quellenverzeichnis</a:t>
            </a:r>
            <a:endParaRPr lang="de-DE" b="1" dirty="0"/>
          </a:p>
        </p:txBody>
      </p:sp>
      <p:grpSp>
        <p:nvGrpSpPr>
          <p:cNvPr id="14" name="Gruppieren 13">
            <a:extLst>
              <a:ext uri="{FF2B5EF4-FFF2-40B4-BE49-F238E27FC236}">
                <a16:creationId xmlns:a16="http://schemas.microsoft.com/office/drawing/2014/main" id="{DAEBB932-0A56-3B4F-954D-95D38F11492D}"/>
              </a:ext>
            </a:extLst>
          </p:cNvPr>
          <p:cNvGrpSpPr/>
          <p:nvPr/>
        </p:nvGrpSpPr>
        <p:grpSpPr>
          <a:xfrm>
            <a:off x="863600" y="484188"/>
            <a:ext cx="866775" cy="871536"/>
            <a:chOff x="863600" y="484188"/>
            <a:chExt cx="866775" cy="871536"/>
          </a:xfrm>
          <a:solidFill>
            <a:schemeClr val="bg1"/>
          </a:solidFill>
        </p:grpSpPr>
        <p:sp>
          <p:nvSpPr>
            <p:cNvPr id="5" name="Rechteck 4">
              <a:extLst>
                <a:ext uri="{FF2B5EF4-FFF2-40B4-BE49-F238E27FC236}">
                  <a16:creationId xmlns:a16="http://schemas.microsoft.com/office/drawing/2014/main" id="{CEF150BF-E8B7-E840-9275-F3BFA306EFD9}"/>
                </a:ext>
              </a:extLst>
            </p:cNvPr>
            <p:cNvSpPr/>
            <p:nvPr/>
          </p:nvSpPr>
          <p:spPr>
            <a:xfrm>
              <a:off x="974725" y="503239"/>
              <a:ext cx="755650" cy="833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F0FE630-964A-F44D-BCF5-DA692BFE404A}"/>
                </a:ext>
              </a:extLst>
            </p:cNvPr>
            <p:cNvSpPr/>
            <p:nvPr/>
          </p:nvSpPr>
          <p:spPr>
            <a:xfrm>
              <a:off x="879475" y="590550"/>
              <a:ext cx="177800" cy="6588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94E8F5BD-434B-6741-B16E-47F1615D7275}"/>
                </a:ext>
              </a:extLst>
            </p:cNvPr>
            <p:cNvSpPr/>
            <p:nvPr/>
          </p:nvSpPr>
          <p:spPr>
            <a:xfrm>
              <a:off x="863600" y="484188"/>
              <a:ext cx="271461" cy="2714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58B1744A-D6CD-D643-B558-43C3B767D79B}"/>
                </a:ext>
              </a:extLst>
            </p:cNvPr>
            <p:cNvSpPr/>
            <p:nvPr/>
          </p:nvSpPr>
          <p:spPr>
            <a:xfrm>
              <a:off x="863600" y="1084263"/>
              <a:ext cx="271461" cy="2714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Foliennummernplatzhalter 3">
            <a:extLst>
              <a:ext uri="{FF2B5EF4-FFF2-40B4-BE49-F238E27FC236}">
                <a16:creationId xmlns:a16="http://schemas.microsoft.com/office/drawing/2014/main" id="{9F96D5E9-7706-5447-B313-B8CFACA65031}"/>
              </a:ext>
            </a:extLst>
          </p:cNvPr>
          <p:cNvSpPr>
            <a:spLocks noGrp="1"/>
          </p:cNvSpPr>
          <p:nvPr>
            <p:ph type="sldNum" sz="quarter" idx="12"/>
          </p:nvPr>
        </p:nvSpPr>
        <p:spPr>
          <a:xfrm>
            <a:off x="9631680" y="7056438"/>
            <a:ext cx="431484" cy="395287"/>
          </a:xfrm>
        </p:spPr>
        <p:txBody>
          <a:bodyPr/>
          <a:lstStyle/>
          <a:p>
            <a:fld id="{BA6FFAF3-5CE7-1E4A-B297-9EAF17666F00}" type="slidenum">
              <a:rPr lang="de-DE" smtClean="0"/>
              <a:t>19</a:t>
            </a:fld>
            <a:endParaRPr lang="de-DE" dirty="0"/>
          </a:p>
        </p:txBody>
      </p:sp>
      <p:pic>
        <p:nvPicPr>
          <p:cNvPr id="8" name="Grafik 7">
            <a:extLst>
              <a:ext uri="{FF2B5EF4-FFF2-40B4-BE49-F238E27FC236}">
                <a16:creationId xmlns:a16="http://schemas.microsoft.com/office/drawing/2014/main" id="{7D718227-A683-7D46-ACE0-D8271BF5637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9069" y="251244"/>
            <a:ext cx="1333081" cy="1333081"/>
          </a:xfrm>
          <a:prstGeom prst="rect">
            <a:avLst/>
          </a:prstGeom>
        </p:spPr>
      </p:pic>
      <p:sp>
        <p:nvSpPr>
          <p:cNvPr id="16" name="Inhaltsplatzhalter 2">
            <a:extLst>
              <a:ext uri="{FF2B5EF4-FFF2-40B4-BE49-F238E27FC236}">
                <a16:creationId xmlns:a16="http://schemas.microsoft.com/office/drawing/2014/main" id="{F02DE636-EF76-074C-B6AA-5E219A98651A}"/>
              </a:ext>
            </a:extLst>
          </p:cNvPr>
          <p:cNvSpPr>
            <a:spLocks noGrp="1"/>
          </p:cNvSpPr>
          <p:nvPr>
            <p:ph idx="1"/>
          </p:nvPr>
        </p:nvSpPr>
        <p:spPr>
          <a:xfrm>
            <a:off x="638496" y="3165643"/>
            <a:ext cx="9424668" cy="3746332"/>
          </a:xfrm>
        </p:spPr>
        <p:txBody>
          <a:bodyPr numCol="3" spcCol="216000"/>
          <a:lstStyle/>
          <a:p>
            <a:pPr lvl="2"/>
            <a:r>
              <a:rPr lang="de-DE" dirty="0"/>
              <a:t>Bonn, </a:t>
            </a:r>
            <a:r>
              <a:rPr lang="de-DE" dirty="0" err="1"/>
              <a:t>Aletta</a:t>
            </a:r>
            <a:r>
              <a:rPr lang="de-DE" dirty="0"/>
              <a:t>/Anett Richter/Katrin </a:t>
            </a:r>
            <a:r>
              <a:rPr lang="de-DE" dirty="0" err="1"/>
              <a:t>Vohland</a:t>
            </a:r>
            <a:r>
              <a:rPr lang="de-DE" dirty="0"/>
              <a:t>/Lisa </a:t>
            </a:r>
            <a:r>
              <a:rPr lang="de-DE" dirty="0" err="1"/>
              <a:t>Pettibone</a:t>
            </a:r>
            <a:r>
              <a:rPr lang="de-DE" dirty="0"/>
              <a:t>/M. Brandt/</a:t>
            </a:r>
            <a:r>
              <a:rPr lang="de-DE" dirty="0" err="1"/>
              <a:t>Reinart</a:t>
            </a:r>
            <a:r>
              <a:rPr lang="de-DE" dirty="0"/>
              <a:t> Feldmann/ Claudia Göbel/Christiane </a:t>
            </a:r>
            <a:r>
              <a:rPr lang="de-DE" dirty="0" err="1"/>
              <a:t>Grefe</a:t>
            </a:r>
            <a:r>
              <a:rPr lang="de-DE" dirty="0"/>
              <a:t>/Susanne Hecker/Leonhard Hennen (2016): Citizen Science Strategie 2020 für Deutschland. Grünbuch, Berlin, URL: </a:t>
            </a:r>
            <a:r>
              <a:rPr lang="de-DE" dirty="0">
                <a:hlinkClick r:id="rId7"/>
              </a:rPr>
              <a:t>http://www.buergerschaffenwissen.de/ sites/default/files/assets/dokumente/gewiss‐gruenbuch_citizen_science_strategie.pdf</a:t>
            </a:r>
            <a:r>
              <a:rPr lang="de-DE" dirty="0"/>
              <a:t> (1.12.2020).</a:t>
            </a:r>
          </a:p>
          <a:p>
            <a:pPr lvl="2"/>
            <a:r>
              <a:rPr lang="de-DE" dirty="0"/>
              <a:t>Bonney, Rick/Heidi Ballard/Rebecca Jordan/Ellen </a:t>
            </a:r>
            <a:r>
              <a:rPr lang="de-DE" dirty="0" err="1"/>
              <a:t>McCallie</a:t>
            </a:r>
            <a:r>
              <a:rPr lang="de-DE" dirty="0"/>
              <a:t>/Tina Phillips/Jennifer </a:t>
            </a:r>
            <a:r>
              <a:rPr lang="de-DE" dirty="0" err="1"/>
              <a:t>Shirk</a:t>
            </a:r>
            <a:r>
              <a:rPr lang="de-DE" dirty="0"/>
              <a:t>/</a:t>
            </a:r>
            <a:r>
              <a:rPr lang="de-DE" dirty="0" err="1"/>
              <a:t>Candie</a:t>
            </a:r>
            <a:r>
              <a:rPr lang="de-DE" dirty="0"/>
              <a:t> C. </a:t>
            </a:r>
            <a:r>
              <a:rPr lang="de-DE" dirty="0" err="1"/>
              <a:t>Wilderman</a:t>
            </a:r>
            <a:r>
              <a:rPr lang="de-DE" dirty="0"/>
              <a:t> (2009): Public </a:t>
            </a:r>
            <a:r>
              <a:rPr lang="de-DE" dirty="0" err="1"/>
              <a:t>Participation</a:t>
            </a:r>
            <a:r>
              <a:rPr lang="de-DE" dirty="0"/>
              <a:t> in Scientific Research: </a:t>
            </a:r>
            <a:r>
              <a:rPr lang="de-DE" dirty="0" err="1"/>
              <a:t>Defining</a:t>
            </a:r>
            <a:r>
              <a:rPr lang="de-DE" dirty="0"/>
              <a:t> </a:t>
            </a:r>
            <a:r>
              <a:rPr lang="de-DE" dirty="0" err="1"/>
              <a:t>the</a:t>
            </a:r>
            <a:r>
              <a:rPr lang="de-DE" dirty="0"/>
              <a:t> Field </a:t>
            </a:r>
            <a:r>
              <a:rPr lang="de-DE" dirty="0" err="1"/>
              <a:t>and</a:t>
            </a:r>
            <a:r>
              <a:rPr lang="de-DE" dirty="0"/>
              <a:t> </a:t>
            </a:r>
            <a:r>
              <a:rPr lang="de-DE" dirty="0" err="1"/>
              <a:t>Assessing</a:t>
            </a:r>
            <a:r>
              <a:rPr lang="de-DE" dirty="0"/>
              <a:t> </a:t>
            </a:r>
            <a:r>
              <a:rPr lang="de-DE" dirty="0" err="1"/>
              <a:t>Its</a:t>
            </a:r>
            <a:r>
              <a:rPr lang="de-DE" dirty="0"/>
              <a:t> Potential </a:t>
            </a:r>
            <a:r>
              <a:rPr lang="de-DE" dirty="0" err="1"/>
              <a:t>for</a:t>
            </a:r>
            <a:r>
              <a:rPr lang="de-DE" dirty="0"/>
              <a:t> Informal Science Education. A CAISE </a:t>
            </a:r>
            <a:r>
              <a:rPr lang="de-DE" dirty="0" err="1"/>
              <a:t>Inquiry</a:t>
            </a:r>
            <a:r>
              <a:rPr lang="de-DE" dirty="0"/>
              <a:t> Group Report, Washington, D.C., URL: </a:t>
            </a:r>
            <a:r>
              <a:rPr lang="de-DE" dirty="0">
                <a:hlinkClick r:id="rId8"/>
              </a:rPr>
              <a:t>http://</a:t>
            </a:r>
            <a:r>
              <a:rPr lang="de-DE" dirty="0" err="1">
                <a:hlinkClick r:id="rId8"/>
              </a:rPr>
              <a:t>www.birds.cornell.edu</a:t>
            </a:r>
            <a:r>
              <a:rPr lang="de-DE" dirty="0">
                <a:hlinkClick r:id="rId8"/>
              </a:rPr>
              <a:t>/</a:t>
            </a:r>
            <a:r>
              <a:rPr lang="de-DE" dirty="0" err="1">
                <a:hlinkClick r:id="rId8"/>
              </a:rPr>
              <a:t>citscitoolkit</a:t>
            </a:r>
            <a:r>
              <a:rPr lang="de-DE" dirty="0">
                <a:hlinkClick r:id="rId8"/>
              </a:rPr>
              <a:t>/</a:t>
            </a:r>
            <a:r>
              <a:rPr lang="de-DE" dirty="0" err="1">
                <a:hlinkClick r:id="rId8"/>
              </a:rPr>
              <a:t>publications</a:t>
            </a:r>
            <a:r>
              <a:rPr lang="de-DE" dirty="0">
                <a:hlinkClick r:id="rId8"/>
              </a:rPr>
              <a:t>/CAISE-PPSR-report-2009.pdf</a:t>
            </a:r>
            <a:r>
              <a:rPr lang="de-DE" dirty="0"/>
              <a:t> (8.11.2019).</a:t>
            </a:r>
          </a:p>
          <a:p>
            <a:pPr lvl="2"/>
            <a:r>
              <a:rPr lang="de-DE" dirty="0"/>
              <a:t>Daum, Andreas (2018): Wissenschaftspopularisierung im 19. Jahrhundert. Bürgerliche Kultur, naturwissenschaftliche Bildung und die deutsche Öffentlichkeit 1848‐1914, </a:t>
            </a:r>
            <a:r>
              <a:rPr lang="de-DE" dirty="0" err="1"/>
              <a:t>erg</a:t>
            </a:r>
            <a:r>
              <a:rPr lang="de-DE" dirty="0"/>
              <a:t>. Auflage, </a:t>
            </a:r>
            <a:r>
              <a:rPr lang="de-DE" dirty="0" err="1"/>
              <a:t>Oldenbourg</a:t>
            </a:r>
            <a:r>
              <a:rPr lang="de-DE" dirty="0"/>
              <a:t> Wissenschaftsverlag, Berlin, Boston.</a:t>
            </a:r>
          </a:p>
          <a:p>
            <a:pPr lvl="2"/>
            <a:r>
              <a:rPr lang="de-DE" dirty="0"/>
              <a:t>DITOs </a:t>
            </a:r>
            <a:r>
              <a:rPr lang="de-DE" dirty="0" err="1"/>
              <a:t>consortium</a:t>
            </a:r>
            <a:r>
              <a:rPr lang="de-DE" dirty="0"/>
              <a:t> (2017): Citizen Science &amp; Open Science: </a:t>
            </a:r>
            <a:r>
              <a:rPr lang="de-DE" dirty="0" err="1"/>
              <a:t>Synergies</a:t>
            </a:r>
            <a:r>
              <a:rPr lang="de-DE" dirty="0"/>
              <a:t> &amp; Future Areas </a:t>
            </a:r>
            <a:r>
              <a:rPr lang="de-DE" dirty="0" err="1"/>
              <a:t>of</a:t>
            </a:r>
            <a:r>
              <a:rPr lang="de-DE" dirty="0"/>
              <a:t> Work. </a:t>
            </a:r>
            <a:r>
              <a:rPr lang="de-DE" dirty="0" err="1"/>
              <a:t>Doing</a:t>
            </a:r>
            <a:r>
              <a:rPr lang="de-DE" dirty="0"/>
              <a:t> </a:t>
            </a:r>
            <a:r>
              <a:rPr lang="de-DE" dirty="0" err="1"/>
              <a:t>It</a:t>
            </a:r>
            <a:r>
              <a:rPr lang="de-DE" dirty="0"/>
              <a:t> </a:t>
            </a:r>
            <a:r>
              <a:rPr lang="de-DE" dirty="0" err="1"/>
              <a:t>Together</a:t>
            </a:r>
            <a:r>
              <a:rPr lang="de-DE" dirty="0"/>
              <a:t> Science </a:t>
            </a:r>
            <a:r>
              <a:rPr lang="de-DE" dirty="0" err="1"/>
              <a:t>Policy</a:t>
            </a:r>
            <a:r>
              <a:rPr lang="de-DE" dirty="0"/>
              <a:t> Brief 3, URL: </a:t>
            </a:r>
            <a:r>
              <a:rPr lang="de-DE" dirty="0">
                <a:hlinkClick r:id="rId9"/>
              </a:rPr>
              <a:t>https://ecsa.citizen‐science.net/wp-content/ uploads/2020/02/ditos‐policybrief3‐20180208‐citizen_science_and_open_science_synergies_ and_future_areas_of_work.pdf</a:t>
            </a:r>
            <a:r>
              <a:rPr lang="de-DE" dirty="0"/>
              <a:t> (1.12.2020).</a:t>
            </a:r>
          </a:p>
          <a:p>
            <a:pPr lvl="2"/>
            <a:r>
              <a:rPr lang="de-DE" dirty="0"/>
              <a:t>Finke, Peter (2016): Citizen Science und die Rolle der Geisteswissenschaften für die Zukunft der Wissenschaftsdebatte. Citizen Science in Kultur und Geisteswissenschaften, in: Kristin Oswald/ René </a:t>
            </a:r>
            <a:r>
              <a:rPr lang="de-DE" dirty="0" err="1"/>
              <a:t>Smolarski</a:t>
            </a:r>
            <a:r>
              <a:rPr lang="de-DE" dirty="0"/>
              <a:t> (</a:t>
            </a:r>
            <a:r>
              <a:rPr lang="de-DE" dirty="0" err="1"/>
              <a:t>Hg</a:t>
            </a:r>
            <a:r>
              <a:rPr lang="de-DE" dirty="0"/>
              <a:t>.), Bürger Künste Wissenschaft. Citizen Science in Kultur und Geisteswissenschaften, </a:t>
            </a:r>
            <a:r>
              <a:rPr lang="de-DE" dirty="0" err="1"/>
              <a:t>Computus</a:t>
            </a:r>
            <a:r>
              <a:rPr lang="de-DE" dirty="0"/>
              <a:t> Druck Satz &amp; Verlag, Gutenberg, S. 31–56.</a:t>
            </a:r>
          </a:p>
          <a:p>
            <a:pPr lvl="2"/>
            <a:r>
              <a:rPr lang="de-DE" dirty="0"/>
              <a:t>Franzen, Martina/Iris </a:t>
            </a:r>
            <a:r>
              <a:rPr lang="de-DE" dirty="0" err="1"/>
              <a:t>Hilbrich</a:t>
            </a:r>
            <a:r>
              <a:rPr lang="de-DE" dirty="0"/>
              <a:t> (2015): Forschen in Gesellschaft. Citizen Science als Modell für die Sozialwissenschaften?, in: WZB Mitteilungen Heft 150/2015, S. 26–29.</a:t>
            </a:r>
          </a:p>
          <a:p>
            <a:pPr lvl="2"/>
            <a:r>
              <a:rPr lang="de-DE" dirty="0" err="1"/>
              <a:t>Fresa</a:t>
            </a:r>
            <a:r>
              <a:rPr lang="de-DE" dirty="0"/>
              <a:t>, Antonella/</a:t>
            </a:r>
            <a:r>
              <a:rPr lang="de-DE" dirty="0" err="1"/>
              <a:t>Börje</a:t>
            </a:r>
            <a:r>
              <a:rPr lang="de-DE" dirty="0"/>
              <a:t> </a:t>
            </a:r>
            <a:r>
              <a:rPr lang="de-DE" dirty="0" err="1"/>
              <a:t>Justrell</a:t>
            </a:r>
            <a:r>
              <a:rPr lang="de-DE" dirty="0"/>
              <a:t> (2015): A Roadmap </a:t>
            </a:r>
            <a:r>
              <a:rPr lang="de-DE" dirty="0" err="1"/>
              <a:t>for</a:t>
            </a:r>
            <a:r>
              <a:rPr lang="de-DE" dirty="0"/>
              <a:t> Citizen Researchers in </a:t>
            </a:r>
            <a:r>
              <a:rPr lang="de-DE" dirty="0" err="1"/>
              <a:t>the</a:t>
            </a:r>
            <a:r>
              <a:rPr lang="de-DE" dirty="0"/>
              <a:t> Age </a:t>
            </a:r>
            <a:r>
              <a:rPr lang="de-DE" dirty="0" err="1"/>
              <a:t>of</a:t>
            </a:r>
            <a:r>
              <a:rPr lang="de-DE" dirty="0"/>
              <a:t> Digital Culture. </a:t>
            </a:r>
            <a:r>
              <a:rPr lang="de-DE" dirty="0" err="1"/>
              <a:t>Civic</a:t>
            </a:r>
            <a:r>
              <a:rPr lang="de-DE" dirty="0"/>
              <a:t> </a:t>
            </a:r>
            <a:r>
              <a:rPr lang="de-DE" dirty="0" err="1"/>
              <a:t>Epistemologies</a:t>
            </a:r>
            <a:r>
              <a:rPr lang="de-DE" dirty="0"/>
              <a:t>, URL: </a:t>
            </a:r>
            <a:r>
              <a:rPr lang="de-DE" dirty="0">
                <a:hlinkClick r:id="rId10"/>
              </a:rPr>
              <a:t>https://www.civic‐epistemologies.eu/wp‐content/ uploads/2014/08/CE_Roadmap‐Handbook.pdf</a:t>
            </a:r>
            <a:r>
              <a:rPr lang="de-DE" dirty="0"/>
              <a:t> (1.12.2020).</a:t>
            </a:r>
          </a:p>
          <a:p>
            <a:pPr lvl="2"/>
            <a:r>
              <a:rPr lang="de-DE" dirty="0"/>
              <a:t>Göbel, Claudia/Justus Henke/</a:t>
            </a:r>
            <a:r>
              <a:rPr lang="de-DE" dirty="0" err="1"/>
              <a:t>Sylvi</a:t>
            </a:r>
            <a:r>
              <a:rPr lang="de-DE" dirty="0"/>
              <a:t> Mauermeister/Verena </a:t>
            </a:r>
            <a:r>
              <a:rPr lang="de-DE" dirty="0" err="1"/>
              <a:t>Plümpe</a:t>
            </a:r>
            <a:r>
              <a:rPr lang="de-DE" dirty="0"/>
              <a:t> (2020a): Citizen Science jenseits von MINT. Bürgerforschung in den Geistes‐ und Sozialwissenschaften, </a:t>
            </a:r>
            <a:r>
              <a:rPr lang="de-DE" dirty="0" err="1"/>
              <a:t>HoF</a:t>
            </a:r>
            <a:r>
              <a:rPr lang="de-DE" dirty="0"/>
              <a:t>‐Arbeitsberichte 114, Institut für Hochschulforschung (</a:t>
            </a:r>
            <a:r>
              <a:rPr lang="de-DE" dirty="0" err="1"/>
              <a:t>HoF</a:t>
            </a:r>
            <a:r>
              <a:rPr lang="de-DE" dirty="0"/>
              <a:t>), Halle‐Wittenberg, URL: </a:t>
            </a:r>
            <a:r>
              <a:rPr lang="de-DE" dirty="0">
                <a:hlinkClick r:id="rId11"/>
              </a:rPr>
              <a:t>https://</a:t>
            </a:r>
            <a:r>
              <a:rPr lang="de-DE" dirty="0" err="1">
                <a:hlinkClick r:id="rId11"/>
              </a:rPr>
              <a:t>www.hof.uni‐halle.de</a:t>
            </a:r>
            <a:r>
              <a:rPr lang="de-DE" dirty="0">
                <a:hlinkClick r:id="rId11"/>
              </a:rPr>
              <a:t>/web/</a:t>
            </a:r>
            <a:r>
              <a:rPr lang="de-DE" dirty="0" err="1">
                <a:hlinkClick r:id="rId11"/>
              </a:rPr>
              <a:t>dateien</a:t>
            </a:r>
            <a:r>
              <a:rPr lang="de-DE" dirty="0">
                <a:hlinkClick r:id="rId11"/>
              </a:rPr>
              <a:t>/</a:t>
            </a:r>
            <a:r>
              <a:rPr lang="de-DE" dirty="0" err="1">
                <a:hlinkClick r:id="rId11"/>
              </a:rPr>
              <a:t>pdf</a:t>
            </a:r>
            <a:r>
              <a:rPr lang="de-DE" dirty="0">
                <a:hlinkClick r:id="rId11"/>
              </a:rPr>
              <a:t>/ab_114.pdf</a:t>
            </a:r>
            <a:r>
              <a:rPr lang="de-DE" dirty="0"/>
              <a:t> (2.11.2020).</a:t>
            </a:r>
          </a:p>
          <a:p>
            <a:pPr lvl="2"/>
            <a:r>
              <a:rPr lang="de-DE" dirty="0"/>
              <a:t>Göbel, Claudia/Justus Henke/</a:t>
            </a:r>
            <a:r>
              <a:rPr lang="de-DE" dirty="0" err="1"/>
              <a:t>Sylvi</a:t>
            </a:r>
            <a:r>
              <a:rPr lang="de-DE" dirty="0"/>
              <a:t> Mauermeister (2020b): Kultur und Gesellschaft gemeinsam erforschen. Überblick und Handlungsoptionen zu Citizen Science in den Geistes- und Sozialwissenschaften. </a:t>
            </a:r>
            <a:r>
              <a:rPr lang="de-DE" dirty="0" err="1"/>
              <a:t>HoF</a:t>
            </a:r>
            <a:r>
              <a:rPr lang="de-DE" dirty="0"/>
              <a:t>-Handreichungen 14, unter Mitarbeit von Susann Hippler, Nicola Gabriel und Steffen </a:t>
            </a:r>
            <a:r>
              <a:rPr lang="de-DE" dirty="0" err="1"/>
              <a:t>Zierold</a:t>
            </a:r>
            <a:r>
              <a:rPr lang="de-DE" dirty="0"/>
              <a:t>, Institut für Hochschulforschung (</a:t>
            </a:r>
            <a:r>
              <a:rPr lang="de-DE" dirty="0" err="1"/>
              <a:t>HoF</a:t>
            </a:r>
            <a:r>
              <a:rPr lang="de-DE" dirty="0"/>
              <a:t>), Halle‐Wittenberg, URL: </a:t>
            </a:r>
            <a:r>
              <a:rPr lang="de-DE" dirty="0">
                <a:hlinkClick r:id="rId12"/>
              </a:rPr>
              <a:t>https://www.hof.uni-halle.de/web/dateien/pdf/HoF-Handreichungen14.pdf</a:t>
            </a:r>
            <a:r>
              <a:rPr lang="de-DE" dirty="0"/>
              <a:t> (11.5.2021).</a:t>
            </a:r>
          </a:p>
          <a:p>
            <a:pPr lvl="2"/>
            <a:r>
              <a:rPr lang="de-DE" dirty="0"/>
              <a:t>Göbel, Claudia/</a:t>
            </a:r>
            <a:r>
              <a:rPr lang="de-DE" dirty="0" err="1"/>
              <a:t>Sylvi</a:t>
            </a:r>
            <a:r>
              <a:rPr lang="de-DE" dirty="0"/>
              <a:t> Mauermeister/Justus Henke (</a:t>
            </a:r>
            <a:r>
              <a:rPr lang="de-DE" dirty="0" err="1"/>
              <a:t>under</a:t>
            </a:r>
            <a:r>
              <a:rPr lang="de-DE" dirty="0"/>
              <a:t> </a:t>
            </a:r>
            <a:r>
              <a:rPr lang="de-DE" dirty="0" err="1"/>
              <a:t>review</a:t>
            </a:r>
            <a:r>
              <a:rPr lang="de-DE" dirty="0"/>
              <a:t>): Citizen Social Science in Germany. </a:t>
            </a:r>
            <a:r>
              <a:rPr lang="de-DE" dirty="0" err="1"/>
              <a:t>Cooperation</a:t>
            </a:r>
            <a:r>
              <a:rPr lang="de-DE" dirty="0"/>
              <a:t> </a:t>
            </a:r>
            <a:r>
              <a:rPr lang="de-DE" dirty="0" err="1"/>
              <a:t>beyond</a:t>
            </a:r>
            <a:r>
              <a:rPr lang="de-DE" dirty="0"/>
              <a:t> </a:t>
            </a:r>
            <a:r>
              <a:rPr lang="de-DE" dirty="0" err="1"/>
              <a:t>Invited</a:t>
            </a:r>
            <a:r>
              <a:rPr lang="de-DE" dirty="0"/>
              <a:t> </a:t>
            </a:r>
            <a:r>
              <a:rPr lang="de-DE" dirty="0" err="1"/>
              <a:t>and</a:t>
            </a:r>
            <a:r>
              <a:rPr lang="de-DE" dirty="0"/>
              <a:t> </a:t>
            </a:r>
            <a:r>
              <a:rPr lang="de-DE" dirty="0" err="1"/>
              <a:t>Uninvited</a:t>
            </a:r>
            <a:r>
              <a:rPr lang="de-DE" dirty="0"/>
              <a:t> </a:t>
            </a:r>
            <a:r>
              <a:rPr lang="de-DE" dirty="0" err="1"/>
              <a:t>Participation</a:t>
            </a:r>
            <a:r>
              <a:rPr lang="de-DE" dirty="0"/>
              <a:t>.</a:t>
            </a:r>
          </a:p>
          <a:p>
            <a:pPr lvl="2"/>
            <a:r>
              <a:rPr lang="de-DE" dirty="0"/>
              <a:t>Hecker, Susanne/Lisa Garbe/</a:t>
            </a:r>
            <a:r>
              <a:rPr lang="de-DE" dirty="0" err="1"/>
              <a:t>Aletta</a:t>
            </a:r>
            <a:r>
              <a:rPr lang="de-DE" dirty="0"/>
              <a:t> Bonn (2018): The European Citizen Science </a:t>
            </a:r>
            <a:r>
              <a:rPr lang="de-DE" dirty="0" err="1"/>
              <a:t>Landscape</a:t>
            </a:r>
            <a:r>
              <a:rPr lang="de-DE" dirty="0"/>
              <a:t> – A Snapshot. Innovation in Open Science, Society </a:t>
            </a:r>
            <a:r>
              <a:rPr lang="de-DE" dirty="0" err="1"/>
              <a:t>and</a:t>
            </a:r>
            <a:r>
              <a:rPr lang="de-DE" dirty="0"/>
              <a:t> </a:t>
            </a:r>
            <a:r>
              <a:rPr lang="de-DE" dirty="0" err="1"/>
              <a:t>Policy</a:t>
            </a:r>
            <a:r>
              <a:rPr lang="de-DE" dirty="0"/>
              <a:t>, in: Hecker, Susanne/</a:t>
            </a:r>
            <a:r>
              <a:rPr lang="de-DE" dirty="0" err="1"/>
              <a:t>Muki</a:t>
            </a:r>
            <a:r>
              <a:rPr lang="de-DE" dirty="0"/>
              <a:t> </a:t>
            </a:r>
            <a:r>
              <a:rPr lang="de-DE" dirty="0" err="1"/>
              <a:t>Haklay</a:t>
            </a:r>
            <a:r>
              <a:rPr lang="de-DE" dirty="0"/>
              <a:t>/ Anne </a:t>
            </a:r>
            <a:r>
              <a:rPr lang="de-DE" dirty="0" err="1"/>
              <a:t>Bowser</a:t>
            </a:r>
            <a:r>
              <a:rPr lang="de-DE" dirty="0"/>
              <a:t>/Zen </a:t>
            </a:r>
            <a:r>
              <a:rPr lang="de-DE" dirty="0" err="1"/>
              <a:t>Makuch</a:t>
            </a:r>
            <a:r>
              <a:rPr lang="de-DE" dirty="0"/>
              <a:t>/Johannes Vogel/</a:t>
            </a:r>
            <a:r>
              <a:rPr lang="de-DE" dirty="0" err="1"/>
              <a:t>Aletta</a:t>
            </a:r>
            <a:r>
              <a:rPr lang="de-DE" dirty="0"/>
              <a:t> Bonn (</a:t>
            </a:r>
            <a:r>
              <a:rPr lang="de-DE" dirty="0" err="1"/>
              <a:t>Hg</a:t>
            </a:r>
            <a:r>
              <a:rPr lang="de-DE" dirty="0"/>
              <a:t>.) (2018): Citizen </a:t>
            </a:r>
            <a:r>
              <a:rPr lang="de-DE" dirty="0" err="1"/>
              <a:t>science</a:t>
            </a:r>
            <a:r>
              <a:rPr lang="de-DE" dirty="0"/>
              <a:t>. Innovation in open </a:t>
            </a:r>
            <a:r>
              <a:rPr lang="de-DE" dirty="0" err="1"/>
              <a:t>science</a:t>
            </a:r>
            <a:r>
              <a:rPr lang="de-DE" dirty="0"/>
              <a:t>, </a:t>
            </a:r>
            <a:r>
              <a:rPr lang="de-DE" dirty="0" err="1"/>
              <a:t>society</a:t>
            </a:r>
            <a:r>
              <a:rPr lang="de-DE" dirty="0"/>
              <a:t> </a:t>
            </a:r>
            <a:r>
              <a:rPr lang="de-DE" dirty="0" err="1"/>
              <a:t>and</a:t>
            </a:r>
            <a:r>
              <a:rPr lang="de-DE" dirty="0"/>
              <a:t> </a:t>
            </a:r>
            <a:r>
              <a:rPr lang="de-DE" dirty="0" err="1"/>
              <a:t>policy</a:t>
            </a:r>
            <a:r>
              <a:rPr lang="de-DE" dirty="0"/>
              <a:t>, UCL Press, London, S. 190–200.</a:t>
            </a:r>
          </a:p>
          <a:p>
            <a:pPr lvl="2"/>
            <a:r>
              <a:rPr lang="de-DE" dirty="0" err="1"/>
              <a:t>Heiss</a:t>
            </a:r>
            <a:r>
              <a:rPr lang="de-DE" dirty="0"/>
              <a:t>, Raffael/Jörg Matthes (2017): Citizen Science in </a:t>
            </a:r>
            <a:r>
              <a:rPr lang="de-DE" dirty="0" err="1"/>
              <a:t>the</a:t>
            </a:r>
            <a:r>
              <a:rPr lang="de-DE" dirty="0"/>
              <a:t> Social </a:t>
            </a:r>
            <a:r>
              <a:rPr lang="de-DE" dirty="0" err="1"/>
              <a:t>Sciences</a:t>
            </a:r>
            <a:r>
              <a:rPr lang="de-DE" dirty="0"/>
              <a:t>. A Call </a:t>
            </a:r>
            <a:r>
              <a:rPr lang="de-DE" dirty="0" err="1"/>
              <a:t>for</a:t>
            </a:r>
            <a:r>
              <a:rPr lang="de-DE" dirty="0"/>
              <a:t> More </a:t>
            </a:r>
            <a:r>
              <a:rPr lang="de-DE" dirty="0" err="1"/>
              <a:t>Evidence</a:t>
            </a:r>
            <a:r>
              <a:rPr lang="de-DE" dirty="0"/>
              <a:t>, in: GAIA ‐ </a:t>
            </a:r>
            <a:r>
              <a:rPr lang="de-DE" dirty="0" err="1"/>
              <a:t>Ecological</a:t>
            </a:r>
            <a:r>
              <a:rPr lang="de-DE" dirty="0"/>
              <a:t> </a:t>
            </a:r>
            <a:r>
              <a:rPr lang="de-DE" dirty="0" err="1"/>
              <a:t>Perspectives</a:t>
            </a:r>
            <a:r>
              <a:rPr lang="de-DE" dirty="0"/>
              <a:t> </a:t>
            </a:r>
            <a:r>
              <a:rPr lang="de-DE" dirty="0" err="1"/>
              <a:t>for</a:t>
            </a:r>
            <a:r>
              <a:rPr lang="de-DE" dirty="0"/>
              <a:t> Science </a:t>
            </a:r>
            <a:r>
              <a:rPr lang="de-DE" dirty="0" err="1"/>
              <a:t>and</a:t>
            </a:r>
            <a:r>
              <a:rPr lang="de-DE" dirty="0"/>
              <a:t> Society 1/2017, S. 22–26. DOI: 10.14512/gaia.26.1.7.</a:t>
            </a:r>
          </a:p>
          <a:p>
            <a:pPr lvl="2"/>
            <a:r>
              <a:rPr lang="de-DE" dirty="0" err="1"/>
              <a:t>Hüther</a:t>
            </a:r>
            <a:r>
              <a:rPr lang="de-DE" dirty="0"/>
              <a:t>, Otto/Georg Krücken (2016): Hochschulen. Fragestellungen, Ergebnisse und Perspektiven der sozialwissenschaftlichen Hochschulforschung, Springer VS, Wiesbaden.</a:t>
            </a:r>
          </a:p>
          <a:p>
            <a:pPr lvl="2"/>
            <a:r>
              <a:rPr lang="de-DE" dirty="0"/>
              <a:t>Kollmann, Karl (2014): Laien und Sozialwissenschaften – ein beidseitiges Desinteresse? Eine Beobachtung zur Unverbundenheit von Citizen Science und Profi Science, in: </a:t>
            </a:r>
            <a:r>
              <a:rPr lang="de-DE" dirty="0" err="1"/>
              <a:t>wissenschaftsmanagement</a:t>
            </a:r>
            <a:r>
              <a:rPr lang="de-DE" dirty="0"/>
              <a:t> 3/2014, S. 27–28.</a:t>
            </a:r>
          </a:p>
          <a:p>
            <a:pPr lvl="2"/>
            <a:r>
              <a:rPr lang="de-DE" dirty="0" err="1"/>
              <a:t>Nyhart</a:t>
            </a:r>
            <a:r>
              <a:rPr lang="de-DE" dirty="0"/>
              <a:t>, Lynn K. (2009): Modern Nature. The </a:t>
            </a:r>
            <a:r>
              <a:rPr lang="de-DE" dirty="0" err="1"/>
              <a:t>Rise</a:t>
            </a:r>
            <a:r>
              <a:rPr lang="de-DE" dirty="0"/>
              <a:t> </a:t>
            </a:r>
            <a:r>
              <a:rPr lang="de-DE" dirty="0" err="1"/>
              <a:t>of</a:t>
            </a:r>
            <a:r>
              <a:rPr lang="de-DE" dirty="0"/>
              <a:t> </a:t>
            </a:r>
            <a:r>
              <a:rPr lang="de-DE" dirty="0" err="1"/>
              <a:t>the</a:t>
            </a:r>
            <a:r>
              <a:rPr lang="de-DE" dirty="0"/>
              <a:t> Biological </a:t>
            </a:r>
            <a:r>
              <a:rPr lang="de-DE" dirty="0" err="1"/>
              <a:t>Perspective</a:t>
            </a:r>
            <a:r>
              <a:rPr lang="de-DE" dirty="0"/>
              <a:t> in Germany, University </a:t>
            </a:r>
            <a:r>
              <a:rPr lang="de-DE" dirty="0" err="1"/>
              <a:t>of</a:t>
            </a:r>
            <a:r>
              <a:rPr lang="de-DE" dirty="0"/>
              <a:t> Chicago Press, Chicago.</a:t>
            </a:r>
          </a:p>
          <a:p>
            <a:pPr lvl="2"/>
            <a:r>
              <a:rPr lang="de-DE" dirty="0"/>
              <a:t>Oswald, Kristin/René </a:t>
            </a:r>
            <a:r>
              <a:rPr lang="de-DE" dirty="0" err="1"/>
              <a:t>Smolarski</a:t>
            </a:r>
            <a:r>
              <a:rPr lang="de-DE" dirty="0"/>
              <a:t> (</a:t>
            </a:r>
            <a:r>
              <a:rPr lang="de-DE" dirty="0" err="1"/>
              <a:t>Hg</a:t>
            </a:r>
            <a:r>
              <a:rPr lang="de-DE" dirty="0"/>
              <a:t>.) (2016): Bürger Künste Wissenschaft. Citizen Science in Kultur und Geisteswissenschaften, </a:t>
            </a:r>
            <a:r>
              <a:rPr lang="de-DE" dirty="0" err="1"/>
              <a:t>Computus</a:t>
            </a:r>
            <a:r>
              <a:rPr lang="de-DE" dirty="0"/>
              <a:t> Druck Satz &amp; Verlag, Gutenberg.</a:t>
            </a:r>
          </a:p>
          <a:p>
            <a:pPr lvl="2"/>
            <a:r>
              <a:rPr lang="de-DE" dirty="0" err="1"/>
              <a:t>Pettibone</a:t>
            </a:r>
            <a:r>
              <a:rPr lang="de-DE" dirty="0"/>
              <a:t>, Lisa (</a:t>
            </a:r>
            <a:r>
              <a:rPr lang="de-DE" dirty="0" err="1"/>
              <a:t>Hg</a:t>
            </a:r>
            <a:r>
              <a:rPr lang="de-DE" dirty="0"/>
              <a:t>.) (2016): Citizen Science für alle. Eine Handreichung für Citizen Science‐ Beteiligte, GEWISS, Berlin, URL: </a:t>
            </a:r>
            <a:r>
              <a:rPr lang="de-DE" dirty="0">
                <a:hlinkClick r:id="rId13"/>
              </a:rPr>
              <a:t>https://www.buergerschaffenwissen.de/sites/default/ files/grid/2017/11/20/gewiss_citscifueralle_handreichung_web_0.pdf</a:t>
            </a:r>
            <a:r>
              <a:rPr lang="de-DE" dirty="0"/>
              <a:t> (1.12.2020).</a:t>
            </a:r>
          </a:p>
          <a:p>
            <a:pPr lvl="2"/>
            <a:r>
              <a:rPr lang="de-DE" dirty="0" err="1"/>
              <a:t>Pettibone</a:t>
            </a:r>
            <a:r>
              <a:rPr lang="de-DE" dirty="0"/>
              <a:t>, Lisa/Alexandra Lux (2015): GEWISS Dialogforum. Webinare zu Citizen Science jenseits der Naturwissenschaften, GEWISS Bericht Nr. 5, URL: </a:t>
            </a:r>
            <a:r>
              <a:rPr lang="de-DE" dirty="0">
                <a:hlinkClick r:id="rId14"/>
              </a:rPr>
              <a:t>https://www.buergerschaffenwissen.de/sites/default/files/grid/2017/11/20/gewiss_5_ webinarbericht_0.pdf</a:t>
            </a:r>
            <a:r>
              <a:rPr lang="de-DE" dirty="0"/>
              <a:t> (1.12.2020).</a:t>
            </a:r>
          </a:p>
          <a:p>
            <a:pPr lvl="2"/>
            <a:r>
              <a:rPr lang="de-DE" dirty="0" err="1"/>
              <a:t>Pettibone</a:t>
            </a:r>
            <a:r>
              <a:rPr lang="de-DE" dirty="0"/>
              <a:t>, Lisa/Katrin </a:t>
            </a:r>
            <a:r>
              <a:rPr lang="de-DE" dirty="0" err="1"/>
              <a:t>Vohland</a:t>
            </a:r>
            <a:r>
              <a:rPr lang="de-DE" dirty="0"/>
              <a:t>/David Ziegler (2017): Understanding </a:t>
            </a:r>
            <a:r>
              <a:rPr lang="de-DE" dirty="0" err="1"/>
              <a:t>the</a:t>
            </a:r>
            <a:r>
              <a:rPr lang="de-DE" dirty="0"/>
              <a:t> (</a:t>
            </a:r>
            <a:r>
              <a:rPr lang="de-DE" dirty="0" err="1"/>
              <a:t>Inter</a:t>
            </a:r>
            <a:r>
              <a:rPr lang="de-DE" dirty="0"/>
              <a:t>)</a:t>
            </a:r>
            <a:r>
              <a:rPr lang="de-DE" dirty="0" err="1"/>
              <a:t>disciplinary</a:t>
            </a:r>
            <a:r>
              <a:rPr lang="de-DE" dirty="0"/>
              <a:t> </a:t>
            </a:r>
            <a:r>
              <a:rPr lang="de-DE" dirty="0" err="1"/>
              <a:t>and</a:t>
            </a:r>
            <a:r>
              <a:rPr lang="de-DE" dirty="0"/>
              <a:t> </a:t>
            </a:r>
            <a:r>
              <a:rPr lang="de-DE" dirty="0" err="1"/>
              <a:t>Institutional</a:t>
            </a:r>
            <a:r>
              <a:rPr lang="de-DE" dirty="0"/>
              <a:t> </a:t>
            </a:r>
            <a:r>
              <a:rPr lang="de-DE" dirty="0" err="1"/>
              <a:t>Diversity</a:t>
            </a:r>
            <a:r>
              <a:rPr lang="de-DE" dirty="0"/>
              <a:t> </a:t>
            </a:r>
            <a:r>
              <a:rPr lang="de-DE" dirty="0" err="1"/>
              <a:t>of</a:t>
            </a:r>
            <a:r>
              <a:rPr lang="de-DE" dirty="0"/>
              <a:t> Citizen </a:t>
            </a:r>
            <a:r>
              <a:rPr lang="de-DE" dirty="0" err="1"/>
              <a:t>Ccience</a:t>
            </a:r>
            <a:r>
              <a:rPr lang="de-DE" dirty="0"/>
              <a:t>: A Survey </a:t>
            </a:r>
            <a:r>
              <a:rPr lang="de-DE" dirty="0" err="1"/>
              <a:t>of</a:t>
            </a:r>
            <a:r>
              <a:rPr lang="de-DE" dirty="0"/>
              <a:t> </a:t>
            </a:r>
            <a:r>
              <a:rPr lang="de-DE" dirty="0" err="1"/>
              <a:t>Current</a:t>
            </a:r>
            <a:r>
              <a:rPr lang="de-DE" dirty="0"/>
              <a:t> Practice in Germany </a:t>
            </a:r>
            <a:r>
              <a:rPr lang="de-DE" dirty="0" err="1"/>
              <a:t>and</a:t>
            </a:r>
            <a:r>
              <a:rPr lang="de-DE" dirty="0"/>
              <a:t> Austria, in: </a:t>
            </a:r>
            <a:r>
              <a:rPr lang="de-DE" dirty="0" err="1"/>
              <a:t>PLoS</a:t>
            </a:r>
            <a:r>
              <a:rPr lang="de-DE" dirty="0"/>
              <a:t> ONE 6/2017, URL: </a:t>
            </a:r>
            <a:r>
              <a:rPr lang="de-DE" dirty="0">
                <a:hlinkClick r:id="rId15"/>
              </a:rPr>
              <a:t>https://</a:t>
            </a:r>
            <a:r>
              <a:rPr lang="de-DE" dirty="0" err="1">
                <a:hlinkClick r:id="rId15"/>
              </a:rPr>
              <a:t>doi.org</a:t>
            </a:r>
            <a:r>
              <a:rPr lang="de-DE" dirty="0">
                <a:hlinkClick r:id="rId15"/>
              </a:rPr>
              <a:t>/10.1371/journal.pone.0178778</a:t>
            </a:r>
            <a:r>
              <a:rPr lang="de-DE" dirty="0"/>
              <a:t> (1.12.2020).</a:t>
            </a:r>
          </a:p>
          <a:p>
            <a:pPr lvl="2"/>
            <a:r>
              <a:rPr lang="de-DE" dirty="0" err="1"/>
              <a:t>Purdam</a:t>
            </a:r>
            <a:r>
              <a:rPr lang="de-DE" dirty="0"/>
              <a:t>, Kingsley (2014): Citizen Social Science </a:t>
            </a:r>
            <a:r>
              <a:rPr lang="de-DE" dirty="0" err="1"/>
              <a:t>and</a:t>
            </a:r>
            <a:r>
              <a:rPr lang="de-DE" dirty="0"/>
              <a:t> Citizen Data? </a:t>
            </a:r>
            <a:r>
              <a:rPr lang="de-DE" dirty="0" err="1"/>
              <a:t>Methodological</a:t>
            </a:r>
            <a:r>
              <a:rPr lang="de-DE" dirty="0"/>
              <a:t> </a:t>
            </a:r>
            <a:r>
              <a:rPr lang="de-DE" dirty="0" err="1"/>
              <a:t>and</a:t>
            </a:r>
            <a:r>
              <a:rPr lang="de-DE" dirty="0"/>
              <a:t> </a:t>
            </a:r>
            <a:r>
              <a:rPr lang="de-DE" dirty="0" err="1"/>
              <a:t>Ethical</a:t>
            </a:r>
            <a:r>
              <a:rPr lang="de-DE" dirty="0"/>
              <a:t> </a:t>
            </a:r>
            <a:r>
              <a:rPr lang="de-DE" dirty="0" err="1"/>
              <a:t>Challenges</a:t>
            </a:r>
            <a:r>
              <a:rPr lang="de-DE" dirty="0"/>
              <a:t> </a:t>
            </a:r>
            <a:r>
              <a:rPr lang="de-DE" dirty="0" err="1"/>
              <a:t>for</a:t>
            </a:r>
            <a:r>
              <a:rPr lang="de-DE" dirty="0"/>
              <a:t> Social Research, in: </a:t>
            </a:r>
            <a:r>
              <a:rPr lang="de-DE" dirty="0" err="1"/>
              <a:t>Current</a:t>
            </a:r>
            <a:r>
              <a:rPr lang="de-DE" dirty="0"/>
              <a:t> </a:t>
            </a:r>
            <a:r>
              <a:rPr lang="de-DE" dirty="0" err="1"/>
              <a:t>Sociology</a:t>
            </a:r>
            <a:r>
              <a:rPr lang="de-DE" dirty="0"/>
              <a:t> 3/2014, S. 374–392. DOI: 10.1177/0011392114527997.</a:t>
            </a:r>
          </a:p>
          <a:p>
            <a:pPr lvl="2"/>
            <a:r>
              <a:rPr lang="de-DE" dirty="0" err="1"/>
              <a:t>Riesch</a:t>
            </a:r>
            <a:r>
              <a:rPr lang="de-DE" dirty="0"/>
              <a:t>, Hauke/Clive Potter/Linda Davies (2013): </a:t>
            </a:r>
            <a:r>
              <a:rPr lang="de-DE" dirty="0" err="1"/>
              <a:t>Combining</a:t>
            </a:r>
            <a:r>
              <a:rPr lang="de-DE" dirty="0"/>
              <a:t> Citizen </a:t>
            </a:r>
            <a:r>
              <a:rPr lang="de-DE" dirty="0" err="1"/>
              <a:t>Ccience</a:t>
            </a:r>
            <a:r>
              <a:rPr lang="de-DE" dirty="0"/>
              <a:t> </a:t>
            </a:r>
            <a:r>
              <a:rPr lang="de-DE" dirty="0" err="1"/>
              <a:t>and</a:t>
            </a:r>
            <a:r>
              <a:rPr lang="de-DE" dirty="0"/>
              <a:t> Public Engagement. The Open Air Laboratories Programme, in: JCOM 3/2013, A03.</a:t>
            </a:r>
          </a:p>
          <a:p>
            <a:pPr lvl="2"/>
            <a:r>
              <a:rPr lang="de-DE" dirty="0"/>
              <a:t>Roy, Helen E./Michael J.O. </a:t>
            </a:r>
            <a:r>
              <a:rPr lang="de-DE" dirty="0" err="1"/>
              <a:t>Pocock</a:t>
            </a:r>
            <a:r>
              <a:rPr lang="de-DE" dirty="0"/>
              <a:t>/C. D. Preston/D. B. Roy/Joanna Savage/J. C. </a:t>
            </a:r>
            <a:r>
              <a:rPr lang="de-DE" dirty="0" err="1"/>
              <a:t>Tweddle</a:t>
            </a:r>
            <a:r>
              <a:rPr lang="de-DE" dirty="0"/>
              <a:t>/L. D. Robinson (2012): Understanding Citizen Science </a:t>
            </a:r>
            <a:r>
              <a:rPr lang="de-DE" dirty="0" err="1"/>
              <a:t>and</a:t>
            </a:r>
            <a:r>
              <a:rPr lang="de-DE" dirty="0"/>
              <a:t> Environmental Monitoring. Final Report on behalf </a:t>
            </a:r>
            <a:r>
              <a:rPr lang="de-DE" dirty="0" err="1"/>
              <a:t>of</a:t>
            </a:r>
            <a:r>
              <a:rPr lang="de-DE" dirty="0"/>
              <a:t> UK Environmental Observation Framework, UK Environmental Observation Framework, URL: </a:t>
            </a:r>
            <a:r>
              <a:rPr lang="de-DE" dirty="0">
                <a:hlinkClick r:id="rId16"/>
              </a:rPr>
              <a:t>https://</a:t>
            </a:r>
            <a:r>
              <a:rPr lang="de-DE" dirty="0" err="1">
                <a:hlinkClick r:id="rId16"/>
              </a:rPr>
              <a:t>www.ceh.ac.uk</a:t>
            </a:r>
            <a:r>
              <a:rPr lang="de-DE" dirty="0">
                <a:hlinkClick r:id="rId16"/>
              </a:rPr>
              <a:t>/</a:t>
            </a:r>
            <a:r>
              <a:rPr lang="de-DE" dirty="0" err="1">
                <a:hlinkClick r:id="rId16"/>
              </a:rPr>
              <a:t>sites</a:t>
            </a:r>
            <a:r>
              <a:rPr lang="de-DE" dirty="0">
                <a:hlinkClick r:id="rId16"/>
              </a:rPr>
              <a:t>/</a:t>
            </a:r>
            <a:r>
              <a:rPr lang="de-DE" dirty="0" err="1">
                <a:hlinkClick r:id="rId16"/>
              </a:rPr>
              <a:t>default</a:t>
            </a:r>
            <a:r>
              <a:rPr lang="de-DE" dirty="0">
                <a:hlinkClick r:id="rId16"/>
              </a:rPr>
              <a:t>/</a:t>
            </a:r>
            <a:r>
              <a:rPr lang="de-DE" dirty="0" err="1">
                <a:hlinkClick r:id="rId16"/>
              </a:rPr>
              <a:t>files</a:t>
            </a:r>
            <a:r>
              <a:rPr lang="de-DE" dirty="0">
                <a:hlinkClick r:id="rId16"/>
              </a:rPr>
              <a:t>/</a:t>
            </a:r>
            <a:r>
              <a:rPr lang="de-DE" dirty="0" err="1">
                <a:hlinkClick r:id="rId16"/>
              </a:rPr>
              <a:t>citizensciencereview.pdf</a:t>
            </a:r>
            <a:r>
              <a:rPr lang="de-DE" dirty="0"/>
              <a:t> (1.12.2020).</a:t>
            </a:r>
          </a:p>
          <a:p>
            <a:pPr lvl="2"/>
            <a:r>
              <a:rPr lang="de-DE" dirty="0" err="1"/>
              <a:t>Socientize</a:t>
            </a:r>
            <a:r>
              <a:rPr lang="de-DE" dirty="0"/>
              <a:t> (2014): White Paper on Citizen Science </a:t>
            </a:r>
            <a:r>
              <a:rPr lang="de-DE" dirty="0" err="1"/>
              <a:t>for</a:t>
            </a:r>
            <a:r>
              <a:rPr lang="de-DE" dirty="0"/>
              <a:t> Europe, Zaragoza.</a:t>
            </a:r>
          </a:p>
          <a:p>
            <a:pPr lvl="2"/>
            <a:r>
              <a:rPr lang="de-DE" dirty="0" err="1"/>
              <a:t>Springett</a:t>
            </a:r>
            <a:r>
              <a:rPr lang="de-DE" dirty="0"/>
              <a:t>, Jane/Michael T. Wright/Brenda Roche (2011): </a:t>
            </a:r>
            <a:r>
              <a:rPr lang="de-DE" dirty="0" err="1"/>
              <a:t>Developing</a:t>
            </a:r>
            <a:r>
              <a:rPr lang="de-DE" dirty="0"/>
              <a:t> Quality </a:t>
            </a:r>
            <a:r>
              <a:rPr lang="de-DE" dirty="0" err="1"/>
              <a:t>Criteria</a:t>
            </a:r>
            <a:r>
              <a:rPr lang="de-DE" dirty="0"/>
              <a:t> </a:t>
            </a:r>
            <a:r>
              <a:rPr lang="de-DE" dirty="0" err="1"/>
              <a:t>for</a:t>
            </a:r>
            <a:r>
              <a:rPr lang="de-DE" dirty="0"/>
              <a:t> </a:t>
            </a:r>
            <a:r>
              <a:rPr lang="de-DE" dirty="0" err="1"/>
              <a:t>Participatory</a:t>
            </a:r>
            <a:r>
              <a:rPr lang="de-DE" dirty="0"/>
              <a:t> </a:t>
            </a:r>
            <a:r>
              <a:rPr lang="de-DE" dirty="0" err="1"/>
              <a:t>Health</a:t>
            </a:r>
            <a:r>
              <a:rPr lang="de-DE" dirty="0"/>
              <a:t> Research. An Agenda </a:t>
            </a:r>
            <a:r>
              <a:rPr lang="de-DE" dirty="0" err="1"/>
              <a:t>for</a:t>
            </a:r>
            <a:r>
              <a:rPr lang="de-DE" dirty="0"/>
              <a:t> Action, WZB </a:t>
            </a:r>
            <a:r>
              <a:rPr lang="de-DE" dirty="0" err="1"/>
              <a:t>Discussion</a:t>
            </a:r>
            <a:r>
              <a:rPr lang="de-DE" dirty="0"/>
              <a:t> Paper, </a:t>
            </a:r>
            <a:r>
              <a:rPr lang="de-DE" dirty="0" err="1"/>
              <a:t>No</a:t>
            </a:r>
            <a:r>
              <a:rPr lang="de-DE" dirty="0"/>
              <a:t>. SP I 2011‐302, Berlin, URL: </a:t>
            </a:r>
            <a:r>
              <a:rPr lang="de-DE" dirty="0">
                <a:hlinkClick r:id="rId17"/>
              </a:rPr>
              <a:t>http://</a:t>
            </a:r>
            <a:r>
              <a:rPr lang="de-DE" dirty="0" err="1">
                <a:hlinkClick r:id="rId17"/>
              </a:rPr>
              <a:t>hdl.handle.net</a:t>
            </a:r>
            <a:r>
              <a:rPr lang="de-DE" dirty="0">
                <a:hlinkClick r:id="rId17"/>
              </a:rPr>
              <a:t>/10419/56934</a:t>
            </a:r>
            <a:r>
              <a:rPr lang="de-DE" dirty="0"/>
              <a:t> (1.12.2020).</a:t>
            </a:r>
          </a:p>
          <a:p>
            <a:pPr lvl="2"/>
            <a:r>
              <a:rPr lang="de-DE" dirty="0"/>
              <a:t>Straßburger, Gaby/Judith Rieger (2019): Partizipation kompakt. Für Studium, Lehre und Praxis sozialer Berufe, 2. überarbeitete Auflage, </a:t>
            </a:r>
            <a:r>
              <a:rPr lang="de-DE" dirty="0" err="1"/>
              <a:t>Juventa</a:t>
            </a:r>
            <a:r>
              <a:rPr lang="de-DE" dirty="0"/>
              <a:t>, Weinheim.</a:t>
            </a:r>
          </a:p>
          <a:p>
            <a:pPr lvl="2"/>
            <a:r>
              <a:rPr lang="de-DE" dirty="0"/>
              <a:t>Strasser, Bruno J./Jérôme Baudry/Dana Mahr/Gabriela Sanchez/Elise </a:t>
            </a:r>
            <a:r>
              <a:rPr lang="de-DE" dirty="0" err="1"/>
              <a:t>Tancoigne</a:t>
            </a:r>
            <a:r>
              <a:rPr lang="de-DE" dirty="0"/>
              <a:t> (2019): „Citizen Science“? </a:t>
            </a:r>
            <a:r>
              <a:rPr lang="de-DE" dirty="0" err="1"/>
              <a:t>Rethinking</a:t>
            </a:r>
            <a:r>
              <a:rPr lang="de-DE" dirty="0"/>
              <a:t> Science </a:t>
            </a:r>
            <a:r>
              <a:rPr lang="de-DE" dirty="0" err="1"/>
              <a:t>and</a:t>
            </a:r>
            <a:r>
              <a:rPr lang="de-DE" dirty="0"/>
              <a:t> Public </a:t>
            </a:r>
            <a:r>
              <a:rPr lang="de-DE" dirty="0" err="1"/>
              <a:t>Participation</a:t>
            </a:r>
            <a:r>
              <a:rPr lang="de-DE" dirty="0"/>
              <a:t>, in: Science &amp; Technology Studies 2/2019, S. 52–76. DOI: 10.23987/sts.60425.</a:t>
            </a:r>
          </a:p>
          <a:p>
            <a:pPr lvl="2"/>
            <a:r>
              <a:rPr lang="de-DE" dirty="0"/>
              <a:t>Unger, Hella von (2014): Partizipative Forschung. Einführung in die Forschungspraxis, VS Verlag für Sozialwissenschaften, Wiesbaden.</a:t>
            </a:r>
          </a:p>
          <a:p>
            <a:pPr lvl="2"/>
            <a:r>
              <a:rPr lang="de-DE" dirty="0" err="1"/>
              <a:t>Vohland</a:t>
            </a:r>
            <a:r>
              <a:rPr lang="de-DE" dirty="0"/>
              <a:t>, Katrin/Valerie Knapp (2019): Rechtliche Rahmenbedingungen von Bürgerforschung. Bericht über ein Fachgespräch am 21. Mai 2019 im </a:t>
            </a:r>
            <a:r>
              <a:rPr lang="de-DE" dirty="0" err="1"/>
              <a:t>Musem</a:t>
            </a:r>
            <a:r>
              <a:rPr lang="de-DE" dirty="0"/>
              <a:t> für Naturkunde Berlin, Leibniz Institut für </a:t>
            </a:r>
            <a:r>
              <a:rPr lang="de-DE" dirty="0" err="1"/>
              <a:t>Evolutions</a:t>
            </a:r>
            <a:r>
              <a:rPr lang="de-DE" dirty="0"/>
              <a:t>‐ und Biodiversitätsforschung (</a:t>
            </a:r>
            <a:r>
              <a:rPr lang="de-DE" dirty="0" err="1"/>
              <a:t>MfN</a:t>
            </a:r>
            <a:r>
              <a:rPr lang="de-DE" dirty="0"/>
              <a:t>). Bürger schaffen Wissen, Berlin, URL: </a:t>
            </a:r>
            <a:r>
              <a:rPr lang="de-DE" dirty="0">
                <a:hlinkClick r:id="rId18"/>
              </a:rPr>
              <a:t>https://</a:t>
            </a:r>
            <a:r>
              <a:rPr lang="de-DE" dirty="0" err="1">
                <a:hlinkClick r:id="rId18"/>
              </a:rPr>
              <a:t>www.buergerschaffenwissen.de</a:t>
            </a:r>
            <a:r>
              <a:rPr lang="de-DE" dirty="0">
                <a:hlinkClick r:id="rId18"/>
              </a:rPr>
              <a:t>/</a:t>
            </a:r>
            <a:r>
              <a:rPr lang="de-DE" dirty="0" err="1">
                <a:hlinkClick r:id="rId18"/>
              </a:rPr>
              <a:t>sites</a:t>
            </a:r>
            <a:r>
              <a:rPr lang="de-DE" dirty="0">
                <a:hlinkClick r:id="rId18"/>
              </a:rPr>
              <a:t>/</a:t>
            </a:r>
            <a:r>
              <a:rPr lang="de-DE" dirty="0" err="1">
                <a:hlinkClick r:id="rId18"/>
              </a:rPr>
              <a:t>default</a:t>
            </a:r>
            <a:r>
              <a:rPr lang="de-DE" dirty="0">
                <a:hlinkClick r:id="rId18"/>
              </a:rPr>
              <a:t>/</a:t>
            </a:r>
            <a:r>
              <a:rPr lang="de-DE" dirty="0" err="1">
                <a:hlinkClick r:id="rId18"/>
              </a:rPr>
              <a:t>files</a:t>
            </a:r>
            <a:r>
              <a:rPr lang="de-DE" dirty="0">
                <a:hlinkClick r:id="rId18"/>
              </a:rPr>
              <a:t>/</a:t>
            </a:r>
            <a:r>
              <a:rPr lang="de-DE" dirty="0" err="1">
                <a:hlinkClick r:id="rId18"/>
              </a:rPr>
              <a:t>grid</a:t>
            </a:r>
            <a:r>
              <a:rPr lang="de-DE" dirty="0">
                <a:hlinkClick r:id="rId18"/>
              </a:rPr>
              <a:t>/2019/08/30/</a:t>
            </a:r>
            <a:r>
              <a:rPr lang="de-DE" dirty="0" err="1">
                <a:hlinkClick r:id="rId18"/>
              </a:rPr>
              <a:t>Bericht_Rechtliche_Rahmenbedingungen_von_Buergerforschung.pdf</a:t>
            </a:r>
            <a:r>
              <a:rPr lang="de-DE" dirty="0"/>
              <a:t> (29.10.2020).</a:t>
            </a:r>
          </a:p>
          <a:p>
            <a:pPr lvl="2"/>
            <a:r>
              <a:rPr lang="de-DE" dirty="0"/>
              <a:t>Wiggins, Andrea/Kevin </a:t>
            </a:r>
            <a:r>
              <a:rPr lang="de-DE" dirty="0" err="1"/>
              <a:t>Crowston</a:t>
            </a:r>
            <a:r>
              <a:rPr lang="de-DE" dirty="0"/>
              <a:t> (2011): </a:t>
            </a:r>
            <a:r>
              <a:rPr lang="de-DE" dirty="0" err="1"/>
              <a:t>From</a:t>
            </a:r>
            <a:r>
              <a:rPr lang="de-DE" dirty="0"/>
              <a:t> </a:t>
            </a:r>
            <a:r>
              <a:rPr lang="de-DE" dirty="0" err="1"/>
              <a:t>Conservation</a:t>
            </a:r>
            <a:r>
              <a:rPr lang="de-DE" dirty="0"/>
              <a:t> </a:t>
            </a:r>
            <a:r>
              <a:rPr lang="de-DE" dirty="0" err="1"/>
              <a:t>to</a:t>
            </a:r>
            <a:r>
              <a:rPr lang="de-DE" dirty="0"/>
              <a:t> </a:t>
            </a:r>
            <a:r>
              <a:rPr lang="de-DE" dirty="0" err="1"/>
              <a:t>Crowdsourcing</a:t>
            </a:r>
            <a:r>
              <a:rPr lang="de-DE" dirty="0"/>
              <a:t>. A </a:t>
            </a:r>
            <a:r>
              <a:rPr lang="de-DE" dirty="0" err="1"/>
              <a:t>Typology</a:t>
            </a:r>
            <a:r>
              <a:rPr lang="de-DE" dirty="0"/>
              <a:t> </a:t>
            </a:r>
            <a:r>
              <a:rPr lang="de-DE" dirty="0" err="1"/>
              <a:t>of</a:t>
            </a:r>
            <a:r>
              <a:rPr lang="de-DE" dirty="0"/>
              <a:t> Citizen Science. IEEE Computer Society, </a:t>
            </a:r>
            <a:r>
              <a:rPr lang="de-DE" dirty="0" err="1"/>
              <a:t>Proceedings</a:t>
            </a:r>
            <a:r>
              <a:rPr lang="de-DE" dirty="0"/>
              <a:t> </a:t>
            </a:r>
            <a:r>
              <a:rPr lang="de-DE" dirty="0" err="1"/>
              <a:t>of</a:t>
            </a:r>
            <a:r>
              <a:rPr lang="de-DE" dirty="0"/>
              <a:t> </a:t>
            </a:r>
            <a:r>
              <a:rPr lang="de-DE" dirty="0" err="1"/>
              <a:t>the</a:t>
            </a:r>
            <a:r>
              <a:rPr lang="de-DE" dirty="0"/>
              <a:t> 44 </a:t>
            </a:r>
            <a:r>
              <a:rPr lang="de-DE" dirty="0" err="1"/>
              <a:t>Hawai'i</a:t>
            </a:r>
            <a:r>
              <a:rPr lang="de-DE" dirty="0"/>
              <a:t> International Conference on System Science, </a:t>
            </a:r>
            <a:r>
              <a:rPr lang="de-DE" dirty="0" err="1"/>
              <a:t>Koloa</a:t>
            </a:r>
            <a:r>
              <a:rPr lang="de-DE" dirty="0"/>
              <a:t>, URL: </a:t>
            </a:r>
            <a:r>
              <a:rPr lang="de-DE" dirty="0">
                <a:hlinkClick r:id="rId19"/>
              </a:rPr>
              <a:t>https://citsci.syr.edu/sites/crowston.syr.edu/files/hicss‐44.pdf</a:t>
            </a:r>
            <a:r>
              <a:rPr lang="de-DE" dirty="0"/>
              <a:t> (1.12.2020).</a:t>
            </a:r>
          </a:p>
        </p:txBody>
      </p:sp>
    </p:spTree>
    <p:extLst>
      <p:ext uri="{BB962C8B-B14F-4D97-AF65-F5344CB8AC3E}">
        <p14:creationId xmlns:p14="http://schemas.microsoft.com/office/powerpoint/2010/main" val="1948939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CD6DFC85-B21A-834F-AC73-A45438C6037C}"/>
              </a:ext>
            </a:extLst>
          </p:cNvPr>
          <p:cNvSpPr/>
          <p:nvPr/>
        </p:nvSpPr>
        <p:spPr>
          <a:xfrm>
            <a:off x="3697" y="0"/>
            <a:ext cx="1130159" cy="4687498"/>
          </a:xfrm>
          <a:prstGeom prst="rect">
            <a:avLst/>
          </a:prstGeom>
          <a:pattFill prst="pct5">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B835169-EB18-8044-8A53-0E1404510C87}"/>
              </a:ext>
            </a:extLst>
          </p:cNvPr>
          <p:cNvSpPr>
            <a:spLocks noGrp="1"/>
          </p:cNvSpPr>
          <p:nvPr>
            <p:ph type="title"/>
          </p:nvPr>
        </p:nvSpPr>
        <p:spPr>
          <a:xfrm>
            <a:off x="628650" y="503239"/>
            <a:ext cx="7814094" cy="863600"/>
          </a:xfrm>
        </p:spPr>
        <p:txBody>
          <a:bodyPr/>
          <a:lstStyle/>
          <a:p>
            <a:r>
              <a:rPr lang="de-DE" b="1" dirty="0"/>
              <a:t>Inhalt</a:t>
            </a:r>
          </a:p>
        </p:txBody>
      </p:sp>
      <p:sp>
        <p:nvSpPr>
          <p:cNvPr id="4" name="Foliennummernplatzhalter 3">
            <a:extLst>
              <a:ext uri="{FF2B5EF4-FFF2-40B4-BE49-F238E27FC236}">
                <a16:creationId xmlns:a16="http://schemas.microsoft.com/office/drawing/2014/main" id="{B2190A86-59BE-B14E-AF6F-1BC4F58E7812}"/>
              </a:ext>
            </a:extLst>
          </p:cNvPr>
          <p:cNvSpPr>
            <a:spLocks noGrp="1"/>
          </p:cNvSpPr>
          <p:nvPr>
            <p:ph type="sldNum" sz="quarter" idx="12"/>
          </p:nvPr>
        </p:nvSpPr>
        <p:spPr/>
        <p:txBody>
          <a:bodyPr/>
          <a:lstStyle/>
          <a:p>
            <a:fld id="{BA6FFAF3-5CE7-1E4A-B297-9EAF17666F00}" type="slidenum">
              <a:rPr lang="de-DE" smtClean="0"/>
              <a:t>2</a:t>
            </a:fld>
            <a:endParaRPr lang="de-DE" dirty="0"/>
          </a:p>
        </p:txBody>
      </p:sp>
      <p:sp>
        <p:nvSpPr>
          <p:cNvPr id="12" name="Inhaltsplatzhalter 2">
            <a:extLst>
              <a:ext uri="{FF2B5EF4-FFF2-40B4-BE49-F238E27FC236}">
                <a16:creationId xmlns:a16="http://schemas.microsoft.com/office/drawing/2014/main" id="{85A05823-ACC7-EF4F-87C4-A3F64F56FD57}"/>
              </a:ext>
            </a:extLst>
          </p:cNvPr>
          <p:cNvSpPr txBox="1">
            <a:spLocks/>
          </p:cNvSpPr>
          <p:nvPr/>
        </p:nvSpPr>
        <p:spPr>
          <a:xfrm>
            <a:off x="628650" y="1727200"/>
            <a:ext cx="4573169" cy="2554545"/>
          </a:xfrm>
          <a:prstGeom prst="rect">
            <a:avLst/>
          </a:prstGeom>
        </p:spPr>
        <p:txBody>
          <a:bodyPr>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2400" b="1" dirty="0">
                <a:latin typeface="Calibri" panose="020F0502020204030204" pitchFamily="34" charset="0"/>
                <a:cs typeface="Calibri" panose="020F0502020204030204" pitchFamily="34" charset="0"/>
              </a:rPr>
              <a:t>0 － Einführung</a:t>
            </a:r>
          </a:p>
          <a:p>
            <a:r>
              <a:rPr lang="de-DE" sz="2400" b="1" dirty="0">
                <a:latin typeface="Calibri" panose="020F0502020204030204" pitchFamily="34" charset="0"/>
                <a:cs typeface="Calibri" panose="020F0502020204030204" pitchFamily="34" charset="0"/>
              </a:rPr>
              <a:t>1 － Verstehen</a:t>
            </a:r>
          </a:p>
          <a:p>
            <a:r>
              <a:rPr lang="de-DE" sz="2400" b="1" dirty="0">
                <a:latin typeface="Calibri" panose="020F0502020204030204" pitchFamily="34" charset="0"/>
                <a:cs typeface="Calibri" panose="020F0502020204030204" pitchFamily="34" charset="0"/>
              </a:rPr>
              <a:t>2 － Ermöglichen</a:t>
            </a:r>
          </a:p>
          <a:p>
            <a:r>
              <a:rPr lang="de-DE" sz="2400" b="1" dirty="0">
                <a:latin typeface="Calibri" panose="020F0502020204030204" pitchFamily="34" charset="0"/>
                <a:cs typeface="Calibri" panose="020F0502020204030204" pitchFamily="34" charset="0"/>
              </a:rPr>
              <a:t>A － Anhang: Verwenden</a:t>
            </a:r>
          </a:p>
          <a:p>
            <a:r>
              <a:rPr lang="de-DE" sz="2400" b="1" dirty="0">
                <a:latin typeface="Calibri" panose="020F0502020204030204" pitchFamily="34" charset="0"/>
                <a:cs typeface="Calibri" panose="020F0502020204030204" pitchFamily="34" charset="0"/>
              </a:rPr>
              <a:t>B － Anhang: Toolbox</a:t>
            </a:r>
            <a:endParaRPr lang="de-DE" sz="1800" b="1" dirty="0">
              <a:latin typeface="Calibri" panose="020F0502020204030204" pitchFamily="34" charset="0"/>
              <a:cs typeface="Calibri" panose="020F0502020204030204" pitchFamily="34" charset="0"/>
            </a:endParaRPr>
          </a:p>
        </p:txBody>
      </p:sp>
      <p:sp>
        <p:nvSpPr>
          <p:cNvPr id="18" name="Inhaltsplatzhalter 2">
            <a:extLst>
              <a:ext uri="{FF2B5EF4-FFF2-40B4-BE49-F238E27FC236}">
                <a16:creationId xmlns:a16="http://schemas.microsoft.com/office/drawing/2014/main" id="{199CB738-C60B-2848-9654-D0370280903A}"/>
              </a:ext>
            </a:extLst>
          </p:cNvPr>
          <p:cNvSpPr txBox="1">
            <a:spLocks/>
          </p:cNvSpPr>
          <p:nvPr/>
        </p:nvSpPr>
        <p:spPr>
          <a:xfrm>
            <a:off x="1258961" y="4254363"/>
            <a:ext cx="2027158" cy="433135"/>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dirty="0">
                <a:solidFill>
                  <a:schemeClr val="tx2"/>
                </a:solidFill>
              </a:rPr>
              <a:t>zur eigenen Bearbeitung und Ergänzung des Handbuchs (separates Dokument)</a:t>
            </a:r>
          </a:p>
        </p:txBody>
      </p:sp>
      <p:pic>
        <p:nvPicPr>
          <p:cNvPr id="8" name="Grafik 7" descr="Ein Bild, das Text, Gebäude, draußen, Personen enthält.&#10;&#10;Automatisch generierte Beschreibung">
            <a:extLst>
              <a:ext uri="{FF2B5EF4-FFF2-40B4-BE49-F238E27FC236}">
                <a16:creationId xmlns:a16="http://schemas.microsoft.com/office/drawing/2014/main" id="{5BE5C28C-7CB8-2A4F-B54F-5E6B6F097E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2347" t="11643" r="25939" b="8110"/>
          <a:stretch/>
        </p:blipFill>
        <p:spPr>
          <a:xfrm>
            <a:off x="5202238" y="503238"/>
            <a:ext cx="4860925" cy="6408737"/>
          </a:xfrm>
          <a:prstGeom prst="rect">
            <a:avLst/>
          </a:prstGeom>
        </p:spPr>
      </p:pic>
      <p:sp>
        <p:nvSpPr>
          <p:cNvPr id="27" name="Rechteck 26">
            <a:extLst>
              <a:ext uri="{FF2B5EF4-FFF2-40B4-BE49-F238E27FC236}">
                <a16:creationId xmlns:a16="http://schemas.microsoft.com/office/drawing/2014/main" id="{7C03163C-5526-534B-B883-7CDEC21E3109}"/>
              </a:ext>
            </a:extLst>
          </p:cNvPr>
          <p:cNvSpPr/>
          <p:nvPr/>
        </p:nvSpPr>
        <p:spPr>
          <a:xfrm>
            <a:off x="7325139" y="5669280"/>
            <a:ext cx="3375213" cy="1387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197FB723-77E1-E649-BF9B-D24D79F6507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04000" y="5905232"/>
            <a:ext cx="270633" cy="270633"/>
          </a:xfrm>
          <a:prstGeom prst="rect">
            <a:avLst/>
          </a:prstGeom>
        </p:spPr>
      </p:pic>
      <p:sp>
        <p:nvSpPr>
          <p:cNvPr id="29" name="Inhaltsplatzhalter 2">
            <a:extLst>
              <a:ext uri="{FF2B5EF4-FFF2-40B4-BE49-F238E27FC236}">
                <a16:creationId xmlns:a16="http://schemas.microsoft.com/office/drawing/2014/main" id="{9D7665E2-FC60-5944-AF94-47D7DE9BFF56}"/>
              </a:ext>
            </a:extLst>
          </p:cNvPr>
          <p:cNvSpPr txBox="1">
            <a:spLocks/>
          </p:cNvSpPr>
          <p:nvPr/>
        </p:nvSpPr>
        <p:spPr>
          <a:xfrm>
            <a:off x="7702829" y="5901123"/>
            <a:ext cx="2579514" cy="1107996"/>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latin typeface="Calibri" panose="020F0502020204030204" pitchFamily="34" charset="0"/>
                <a:cs typeface="Calibri" panose="020F0502020204030204" pitchFamily="34" charset="0"/>
              </a:rPr>
              <a:t>Social Citizen Science (SCS) bezeichnet wissenschaftliche Forschung im Bereich der Geistes- und Sozialwissenschaften, die in Zusammenarbeit zwischen professionell und ehrenamtlich tätigen </a:t>
            </a:r>
            <a:r>
              <a:rPr lang="de-DE" b="1" i="1" dirty="0" err="1">
                <a:latin typeface="Calibri" panose="020F0502020204030204" pitchFamily="34" charset="0"/>
                <a:cs typeface="Calibri" panose="020F0502020204030204" pitchFamily="34" charset="0"/>
              </a:rPr>
              <a:t>Forscher.innen</a:t>
            </a:r>
            <a:r>
              <a:rPr lang="de-DE" b="1" i="1" dirty="0">
                <a:latin typeface="Calibri" panose="020F0502020204030204" pitchFamily="34" charset="0"/>
                <a:cs typeface="Calibri" panose="020F0502020204030204" pitchFamily="34" charset="0"/>
              </a:rPr>
              <a:t> realisiert wird.</a:t>
            </a:r>
          </a:p>
        </p:txBody>
      </p:sp>
      <p:sp>
        <p:nvSpPr>
          <p:cNvPr id="21" name="Inhaltsplatzhalter 2">
            <a:extLst>
              <a:ext uri="{FF2B5EF4-FFF2-40B4-BE49-F238E27FC236}">
                <a16:creationId xmlns:a16="http://schemas.microsoft.com/office/drawing/2014/main" id="{8E582971-A070-B94C-A3B9-D0821A9AD076}"/>
              </a:ext>
            </a:extLst>
          </p:cNvPr>
          <p:cNvSpPr txBox="1">
            <a:spLocks/>
          </p:cNvSpPr>
          <p:nvPr/>
        </p:nvSpPr>
        <p:spPr>
          <a:xfrm rot="16200000">
            <a:off x="7019926" y="3779837"/>
            <a:ext cx="6948487" cy="395287"/>
          </a:xfrm>
          <a:prstGeom prst="rect">
            <a:avLst/>
          </a:prstGeom>
        </p:spPr>
        <p:txBody>
          <a:bodyPr wrap="square" lIns="0" tIns="0" rIns="0" bIns="0"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Library </a:t>
            </a:r>
            <a:r>
              <a:rPr lang="de-DE" dirty="0" err="1">
                <a:solidFill>
                  <a:schemeClr val="tx2"/>
                </a:solidFill>
              </a:rPr>
              <a:t>of</a:t>
            </a:r>
            <a:r>
              <a:rPr lang="de-DE" dirty="0">
                <a:solidFill>
                  <a:schemeClr val="tx2"/>
                </a:solidFill>
              </a:rPr>
              <a:t> </a:t>
            </a:r>
            <a:r>
              <a:rPr lang="de-DE" dirty="0" err="1">
                <a:solidFill>
                  <a:schemeClr val="tx2"/>
                </a:solidFill>
              </a:rPr>
              <a:t>Congress</a:t>
            </a:r>
            <a:r>
              <a:rPr lang="de-DE" dirty="0">
                <a:solidFill>
                  <a:schemeClr val="tx2"/>
                </a:solidFill>
              </a:rPr>
              <a:t>, Washington, D.C. (</a:t>
            </a:r>
            <a:r>
              <a:rPr lang="de-DE" dirty="0">
                <a:solidFill>
                  <a:schemeClr val="tx2"/>
                </a:solidFill>
                <a:hlinkClick r:id="rId5"/>
              </a:rPr>
              <a:t>t1p.de/y4hn</a:t>
            </a:r>
            <a:r>
              <a:rPr lang="de-DE" dirty="0">
                <a:solidFill>
                  <a:schemeClr val="tx2"/>
                </a:solidFill>
              </a:rPr>
              <a:t>), </a:t>
            </a:r>
            <a:r>
              <a:rPr lang="de-DE" dirty="0" err="1">
                <a:solidFill>
                  <a:schemeClr val="tx2"/>
                </a:solidFill>
              </a:rPr>
              <a:t>Map</a:t>
            </a:r>
            <a:r>
              <a:rPr lang="de-DE" dirty="0">
                <a:solidFill>
                  <a:schemeClr val="tx2"/>
                </a:solidFill>
              </a:rPr>
              <a:t> </a:t>
            </a:r>
            <a:r>
              <a:rPr lang="de-DE" dirty="0" err="1">
                <a:solidFill>
                  <a:schemeClr val="tx2"/>
                </a:solidFill>
              </a:rPr>
              <a:t>showing</a:t>
            </a:r>
            <a:r>
              <a:rPr lang="de-DE" dirty="0">
                <a:solidFill>
                  <a:schemeClr val="tx2"/>
                </a:solidFill>
              </a:rPr>
              <a:t> </a:t>
            </a:r>
            <a:r>
              <a:rPr lang="de-DE" dirty="0" err="1">
                <a:solidFill>
                  <a:schemeClr val="tx2"/>
                </a:solidFill>
              </a:rPr>
              <a:t>Czechoslovakia's</a:t>
            </a:r>
            <a:r>
              <a:rPr lang="de-DE" dirty="0">
                <a:solidFill>
                  <a:schemeClr val="tx2"/>
                </a:solidFill>
              </a:rPr>
              <a:t> </a:t>
            </a:r>
            <a:r>
              <a:rPr lang="de-DE" dirty="0" err="1">
                <a:solidFill>
                  <a:schemeClr val="tx2"/>
                </a:solidFill>
              </a:rPr>
              <a:t>location</a:t>
            </a:r>
            <a:r>
              <a:rPr lang="de-DE" dirty="0">
                <a:solidFill>
                  <a:schemeClr val="tx2"/>
                </a:solidFill>
              </a:rPr>
              <a:t> in Central Europe (</a:t>
            </a:r>
            <a:r>
              <a:rPr lang="de-DE" dirty="0">
                <a:solidFill>
                  <a:schemeClr val="tx2"/>
                </a:solidFill>
                <a:hlinkClick r:id="rId6"/>
              </a:rPr>
              <a:t>t1p.de/</a:t>
            </a:r>
            <a:r>
              <a:rPr lang="de-DE" dirty="0" err="1">
                <a:solidFill>
                  <a:schemeClr val="tx2"/>
                </a:solidFill>
                <a:hlinkClick r:id="rId6"/>
              </a:rPr>
              <a:t>sawh</a:t>
            </a:r>
            <a:r>
              <a:rPr lang="de-DE" dirty="0">
                <a:solidFill>
                  <a:schemeClr val="tx2"/>
                </a:solidFill>
              </a:rPr>
              <a:t> – </a:t>
            </a:r>
            <a:r>
              <a:rPr lang="de-DE" dirty="0" err="1">
                <a:solidFill>
                  <a:schemeClr val="tx2"/>
                </a:solidFill>
              </a:rPr>
              <a:t>No</a:t>
            </a:r>
            <a:r>
              <a:rPr lang="de-DE" dirty="0">
                <a:solidFill>
                  <a:schemeClr val="tx2"/>
                </a:solidFill>
              </a:rPr>
              <a:t> </a:t>
            </a:r>
            <a:r>
              <a:rPr lang="de-DE" dirty="0" err="1">
                <a:solidFill>
                  <a:schemeClr val="tx2"/>
                </a:solidFill>
              </a:rPr>
              <a:t>known</a:t>
            </a:r>
            <a:r>
              <a:rPr lang="de-DE" dirty="0">
                <a:solidFill>
                  <a:schemeClr val="tx2"/>
                </a:solidFill>
              </a:rPr>
              <a:t> </a:t>
            </a:r>
            <a:r>
              <a:rPr lang="de-DE" dirty="0" err="1">
                <a:solidFill>
                  <a:schemeClr val="tx2"/>
                </a:solidFill>
              </a:rPr>
              <a:t>copyright</a:t>
            </a:r>
            <a:r>
              <a:rPr lang="de-DE" dirty="0">
                <a:solidFill>
                  <a:schemeClr val="tx2"/>
                </a:solidFill>
              </a:rPr>
              <a:t> </a:t>
            </a:r>
            <a:r>
              <a:rPr lang="de-DE" dirty="0" err="1">
                <a:solidFill>
                  <a:schemeClr val="tx2"/>
                </a:solidFill>
              </a:rPr>
              <a:t>restrictions</a:t>
            </a:r>
            <a:r>
              <a:rPr lang="de-DE" dirty="0">
                <a:solidFill>
                  <a:schemeClr val="tx2"/>
                </a:solidFill>
              </a:rPr>
              <a:t>)</a:t>
            </a:r>
          </a:p>
        </p:txBody>
      </p:sp>
    </p:spTree>
    <p:extLst>
      <p:ext uri="{BB962C8B-B14F-4D97-AF65-F5344CB8AC3E}">
        <p14:creationId xmlns:p14="http://schemas.microsoft.com/office/powerpoint/2010/main" val="2150643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CA2FC3-2DB9-8F4C-AAF0-8C37346166F8}"/>
              </a:ext>
            </a:extLst>
          </p:cNvPr>
          <p:cNvSpPr>
            <a:spLocks noGrp="1"/>
          </p:cNvSpPr>
          <p:nvPr>
            <p:ph type="ctrTitle"/>
          </p:nvPr>
        </p:nvSpPr>
        <p:spPr/>
        <p:txBody>
          <a:bodyPr/>
          <a:lstStyle/>
          <a:p>
            <a:r>
              <a:rPr lang="de-DE" b="1" dirty="0">
                <a:solidFill>
                  <a:schemeClr val="bg1"/>
                </a:solidFill>
              </a:rPr>
              <a:t>Ermöglichen</a:t>
            </a:r>
          </a:p>
        </p:txBody>
      </p:sp>
      <p:sp>
        <p:nvSpPr>
          <p:cNvPr id="7" name="Untertitel 6">
            <a:extLst>
              <a:ext uri="{FF2B5EF4-FFF2-40B4-BE49-F238E27FC236}">
                <a16:creationId xmlns:a16="http://schemas.microsoft.com/office/drawing/2014/main" id="{047E2C2E-1802-EA41-9C3D-C3DE5AA047AC}"/>
              </a:ext>
            </a:extLst>
          </p:cNvPr>
          <p:cNvSpPr>
            <a:spLocks noGrp="1"/>
          </p:cNvSpPr>
          <p:nvPr>
            <p:ph type="subTitle" idx="1"/>
          </p:nvPr>
        </p:nvSpPr>
        <p:spPr/>
        <p:txBody>
          <a:bodyPr/>
          <a:lstStyle/>
          <a:p>
            <a:r>
              <a:rPr lang="de-DE" dirty="0">
                <a:solidFill>
                  <a:schemeClr val="bg1"/>
                </a:solidFill>
              </a:rPr>
              <a:t>Modul 2</a:t>
            </a:r>
          </a:p>
        </p:txBody>
      </p:sp>
    </p:spTree>
    <p:extLst>
      <p:ext uri="{BB962C8B-B14F-4D97-AF65-F5344CB8AC3E}">
        <p14:creationId xmlns:p14="http://schemas.microsoft.com/office/powerpoint/2010/main" val="1499852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2218263-F718-D849-8718-991FDD9BA80C}"/>
              </a:ext>
            </a:extLst>
          </p:cNvPr>
          <p:cNvSpPr/>
          <p:nvPr/>
        </p:nvSpPr>
        <p:spPr>
          <a:xfrm>
            <a:off x="-2606740" y="-3041681"/>
            <a:ext cx="7953440" cy="7953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20F6B617-D21D-3449-8615-0F8A7C4D8ACB}"/>
              </a:ext>
            </a:extLst>
          </p:cNvPr>
          <p:cNvPicPr>
            <a:picLocks noChangeAspect="1"/>
          </p:cNvPicPr>
          <p:nvPr/>
        </p:nvPicPr>
        <p:blipFill rotWithShape="1">
          <a:blip r:embed="rId3" cstate="print">
            <a:alphaModFix amt="85000"/>
            <a:duotone>
              <a:schemeClr val="accent4">
                <a:shade val="45000"/>
                <a:satMod val="135000"/>
              </a:schemeClr>
              <a:prstClr val="white"/>
            </a:duotone>
            <a:extLst>
              <a:ext uri="{28A0092B-C50C-407E-A947-70E740481C1C}">
                <a14:useLocalDpi xmlns:a14="http://schemas.microsoft.com/office/drawing/2010/main"/>
              </a:ext>
            </a:extLst>
          </a:blip>
          <a:srcRect r="-223"/>
          <a:stretch/>
        </p:blipFill>
        <p:spPr>
          <a:xfrm>
            <a:off x="7110414" y="0"/>
            <a:ext cx="3581399" cy="4103688"/>
          </a:xfrm>
          <a:prstGeom prst="rect">
            <a:avLst/>
          </a:prstGeom>
        </p:spPr>
      </p:pic>
      <p:sp>
        <p:nvSpPr>
          <p:cNvPr id="4" name="Foliennummernplatzhalter 3">
            <a:extLst>
              <a:ext uri="{FF2B5EF4-FFF2-40B4-BE49-F238E27FC236}">
                <a16:creationId xmlns:a16="http://schemas.microsoft.com/office/drawing/2014/main" id="{B2190A86-59BE-B14E-AF6F-1BC4F58E7812}"/>
              </a:ext>
            </a:extLst>
          </p:cNvPr>
          <p:cNvSpPr>
            <a:spLocks noGrp="1"/>
          </p:cNvSpPr>
          <p:nvPr>
            <p:ph type="sldNum" sz="quarter" idx="12"/>
          </p:nvPr>
        </p:nvSpPr>
        <p:spPr/>
        <p:txBody>
          <a:bodyPr/>
          <a:lstStyle/>
          <a:p>
            <a:fld id="{BA6FFAF3-5CE7-1E4A-B297-9EAF17666F00}" type="slidenum">
              <a:rPr lang="de-DE" smtClean="0"/>
              <a:t>21</a:t>
            </a:fld>
            <a:endParaRPr lang="de-DE" dirty="0"/>
          </a:p>
        </p:txBody>
      </p:sp>
      <p:sp>
        <p:nvSpPr>
          <p:cNvPr id="13" name="Rechteck 12">
            <a:extLst>
              <a:ext uri="{FF2B5EF4-FFF2-40B4-BE49-F238E27FC236}">
                <a16:creationId xmlns:a16="http://schemas.microsoft.com/office/drawing/2014/main" id="{75058031-DD1C-9448-B483-D41FBEA28C6D}"/>
              </a:ext>
            </a:extLst>
          </p:cNvPr>
          <p:cNvSpPr/>
          <p:nvPr/>
        </p:nvSpPr>
        <p:spPr>
          <a:xfrm>
            <a:off x="640687" y="2300356"/>
            <a:ext cx="3933518" cy="4611619"/>
          </a:xfrm>
          <a:prstGeom prst="rect">
            <a:avLst/>
          </a:prstGeom>
          <a:solidFill>
            <a:schemeClr val="bg1"/>
          </a:solidFill>
          <a:ln w="6350">
            <a:solidFill>
              <a:schemeClr val="tx1"/>
            </a:solidFill>
          </a:ln>
          <a:effectLst>
            <a:outerShdw dist="63500" dir="2700000" algn="tl" rotWithShape="0">
              <a:schemeClr val="bg1">
                <a:lumMod val="85000"/>
              </a:schemeClr>
            </a:outerShdw>
          </a:effectLst>
        </p:spPr>
        <p:txBody>
          <a:bodyPr wrap="square" lIns="144000" tIns="125999" rIns="90000" bIns="90000">
            <a:spAutoFit/>
          </a:bodyPr>
          <a:lstStyle/>
          <a:p>
            <a:pPr defTabSz="1007943">
              <a:spcBef>
                <a:spcPts val="1200"/>
              </a:spcBef>
            </a:pPr>
            <a:r>
              <a:rPr lang="de-DE" sz="1250" b="1" dirty="0">
                <a:latin typeface="Calibri" panose="020F0502020204030204" pitchFamily="34" charset="0"/>
                <a:cs typeface="Calibri" panose="020F0502020204030204" pitchFamily="34" charset="0"/>
              </a:rPr>
              <a:t>Das erwartet Sie in diesem Modul</a:t>
            </a:r>
            <a:endParaRPr lang="de-DE" sz="1250" dirty="0">
              <a:latin typeface="Calibri Light" panose="020F0302020204030204" pitchFamily="34" charset="0"/>
              <a:cs typeface="Calibri Light" panose="020F0302020204030204" pitchFamily="34" charset="0"/>
            </a:endParaRP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Wer sind die </a:t>
            </a:r>
            <a:r>
              <a:rPr lang="de-DE" sz="1100" dirty="0" err="1">
                <a:latin typeface="Calibri Light" panose="020F0302020204030204" pitchFamily="34" charset="0"/>
                <a:cs typeface="Calibri Light" panose="020F0302020204030204" pitchFamily="34" charset="0"/>
              </a:rPr>
              <a:t>Macher.innen</a:t>
            </a:r>
            <a:endParaRPr lang="de-DE" sz="1100" dirty="0">
              <a:latin typeface="Calibri Light" panose="020F0302020204030204" pitchFamily="34" charset="0"/>
              <a:cs typeface="Calibri Light" panose="020F0302020204030204" pitchFamily="34" charset="0"/>
            </a:endParaRP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Aufgaben im Projekt verteilen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ein Projektteam gewinnen und halten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unterrepräsentierte Gruppen gewinnen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Beteiligung ermöglichen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Teilnehmende bezeichnen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mit Ko-Forschenden zusammenarbeiten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mit besonderen Gruppen arbeiten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mit ZGOs zusammenarbeiten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mit kommunalen Partnern zusammenarbeiten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mit wissenschaftlichen Einrichtungen zusammenarbeiten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Zusammenfassung</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Quellen</a:t>
            </a:r>
          </a:p>
        </p:txBody>
      </p:sp>
      <p:sp>
        <p:nvSpPr>
          <p:cNvPr id="25" name="Titel 1">
            <a:extLst>
              <a:ext uri="{FF2B5EF4-FFF2-40B4-BE49-F238E27FC236}">
                <a16:creationId xmlns:a16="http://schemas.microsoft.com/office/drawing/2014/main" id="{E719AEFE-18A8-3141-B649-8535AC5A83CA}"/>
              </a:ext>
            </a:extLst>
          </p:cNvPr>
          <p:cNvSpPr>
            <a:spLocks noGrp="1"/>
          </p:cNvSpPr>
          <p:nvPr>
            <p:ph type="title"/>
          </p:nvPr>
        </p:nvSpPr>
        <p:spPr>
          <a:xfrm>
            <a:off x="1962150" y="503239"/>
            <a:ext cx="2964985" cy="863600"/>
          </a:xfrm>
        </p:spPr>
        <p:txBody>
          <a:bodyPr/>
          <a:lstStyle/>
          <a:p>
            <a:r>
              <a:rPr lang="de-DE" dirty="0"/>
              <a:t>Modulübersicht </a:t>
            </a:r>
            <a:br>
              <a:rPr lang="de-DE" dirty="0"/>
            </a:br>
            <a:r>
              <a:rPr lang="de-DE" dirty="0"/>
              <a:t>&amp; Lernziele</a:t>
            </a:r>
          </a:p>
        </p:txBody>
      </p:sp>
      <p:sp>
        <p:nvSpPr>
          <p:cNvPr id="27" name="Inhaltsplatzhalter 2">
            <a:extLst>
              <a:ext uri="{FF2B5EF4-FFF2-40B4-BE49-F238E27FC236}">
                <a16:creationId xmlns:a16="http://schemas.microsoft.com/office/drawing/2014/main" id="{A0637211-3579-BD4E-B569-91BC1014083A}"/>
              </a:ext>
            </a:extLst>
          </p:cNvPr>
          <p:cNvSpPr txBox="1">
            <a:spLocks/>
          </p:cNvSpPr>
          <p:nvPr/>
        </p:nvSpPr>
        <p:spPr>
          <a:xfrm>
            <a:off x="628649" y="1366838"/>
            <a:ext cx="4298485"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Modul lernen Sie die Zusammenhänge zur Ermöglichung von Social Citizen Science kennen.</a:t>
            </a:r>
          </a:p>
        </p:txBody>
      </p:sp>
      <p:pic>
        <p:nvPicPr>
          <p:cNvPr id="28" name="Grafik 27">
            <a:extLst>
              <a:ext uri="{FF2B5EF4-FFF2-40B4-BE49-F238E27FC236}">
                <a16:creationId xmlns:a16="http://schemas.microsoft.com/office/drawing/2014/main" id="{E0A885C3-02C1-A749-B0A7-150B05F3680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40687" y="268499"/>
            <a:ext cx="1333080" cy="1333080"/>
          </a:xfrm>
          <a:prstGeom prst="rect">
            <a:avLst/>
          </a:prstGeom>
        </p:spPr>
      </p:pic>
      <p:sp>
        <p:nvSpPr>
          <p:cNvPr id="30" name="Rechteck 29">
            <a:extLst>
              <a:ext uri="{FF2B5EF4-FFF2-40B4-BE49-F238E27FC236}">
                <a16:creationId xmlns:a16="http://schemas.microsoft.com/office/drawing/2014/main" id="{1E721F0B-E2A2-8846-BA36-D9C58F0E8119}"/>
              </a:ext>
            </a:extLst>
          </p:cNvPr>
          <p:cNvSpPr/>
          <p:nvPr/>
        </p:nvSpPr>
        <p:spPr>
          <a:xfrm>
            <a:off x="5489575" y="5101123"/>
            <a:ext cx="3933518" cy="1656964"/>
          </a:xfrm>
          <a:prstGeom prst="rect">
            <a:avLst/>
          </a:prstGeom>
          <a:solidFill>
            <a:schemeClr val="bg1">
              <a:lumMod val="95000"/>
            </a:schemeClr>
          </a:solidFill>
          <a:ln w="6350">
            <a:solidFill>
              <a:schemeClr val="tx2"/>
            </a:solidFill>
          </a:ln>
          <a:effectLst>
            <a:outerShdw dist="63500" dir="2700000" algn="tl" rotWithShape="0">
              <a:schemeClr val="bg1">
                <a:lumMod val="75000"/>
                <a:alpha val="40000"/>
              </a:schemeClr>
            </a:outerShdw>
          </a:effectLst>
        </p:spPr>
        <p:txBody>
          <a:bodyPr wrap="square" lIns="144000" tIns="125999" bIns="90000">
            <a:spAutoFit/>
          </a:bodyPr>
          <a:lstStyle/>
          <a:p>
            <a:pPr>
              <a:spcAft>
                <a:spcPts val="600"/>
              </a:spcAft>
            </a:pPr>
            <a:r>
              <a:rPr lang="de-DE" sz="1250" b="1" dirty="0">
                <a:solidFill>
                  <a:schemeClr val="tx2"/>
                </a:solidFill>
                <a:latin typeface="Calibri" panose="020F0502020204030204" pitchFamily="34" charset="0"/>
                <a:cs typeface="Calibri" panose="020F0502020204030204" pitchFamily="34" charset="0"/>
              </a:rPr>
              <a:t>Nach Abschluss dieses Moduls können Sie</a:t>
            </a:r>
            <a:endParaRPr lang="de-DE" sz="1250" dirty="0">
              <a:solidFill>
                <a:schemeClr val="tx2"/>
              </a:solidFill>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die wichtigsten Elemente für die Planung und Umsetzung eines SCS-Vorhabens beschreiben. </a:t>
            </a: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die komplexen Zusammenhänge der Verbundarbeit begründen. </a:t>
            </a: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die Besonderheit der Projektteam-Zusammensetzung von Social Citizen Science Aktivitäten erklären. </a:t>
            </a:r>
          </a:p>
        </p:txBody>
      </p:sp>
      <p:pic>
        <p:nvPicPr>
          <p:cNvPr id="12" name="Grafik 11">
            <a:extLst>
              <a:ext uri="{FF2B5EF4-FFF2-40B4-BE49-F238E27FC236}">
                <a16:creationId xmlns:a16="http://schemas.microsoft.com/office/drawing/2014/main" id="{55C91047-1764-4B41-A789-7144C5FDC9C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389201" y="2542853"/>
            <a:ext cx="270632" cy="270632"/>
          </a:xfrm>
          <a:prstGeom prst="rect">
            <a:avLst/>
          </a:prstGeom>
        </p:spPr>
      </p:pic>
      <p:sp>
        <p:nvSpPr>
          <p:cNvPr id="15" name="Inhaltsplatzhalter 2">
            <a:extLst>
              <a:ext uri="{FF2B5EF4-FFF2-40B4-BE49-F238E27FC236}">
                <a16:creationId xmlns:a16="http://schemas.microsoft.com/office/drawing/2014/main" id="{762E7B3D-BB16-9249-A36D-7241E7761050}"/>
              </a:ext>
            </a:extLst>
          </p:cNvPr>
          <p:cNvSpPr txBox="1">
            <a:spLocks/>
          </p:cNvSpPr>
          <p:nvPr/>
        </p:nvSpPr>
        <p:spPr>
          <a:xfrm>
            <a:off x="7317396" y="2761726"/>
            <a:ext cx="3306519" cy="115416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bg1"/>
                </a:solidFill>
                <a:latin typeface="Calibri" panose="020F0502020204030204" pitchFamily="34" charset="0"/>
                <a:cs typeface="Calibri" panose="020F0502020204030204" pitchFamily="34" charset="0"/>
              </a:rPr>
              <a:t>…es geht darum, möglichst alle Akteure zusammenzubringen. Es hilft nicht, wenn Du nur Verwaltung, nur Politik, nur Wissenschaft, nur Einwohner ansprichst. Die große Kür ist, alle zusammenzubringen –  und dann kann es gelingen. </a:t>
            </a:r>
          </a:p>
          <a:p>
            <a:pPr>
              <a:spcBef>
                <a:spcPts val="600"/>
              </a:spcBef>
            </a:pPr>
            <a:r>
              <a:rPr lang="de-DE" sz="900" dirty="0">
                <a:solidFill>
                  <a:schemeClr val="bg1"/>
                </a:solidFill>
                <a:latin typeface="Calibri" panose="020F0502020204030204" pitchFamily="34" charset="0"/>
                <a:cs typeface="Calibri" panose="020F0502020204030204" pitchFamily="34" charset="0"/>
              </a:rPr>
              <a:t>- Leiterin eines SCS-Projekts im Interview</a:t>
            </a:r>
          </a:p>
        </p:txBody>
      </p:sp>
      <p:sp>
        <p:nvSpPr>
          <p:cNvPr id="14" name="Inhaltsplatzhalter 2">
            <a:extLst>
              <a:ext uri="{FF2B5EF4-FFF2-40B4-BE49-F238E27FC236}">
                <a16:creationId xmlns:a16="http://schemas.microsoft.com/office/drawing/2014/main" id="{D7152691-4CC6-C845-A277-214DADA168F9}"/>
              </a:ext>
            </a:extLst>
          </p:cNvPr>
          <p:cNvSpPr txBox="1">
            <a:spLocks/>
          </p:cNvSpPr>
          <p:nvPr/>
        </p:nvSpPr>
        <p:spPr>
          <a:xfrm rot="16200000">
            <a:off x="8815880" y="5584334"/>
            <a:ext cx="3356580"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Patrick Tomasso (</a:t>
            </a:r>
            <a:r>
              <a:rPr lang="de-DE" dirty="0">
                <a:solidFill>
                  <a:schemeClr val="tx2"/>
                </a:solidFill>
                <a:hlinkClick r:id="rId8"/>
              </a:rPr>
              <a:t>t1p.de/3kbz</a:t>
            </a:r>
            <a:r>
              <a:rPr lang="de-DE" dirty="0">
                <a:solidFill>
                  <a:schemeClr val="tx2"/>
                </a:solidFill>
              </a:rPr>
              <a:t>), Bright </a:t>
            </a:r>
            <a:r>
              <a:rPr lang="de-DE" dirty="0" err="1">
                <a:solidFill>
                  <a:schemeClr val="tx2"/>
                </a:solidFill>
              </a:rPr>
              <a:t>ideas</a:t>
            </a:r>
            <a:r>
              <a:rPr lang="de-DE" dirty="0">
                <a:solidFill>
                  <a:schemeClr val="tx2"/>
                </a:solidFill>
              </a:rPr>
              <a:t> (</a:t>
            </a:r>
            <a:r>
              <a:rPr lang="de-DE" dirty="0">
                <a:solidFill>
                  <a:schemeClr val="tx2"/>
                </a:solidFill>
                <a:hlinkClick r:id="rId9"/>
              </a:rPr>
              <a:t>t1p.de/duwa</a:t>
            </a:r>
            <a:r>
              <a:rPr lang="de-DE" dirty="0">
                <a:solidFill>
                  <a:schemeClr val="tx2"/>
                </a:solidFill>
              </a:rPr>
              <a:t> – </a:t>
            </a:r>
            <a:r>
              <a:rPr lang="de-DE" dirty="0">
                <a:solidFill>
                  <a:schemeClr val="tx2"/>
                </a:solidFill>
                <a:hlinkClick r:id="rId10"/>
              </a:rPr>
              <a:t>Unsplash license</a:t>
            </a:r>
            <a:r>
              <a:rPr lang="de-DE" dirty="0">
                <a:solidFill>
                  <a:schemeClr val="tx2"/>
                </a:solidFill>
              </a:rPr>
              <a:t>) / eingefärbt</a:t>
            </a:r>
          </a:p>
        </p:txBody>
      </p:sp>
    </p:spTree>
    <p:extLst>
      <p:ext uri="{BB962C8B-B14F-4D97-AF65-F5344CB8AC3E}">
        <p14:creationId xmlns:p14="http://schemas.microsoft.com/office/powerpoint/2010/main" val="1647501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FBEB2-5462-0A47-A5A6-FBE651425C3F}"/>
              </a:ext>
            </a:extLst>
          </p:cNvPr>
          <p:cNvSpPr>
            <a:spLocks noGrp="1"/>
          </p:cNvSpPr>
          <p:nvPr>
            <p:ph type="title"/>
          </p:nvPr>
        </p:nvSpPr>
        <p:spPr/>
        <p:txBody>
          <a:bodyPr/>
          <a:lstStyle/>
          <a:p>
            <a:r>
              <a:rPr lang="de-DE" dirty="0"/>
              <a:t>Wer sind die </a:t>
            </a:r>
            <a:br>
              <a:rPr lang="de-DE" dirty="0"/>
            </a:br>
            <a:r>
              <a:rPr lang="de-DE" b="1" dirty="0" err="1">
                <a:solidFill>
                  <a:schemeClr val="accent4"/>
                </a:solidFill>
              </a:rPr>
              <a:t>Macher.innen</a:t>
            </a:r>
            <a:endParaRPr lang="de-DE" dirty="0">
              <a:solidFill>
                <a:schemeClr val="accent4"/>
              </a:solidFill>
            </a:endParaRPr>
          </a:p>
        </p:txBody>
      </p:sp>
      <p:sp>
        <p:nvSpPr>
          <p:cNvPr id="3" name="Inhaltsplatzhalter 2">
            <a:extLst>
              <a:ext uri="{FF2B5EF4-FFF2-40B4-BE49-F238E27FC236}">
                <a16:creationId xmlns:a16="http://schemas.microsoft.com/office/drawing/2014/main" id="{97627849-6F30-FE4B-AAF6-71316DA0D088}"/>
              </a:ext>
            </a:extLst>
          </p:cNvPr>
          <p:cNvSpPr>
            <a:spLocks noGrp="1"/>
          </p:cNvSpPr>
          <p:nvPr>
            <p:ph sz="half" idx="1"/>
          </p:nvPr>
        </p:nvSpPr>
        <p:spPr>
          <a:xfrm>
            <a:off x="637981" y="2664767"/>
            <a:ext cx="3232344" cy="4013576"/>
          </a:xfrm>
        </p:spPr>
        <p:txBody>
          <a:bodyPr>
            <a:spAutoFit/>
          </a:bodyPr>
          <a:lstStyle/>
          <a:p>
            <a:r>
              <a:rPr lang="de-DE" b="1" dirty="0">
                <a:latin typeface="Calibri" panose="020F0502020204030204" pitchFamily="34" charset="0"/>
                <a:cs typeface="Calibri" panose="020F0502020204030204" pitchFamily="34" charset="0"/>
              </a:rPr>
              <a:t>Verbundpartner</a:t>
            </a:r>
            <a:r>
              <a:rPr lang="de-DE" dirty="0"/>
              <a:t> sind zumeist zivilgesellschaftliche Organisationen (ZGOs), kommunale Partner und akademische Einrichtungen. Einer oder mehrere der Verbundpartner sind für die Zusammenarbeit mit den </a:t>
            </a:r>
            <a:r>
              <a:rPr lang="de-DE" b="1" dirty="0">
                <a:latin typeface="Calibri" panose="020F0502020204030204" pitchFamily="34" charset="0"/>
                <a:cs typeface="Calibri" panose="020F0502020204030204" pitchFamily="34" charset="0"/>
              </a:rPr>
              <a:t>Ko-Forschenden</a:t>
            </a:r>
            <a:r>
              <a:rPr lang="de-DE" dirty="0"/>
              <a:t> zuständig, die daher nicht Teil eines Verbundes, sehr wohl aber Teil der SCS-Aktivität sind.</a:t>
            </a:r>
          </a:p>
          <a:p>
            <a:r>
              <a:rPr lang="de-DE" sz="1250" b="1" dirty="0">
                <a:solidFill>
                  <a:schemeClr val="accent4"/>
                </a:solidFill>
                <a:latin typeface="Calibri" panose="020F0502020204030204" pitchFamily="34" charset="0"/>
                <a:cs typeface="Calibri" panose="020F0502020204030204" pitchFamily="34" charset="0"/>
              </a:rPr>
              <a:t>Beteiligung am Verbund</a:t>
            </a:r>
            <a:endParaRPr lang="de-DE" sz="1250" b="1" dirty="0">
              <a:latin typeface="Calibri" panose="020F0502020204030204" pitchFamily="34" charset="0"/>
              <a:cs typeface="Calibri" panose="020F0502020204030204" pitchFamily="34" charset="0"/>
            </a:endParaRPr>
          </a:p>
          <a:p>
            <a:r>
              <a:rPr lang="de-DE" dirty="0"/>
              <a:t>Typischerweise beteiligen sich </a:t>
            </a:r>
            <a:r>
              <a:rPr lang="de-DE" b="1" dirty="0">
                <a:latin typeface="Calibri" panose="020F0502020204030204" pitchFamily="34" charset="0"/>
                <a:cs typeface="Calibri" panose="020F0502020204030204" pitchFamily="34" charset="0"/>
              </a:rPr>
              <a:t>akademische Einrichtungen</a:t>
            </a:r>
            <a:r>
              <a:rPr lang="de-DE" dirty="0"/>
              <a:t> sehr oft an einem Verbund. Dies ist jedoch keine Voraussetzung und bedeutet nicht automatisch, dass sie auch eine koordinierende Rolle innehaben. Die meist beteiligten </a:t>
            </a:r>
            <a:r>
              <a:rPr lang="de-DE" b="1" dirty="0">
                <a:latin typeface="Calibri" panose="020F0502020204030204" pitchFamily="34" charset="0"/>
                <a:cs typeface="Calibri" panose="020F0502020204030204" pitchFamily="34" charset="0"/>
              </a:rPr>
              <a:t>ZGOs</a:t>
            </a:r>
            <a:r>
              <a:rPr lang="de-DE" dirty="0"/>
              <a:t> können Vereine, Verbände, Bürgerinitiativen oder Einzelpersonen sein. Nicht selten werden Vereine extra für diesen Zweck gegründet, um etwa Versicherungsschutz und Spenden zu ermöglichen. </a:t>
            </a:r>
          </a:p>
          <a:p>
            <a:r>
              <a:rPr lang="de-DE" dirty="0"/>
              <a:t>Darüber hinaus gibt es oft auch noch andere Beteiligte, meist </a:t>
            </a:r>
            <a:r>
              <a:rPr lang="de-DE" b="1" dirty="0">
                <a:latin typeface="Calibri" panose="020F0502020204030204" pitchFamily="34" charset="0"/>
                <a:cs typeface="Calibri" panose="020F0502020204030204" pitchFamily="34" charset="0"/>
              </a:rPr>
              <a:t>kommunale Partner</a:t>
            </a:r>
            <a:r>
              <a:rPr lang="de-DE" dirty="0"/>
              <a:t>, etwa Schulen und andere Bildungseinrichtungen, Unternehmen oder auch Stiftungen.</a:t>
            </a:r>
          </a:p>
        </p:txBody>
      </p:sp>
      <p:sp>
        <p:nvSpPr>
          <p:cNvPr id="4" name="Foliennummernplatzhalter 3">
            <a:extLst>
              <a:ext uri="{FF2B5EF4-FFF2-40B4-BE49-F238E27FC236}">
                <a16:creationId xmlns:a16="http://schemas.microsoft.com/office/drawing/2014/main" id="{BD82F64E-683B-7049-9CFC-DD973C45DA7D}"/>
              </a:ext>
            </a:extLst>
          </p:cNvPr>
          <p:cNvSpPr>
            <a:spLocks noGrp="1"/>
          </p:cNvSpPr>
          <p:nvPr>
            <p:ph type="sldNum" sz="quarter" idx="12"/>
          </p:nvPr>
        </p:nvSpPr>
        <p:spPr/>
        <p:txBody>
          <a:bodyPr/>
          <a:lstStyle/>
          <a:p>
            <a:fld id="{BA6FFAF3-5CE7-1E4A-B297-9EAF17666F00}" type="slidenum">
              <a:rPr lang="de-DE" smtClean="0"/>
              <a:t>22</a:t>
            </a:fld>
            <a:endParaRPr lang="de-DE" dirty="0"/>
          </a:p>
        </p:txBody>
      </p:sp>
      <p:graphicFrame>
        <p:nvGraphicFramePr>
          <p:cNvPr id="7" name="Inhaltsplatzhalter 6">
            <a:extLst>
              <a:ext uri="{FF2B5EF4-FFF2-40B4-BE49-F238E27FC236}">
                <a16:creationId xmlns:a16="http://schemas.microsoft.com/office/drawing/2014/main" id="{98A6C7FA-8DEB-D847-BAFF-17F4C028C111}"/>
              </a:ext>
            </a:extLst>
          </p:cNvPr>
          <p:cNvGraphicFramePr>
            <a:graphicFrameLocks noGrp="1"/>
          </p:cNvGraphicFramePr>
          <p:nvPr>
            <p:ph sz="half" idx="13"/>
            <p:extLst>
              <p:ext uri="{D42A27DB-BD31-4B8C-83A1-F6EECF244321}">
                <p14:modId xmlns:p14="http://schemas.microsoft.com/office/powerpoint/2010/main" val="90611417"/>
              </p:ext>
            </p:extLst>
          </p:nvPr>
        </p:nvGraphicFramePr>
        <p:xfrm>
          <a:off x="4535698" y="1106681"/>
          <a:ext cx="5528485" cy="5346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Inhaltsplatzhalter 2">
            <a:extLst>
              <a:ext uri="{FF2B5EF4-FFF2-40B4-BE49-F238E27FC236}">
                <a16:creationId xmlns:a16="http://schemas.microsoft.com/office/drawing/2014/main" id="{15A5730C-1EB2-EE48-B820-7BBB3CEF4073}"/>
              </a:ext>
            </a:extLst>
          </p:cNvPr>
          <p:cNvSpPr txBox="1">
            <a:spLocks/>
          </p:cNvSpPr>
          <p:nvPr/>
        </p:nvSpPr>
        <p:spPr>
          <a:xfrm>
            <a:off x="629069" y="1366839"/>
            <a:ext cx="3232343"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rgbClr val="534B83"/>
                </a:solidFill>
                <a:latin typeface="Calibri" panose="020F0502020204030204" pitchFamily="34" charset="0"/>
                <a:cs typeface="Calibri" panose="020F0502020204030204" pitchFamily="34" charset="0"/>
              </a:rPr>
              <a:t>Für die Durchführung einer SCS-Aktivität sind meistens mehrere Organisationen zuständig, sodass die Arbeit im Verbund der Normalfall ist. </a:t>
            </a:r>
          </a:p>
        </p:txBody>
      </p:sp>
      <p:cxnSp>
        <p:nvCxnSpPr>
          <p:cNvPr id="9" name="Gerade Verbindung 8">
            <a:extLst>
              <a:ext uri="{FF2B5EF4-FFF2-40B4-BE49-F238E27FC236}">
                <a16:creationId xmlns:a16="http://schemas.microsoft.com/office/drawing/2014/main" id="{A283A90F-EA14-B54A-8DDF-18092BEE2431}"/>
              </a:ext>
            </a:extLst>
          </p:cNvPr>
          <p:cNvCxnSpPr>
            <a:cxnSpLocks/>
          </p:cNvCxnSpPr>
          <p:nvPr/>
        </p:nvCxnSpPr>
        <p:spPr>
          <a:xfrm flipH="1">
            <a:off x="5854045" y="2318994"/>
            <a:ext cx="867266" cy="904973"/>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Inhaltsplatzhalter 2">
            <a:extLst>
              <a:ext uri="{FF2B5EF4-FFF2-40B4-BE49-F238E27FC236}">
                <a16:creationId xmlns:a16="http://schemas.microsoft.com/office/drawing/2014/main" id="{73E06634-0DD0-F644-912E-0BDE39475615}"/>
              </a:ext>
            </a:extLst>
          </p:cNvPr>
          <p:cNvSpPr txBox="1">
            <a:spLocks/>
          </p:cNvSpPr>
          <p:nvPr/>
        </p:nvSpPr>
        <p:spPr>
          <a:xfrm>
            <a:off x="8604069" y="6653443"/>
            <a:ext cx="1459096" cy="2585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r"/>
            <a:r>
              <a:rPr lang="de-DE" dirty="0">
                <a:solidFill>
                  <a:schemeClr val="tx2"/>
                </a:solidFill>
              </a:rPr>
              <a:t>Bild: Mögliche Zusammensetzung eines Verbundes für eine SCS-Aktivität</a:t>
            </a:r>
            <a:endParaRPr lang="de-DE" dirty="0">
              <a:solidFill>
                <a:schemeClr val="tx2"/>
              </a:solidFill>
              <a:highlight>
                <a:srgbClr val="60A8D8"/>
              </a:highlight>
            </a:endParaRPr>
          </a:p>
        </p:txBody>
      </p:sp>
      <p:cxnSp>
        <p:nvCxnSpPr>
          <p:cNvPr id="14" name="Gerade Verbindung 13">
            <a:extLst>
              <a:ext uri="{FF2B5EF4-FFF2-40B4-BE49-F238E27FC236}">
                <a16:creationId xmlns:a16="http://schemas.microsoft.com/office/drawing/2014/main" id="{57953C33-F0C8-694B-97DA-4E00B0ECE042}"/>
              </a:ext>
            </a:extLst>
          </p:cNvPr>
          <p:cNvCxnSpPr>
            <a:cxnSpLocks/>
          </p:cNvCxnSpPr>
          <p:nvPr/>
        </p:nvCxnSpPr>
        <p:spPr>
          <a:xfrm rot="5400000" flipH="1">
            <a:off x="7883699" y="2271859"/>
            <a:ext cx="867266" cy="904973"/>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Gerade Verbindung 28">
            <a:extLst>
              <a:ext uri="{FF2B5EF4-FFF2-40B4-BE49-F238E27FC236}">
                <a16:creationId xmlns:a16="http://schemas.microsoft.com/office/drawing/2014/main" id="{C9C2D0C0-C1D4-404F-9EA8-BE1477A2F9E2}"/>
              </a:ext>
            </a:extLst>
          </p:cNvPr>
          <p:cNvCxnSpPr>
            <a:cxnSpLocks/>
          </p:cNvCxnSpPr>
          <p:nvPr/>
        </p:nvCxnSpPr>
        <p:spPr>
          <a:xfrm flipH="1">
            <a:off x="7883699" y="4352999"/>
            <a:ext cx="867266" cy="904973"/>
          </a:xfrm>
          <a:prstGeom prst="line">
            <a:avLst/>
          </a:prstGeom>
          <a:noFill/>
          <a:ln w="15875" cap="flat" cmpd="sng" algn="ctr">
            <a:solidFill>
              <a:srgbClr val="BBBAC8"/>
            </a:solidFill>
            <a:prstDash val="solid"/>
            <a:miter lim="800000"/>
          </a:ln>
          <a:effectLst/>
        </p:spPr>
      </p:cxnSp>
      <p:cxnSp>
        <p:nvCxnSpPr>
          <p:cNvPr id="30" name="Gerade Verbindung 29">
            <a:extLst>
              <a:ext uri="{FF2B5EF4-FFF2-40B4-BE49-F238E27FC236}">
                <a16:creationId xmlns:a16="http://schemas.microsoft.com/office/drawing/2014/main" id="{7FB87387-B257-3749-8EAD-BBC854BC4A88}"/>
              </a:ext>
            </a:extLst>
          </p:cNvPr>
          <p:cNvCxnSpPr>
            <a:cxnSpLocks/>
          </p:cNvCxnSpPr>
          <p:nvPr/>
        </p:nvCxnSpPr>
        <p:spPr>
          <a:xfrm rot="5400000" flipH="1">
            <a:off x="5796293" y="4381377"/>
            <a:ext cx="867266" cy="904973"/>
          </a:xfrm>
          <a:prstGeom prst="line">
            <a:avLst/>
          </a:prstGeom>
          <a:noFill/>
          <a:ln w="15875" cap="flat" cmpd="sng" algn="ctr">
            <a:solidFill>
              <a:srgbClr val="BBBAC8"/>
            </a:solidFill>
            <a:prstDash val="solid"/>
            <a:miter lim="800000"/>
          </a:ln>
          <a:effectLst/>
        </p:spPr>
      </p:cxnSp>
      <p:sp>
        <p:nvSpPr>
          <p:cNvPr id="33" name="Inhaltsplatzhalter 2">
            <a:extLst>
              <a:ext uri="{FF2B5EF4-FFF2-40B4-BE49-F238E27FC236}">
                <a16:creationId xmlns:a16="http://schemas.microsoft.com/office/drawing/2014/main" id="{A7CDE883-5C21-8B49-9765-D60274A3A2BD}"/>
              </a:ext>
            </a:extLst>
          </p:cNvPr>
          <p:cNvSpPr txBox="1">
            <a:spLocks/>
          </p:cNvSpPr>
          <p:nvPr/>
        </p:nvSpPr>
        <p:spPr>
          <a:xfrm>
            <a:off x="633842" y="4117977"/>
            <a:ext cx="3232344" cy="2793998"/>
          </a:xfrm>
          <a:prstGeom prst="rect">
            <a:avLst/>
          </a:prstGeom>
        </p:spPr>
        <p:txBody>
          <a:bodyPr vert="horz" lIns="90000" tIns="90000" rIns="90000" bIns="90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90762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C4F92D-4F0B-1B4E-929F-81CCBDDD26FE}"/>
              </a:ext>
            </a:extLst>
          </p:cNvPr>
          <p:cNvSpPr>
            <a:spLocks noGrp="1"/>
          </p:cNvSpPr>
          <p:nvPr>
            <p:ph type="title"/>
          </p:nvPr>
        </p:nvSpPr>
        <p:spPr>
          <a:xfrm>
            <a:off x="628151" y="502738"/>
            <a:ext cx="2544832" cy="1347662"/>
          </a:xfrm>
        </p:spPr>
        <p:txBody>
          <a:bodyPr/>
          <a:lstStyle/>
          <a:p>
            <a:r>
              <a:rPr lang="de-DE" dirty="0"/>
              <a:t>Wie </a:t>
            </a:r>
            <a:r>
              <a:rPr lang="de-DE" b="1" dirty="0">
                <a:solidFill>
                  <a:schemeClr val="accent4"/>
                </a:solidFill>
              </a:rPr>
              <a:t>Aufgaben im Projekt </a:t>
            </a:r>
            <a:r>
              <a:rPr lang="de-DE" dirty="0"/>
              <a:t>verteilen</a:t>
            </a:r>
          </a:p>
        </p:txBody>
      </p:sp>
      <p:sp>
        <p:nvSpPr>
          <p:cNvPr id="9" name="Inhaltsplatzhalter 8">
            <a:extLst>
              <a:ext uri="{FF2B5EF4-FFF2-40B4-BE49-F238E27FC236}">
                <a16:creationId xmlns:a16="http://schemas.microsoft.com/office/drawing/2014/main" id="{B2E400A4-677C-0748-B3EA-80B9980058E1}"/>
              </a:ext>
            </a:extLst>
          </p:cNvPr>
          <p:cNvSpPr>
            <a:spLocks noGrp="1"/>
          </p:cNvSpPr>
          <p:nvPr>
            <p:ph sz="half" idx="1"/>
          </p:nvPr>
        </p:nvSpPr>
        <p:spPr>
          <a:xfrm>
            <a:off x="628650" y="2067892"/>
            <a:ext cx="2544831" cy="3367708"/>
          </a:xfrm>
        </p:spPr>
        <p:txBody>
          <a:bodyPr/>
          <a:lstStyle/>
          <a:p>
            <a:r>
              <a:rPr lang="de-DE" dirty="0"/>
              <a:t>Die Verbundpartner und die Gruppe der Ko-</a:t>
            </a:r>
            <a:r>
              <a:rPr lang="de-DE" dirty="0" err="1"/>
              <a:t>Forscher.innen</a:t>
            </a:r>
            <a:r>
              <a:rPr lang="de-DE" dirty="0"/>
              <a:t> </a:t>
            </a:r>
            <a:r>
              <a:rPr lang="de-DE" b="1" dirty="0">
                <a:latin typeface="Calibri" panose="020F0502020204030204" pitchFamily="34" charset="0"/>
                <a:cs typeface="Calibri" panose="020F0502020204030204" pitchFamily="34" charset="0"/>
              </a:rPr>
              <a:t>teilen die Projektaufgaben untereinander auf</a:t>
            </a:r>
            <a:r>
              <a:rPr lang="de-DE" dirty="0"/>
              <a:t>, wie in dieser Übersicht zu erkennen ist. </a:t>
            </a:r>
          </a:p>
          <a:p>
            <a:r>
              <a:rPr lang="de-DE" dirty="0"/>
              <a:t>Die hier gelisteten Tätigkeiten sind in einer zeitlichen Abfolge dargestellt und bilden </a:t>
            </a:r>
            <a:r>
              <a:rPr lang="de-DE" b="1" dirty="0">
                <a:latin typeface="Calibri" panose="020F0502020204030204" pitchFamily="34" charset="0"/>
                <a:cs typeface="Calibri" panose="020F0502020204030204" pitchFamily="34" charset="0"/>
              </a:rPr>
              <a:t>typische Aufgaben</a:t>
            </a:r>
            <a:r>
              <a:rPr lang="de-DE" dirty="0"/>
              <a:t> im Rahmen einer SCS-Aktivität ab. Auf der rechten Seite der Darstellung wird exemplarisch die</a:t>
            </a:r>
            <a:r>
              <a:rPr lang="de-DE" b="1" dirty="0"/>
              <a:t> </a:t>
            </a:r>
            <a:r>
              <a:rPr lang="de-DE" b="1" dirty="0">
                <a:latin typeface="Calibri" panose="020F0502020204030204" pitchFamily="34" charset="0"/>
                <a:cs typeface="Calibri" panose="020F0502020204030204" pitchFamily="34" charset="0"/>
              </a:rPr>
              <a:t>Intensität der Beteiligung</a:t>
            </a:r>
            <a:r>
              <a:rPr lang="de-DE" b="1" dirty="0"/>
              <a:t> </a:t>
            </a:r>
            <a:r>
              <a:rPr lang="de-DE" dirty="0"/>
              <a:t>der verschiedenen Akteure an den Projektaufgaben, auch im Verhältnis zueinander, illustriert.</a:t>
            </a:r>
          </a:p>
        </p:txBody>
      </p:sp>
      <p:sp>
        <p:nvSpPr>
          <p:cNvPr id="6" name="Foliennummernplatzhalter 5">
            <a:extLst>
              <a:ext uri="{FF2B5EF4-FFF2-40B4-BE49-F238E27FC236}">
                <a16:creationId xmlns:a16="http://schemas.microsoft.com/office/drawing/2014/main" id="{3414525A-FA1D-E44D-BA7B-C2138D95310A}"/>
              </a:ext>
            </a:extLst>
          </p:cNvPr>
          <p:cNvSpPr>
            <a:spLocks noGrp="1"/>
          </p:cNvSpPr>
          <p:nvPr>
            <p:ph type="sldNum" sz="quarter" idx="12"/>
          </p:nvPr>
        </p:nvSpPr>
        <p:spPr/>
        <p:txBody>
          <a:bodyPr/>
          <a:lstStyle/>
          <a:p>
            <a:fld id="{BA6FFAF3-5CE7-1E4A-B297-9EAF17666F00}" type="slidenum">
              <a:rPr lang="de-DE" smtClean="0"/>
              <a:t>23</a:t>
            </a:fld>
            <a:endParaRPr lang="de-DE" dirty="0"/>
          </a:p>
        </p:txBody>
      </p:sp>
      <p:sp>
        <p:nvSpPr>
          <p:cNvPr id="13" name="Inhaltsplatzhalter 2">
            <a:extLst>
              <a:ext uri="{FF2B5EF4-FFF2-40B4-BE49-F238E27FC236}">
                <a16:creationId xmlns:a16="http://schemas.microsoft.com/office/drawing/2014/main" id="{2CD7BFAC-B6F0-504B-81D8-3088193CBC99}"/>
              </a:ext>
            </a:extLst>
          </p:cNvPr>
          <p:cNvSpPr txBox="1">
            <a:spLocks/>
          </p:cNvSpPr>
          <p:nvPr/>
        </p:nvSpPr>
        <p:spPr>
          <a:xfrm>
            <a:off x="628649" y="6508981"/>
            <a:ext cx="2544831" cy="2585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Tabelle: Exemplarische Verteilung der Projektaufgaben unter den Beteiligten einer SCS-Aktivität nach Projektphasen (Göbel et al. 2020: 92)</a:t>
            </a:r>
          </a:p>
        </p:txBody>
      </p:sp>
      <p:graphicFrame>
        <p:nvGraphicFramePr>
          <p:cNvPr id="10" name="Tabelle 5">
            <a:extLst>
              <a:ext uri="{FF2B5EF4-FFF2-40B4-BE49-F238E27FC236}">
                <a16:creationId xmlns:a16="http://schemas.microsoft.com/office/drawing/2014/main" id="{96341751-CB6B-F646-A9F7-4BBD114CBB1F}"/>
              </a:ext>
            </a:extLst>
          </p:cNvPr>
          <p:cNvGraphicFramePr>
            <a:graphicFrameLocks noGrp="1"/>
          </p:cNvGraphicFramePr>
          <p:nvPr>
            <p:extLst>
              <p:ext uri="{D42A27DB-BD31-4B8C-83A1-F6EECF244321}">
                <p14:modId xmlns:p14="http://schemas.microsoft.com/office/powerpoint/2010/main" val="3274050239"/>
              </p:ext>
            </p:extLst>
          </p:nvPr>
        </p:nvGraphicFramePr>
        <p:xfrm>
          <a:off x="3901483" y="1124549"/>
          <a:ext cx="6161680" cy="5626734"/>
        </p:xfrm>
        <a:graphic>
          <a:graphicData uri="http://schemas.openxmlformats.org/drawingml/2006/table">
            <a:tbl>
              <a:tblPr firstRow="1" bandRow="1">
                <a:tableStyleId>{2D5ABB26-0587-4C30-8999-92F81FD0307C}</a:tableStyleId>
              </a:tblPr>
              <a:tblGrid>
                <a:gridCol w="4505760">
                  <a:extLst>
                    <a:ext uri="{9D8B030D-6E8A-4147-A177-3AD203B41FA5}">
                      <a16:colId xmlns:a16="http://schemas.microsoft.com/office/drawing/2014/main" val="3748045452"/>
                    </a:ext>
                  </a:extLst>
                </a:gridCol>
                <a:gridCol w="413980">
                  <a:extLst>
                    <a:ext uri="{9D8B030D-6E8A-4147-A177-3AD203B41FA5}">
                      <a16:colId xmlns:a16="http://schemas.microsoft.com/office/drawing/2014/main" val="1139375244"/>
                    </a:ext>
                  </a:extLst>
                </a:gridCol>
                <a:gridCol w="413980">
                  <a:extLst>
                    <a:ext uri="{9D8B030D-6E8A-4147-A177-3AD203B41FA5}">
                      <a16:colId xmlns:a16="http://schemas.microsoft.com/office/drawing/2014/main" val="1671506260"/>
                    </a:ext>
                  </a:extLst>
                </a:gridCol>
                <a:gridCol w="413980">
                  <a:extLst>
                    <a:ext uri="{9D8B030D-6E8A-4147-A177-3AD203B41FA5}">
                      <a16:colId xmlns:a16="http://schemas.microsoft.com/office/drawing/2014/main" val="3141275210"/>
                    </a:ext>
                  </a:extLst>
                </a:gridCol>
                <a:gridCol w="413980">
                  <a:extLst>
                    <a:ext uri="{9D8B030D-6E8A-4147-A177-3AD203B41FA5}">
                      <a16:colId xmlns:a16="http://schemas.microsoft.com/office/drawing/2014/main" val="1679184278"/>
                    </a:ext>
                  </a:extLst>
                </a:gridCol>
              </a:tblGrid>
              <a:tr h="255786">
                <a:tc>
                  <a:txBody>
                    <a:bodyPr/>
                    <a:lstStyle/>
                    <a:p>
                      <a:pPr algn="l"/>
                      <a:endParaRPr lang="de-DE" sz="900" b="1" i="0" dirty="0">
                        <a:solidFill>
                          <a:schemeClr val="accent1"/>
                        </a:solidFill>
                        <a:latin typeface="Calibri" panose="020F0502020204030204" pitchFamily="34" charset="0"/>
                        <a:cs typeface="Calibri" panose="020F0502020204030204" pitchFamily="34" charset="0"/>
                      </a:endParaRPr>
                    </a:p>
                  </a:txBody>
                  <a:tcPr marL="36000" marR="0" marT="0" marB="0">
                    <a:lnL>
                      <a:noFill/>
                    </a:lnL>
                    <a:lnR w="6350" cap="flat" cmpd="sng" algn="ctr">
                      <a:noFill/>
                      <a:prstDash val="solid"/>
                      <a:round/>
                      <a:headEnd type="none" w="med" len="med"/>
                      <a:tailEnd type="none" w="med" len="med"/>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e-DE" sz="900" b="1" dirty="0">
                          <a:solidFill>
                            <a:schemeClr val="accent1"/>
                          </a:solidFill>
                        </a:rPr>
                        <a:t>HS</a:t>
                      </a:r>
                      <a:endParaRPr lang="de-DE" sz="900" b="1" i="0" dirty="0">
                        <a:solidFill>
                          <a:schemeClr val="accent1"/>
                        </a:solidFill>
                        <a:latin typeface="Calibri" panose="020F0502020204030204" pitchFamily="34" charset="0"/>
                        <a:cs typeface="Calibri" panose="020F0502020204030204" pitchFamily="34" charset="0"/>
                      </a:endParaRPr>
                    </a:p>
                  </a:txBody>
                  <a:tcPr marL="72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e-DE" sz="900" b="1" i="0" dirty="0">
                          <a:solidFill>
                            <a:schemeClr val="accent3"/>
                          </a:solidFill>
                          <a:latin typeface="Calibri" panose="020F0502020204030204" pitchFamily="34" charset="0"/>
                          <a:cs typeface="Calibri" panose="020F0502020204030204" pitchFamily="34" charset="0"/>
                        </a:rPr>
                        <a:t>ZGO</a:t>
                      </a:r>
                    </a:p>
                  </a:txBody>
                  <a:tcPr marL="72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e-DE" sz="900" b="1" i="0" dirty="0">
                          <a:solidFill>
                            <a:schemeClr val="accent4">
                              <a:lumMod val="60000"/>
                              <a:lumOff val="40000"/>
                            </a:schemeClr>
                          </a:solidFill>
                          <a:latin typeface="Calibri" panose="020F0502020204030204" pitchFamily="34" charset="0"/>
                          <a:cs typeface="Calibri" panose="020F0502020204030204" pitchFamily="34" charset="0"/>
                        </a:rPr>
                        <a:t>KM</a:t>
                      </a:r>
                    </a:p>
                  </a:txBody>
                  <a:tcPr marL="72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e-DE" sz="900" b="1" dirty="0">
                          <a:solidFill>
                            <a:schemeClr val="accent2"/>
                          </a:solidFill>
                        </a:rPr>
                        <a:t>KF</a:t>
                      </a:r>
                      <a:endParaRPr lang="de-DE" sz="900" b="1" i="0" dirty="0">
                        <a:solidFill>
                          <a:schemeClr val="accent2"/>
                        </a:solidFill>
                        <a:latin typeface="Calibri" panose="020F0502020204030204" pitchFamily="34" charset="0"/>
                        <a:cs typeface="Calibri" panose="020F0502020204030204" pitchFamily="34" charset="0"/>
                      </a:endParaRPr>
                    </a:p>
                  </a:txBody>
                  <a:tcPr marL="72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873920"/>
                  </a:ext>
                </a:extLst>
              </a:tr>
              <a:tr h="255786">
                <a:tc gridSpan="5">
                  <a:txBody>
                    <a:bodyPr/>
                    <a:lstStyle/>
                    <a:p>
                      <a:pPr algn="l"/>
                      <a:r>
                        <a:rPr lang="de-DE" sz="900" b="1" i="0" dirty="0">
                          <a:solidFill>
                            <a:schemeClr val="accent5">
                              <a:lumMod val="75000"/>
                            </a:schemeClr>
                          </a:solidFill>
                          <a:latin typeface="Calibri" panose="020F0502020204030204" pitchFamily="34" charset="0"/>
                          <a:cs typeface="Calibri" panose="020F0502020204030204" pitchFamily="34" charset="0"/>
                        </a:rPr>
                        <a:t>Vor Beginn des Projekts</a:t>
                      </a:r>
                    </a:p>
                  </a:txBody>
                  <a:tcPr marL="3600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219583"/>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Identifizierung des Forschungsbedarfes</a:t>
                      </a:r>
                    </a:p>
                  </a:txBody>
                  <a:tcPr marL="36000" marR="0" marT="0" marB="0" anchor="ctr">
                    <a:lnL>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6744642"/>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Klärung des angestrebten wissenschaftlichen &amp; gesellschaftlichen Nutzens</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6595838"/>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Festlegung des Projektsteuerungsteams</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5907693"/>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Formulierung des Projektantrags</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9112255"/>
                  </a:ext>
                </a:extLst>
              </a:tr>
              <a:tr h="255786">
                <a:tc gridSpan="5">
                  <a:txBody>
                    <a:bodyPr/>
                    <a:lstStyle/>
                    <a:p>
                      <a:pPr algn="l"/>
                      <a:r>
                        <a:rPr lang="de-DE" sz="900" b="1" i="0" dirty="0">
                          <a:solidFill>
                            <a:schemeClr val="accent5">
                              <a:lumMod val="75000"/>
                            </a:schemeClr>
                          </a:solidFill>
                          <a:latin typeface="Calibri" panose="020F0502020204030204" pitchFamily="34" charset="0"/>
                          <a:cs typeface="Calibri" panose="020F0502020204030204" pitchFamily="34" charset="0"/>
                        </a:rPr>
                        <a:t>Während des Projekts</a:t>
                      </a:r>
                    </a:p>
                  </a:txBody>
                  <a:tcPr marL="3600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11787670"/>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Konkretisierung der Forschungsfragen, Hypothesenbildung</a:t>
                      </a:r>
                    </a:p>
                  </a:txBody>
                  <a:tcPr marL="36000" marR="0" marT="0" marB="0" anchor="ctr">
                    <a:lnL>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468981"/>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Festlegung der Methoden, Erstellung des Forschungsdesigns</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146976"/>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Sicherung der Kommunikationsflüsse</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0713450"/>
                  </a:ext>
                </a:extLst>
              </a:tr>
              <a:tr h="255600">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Weiterbildungen zu verschied. Themen unter Beteiligung von Nicht-Wissenschaftlern </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7567545"/>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Mobilisierung (weiterer) Ko-Forschenden</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1079279"/>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Projektsteuerungsteam: Ressourcen &amp; Arbeitsprozesse organisieren, Rechtliches klären</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9740057"/>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Begleitende (formative) Evaluation (Überprüfung der Prozess- &amp; Ergebnisqualität)</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7229547"/>
                  </a:ext>
                </a:extLst>
              </a:tr>
              <a:tr h="255600">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Datengewinnung bzw. Datensammlung</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1958358"/>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Datenanalyse</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8249130"/>
                  </a:ext>
                </a:extLst>
              </a:tr>
              <a:tr h="255600">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Dateninterpretation</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5576445"/>
                  </a:ext>
                </a:extLst>
              </a:tr>
              <a:tr h="255786">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Datenaufbereitung</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6471142"/>
                  </a:ext>
                </a:extLst>
              </a:tr>
              <a:tr h="255786">
                <a:tc>
                  <a:txBody>
                    <a:bodyPr/>
                    <a:lstStyle/>
                    <a:p>
                      <a:pPr marL="0" algn="l" defTabSz="1007943" rtl="0" eaLnBrk="1" latinLnBrk="0" hangingPunct="1"/>
                      <a:r>
                        <a:rPr lang="de-DE" sz="900" b="1" i="0" kern="1200" dirty="0">
                          <a:solidFill>
                            <a:schemeClr val="accent5">
                              <a:lumMod val="75000"/>
                            </a:schemeClr>
                          </a:solidFill>
                          <a:latin typeface="Calibri" panose="020F0502020204030204" pitchFamily="34" charset="0"/>
                          <a:ea typeface="+mn-ea"/>
                          <a:cs typeface="Calibri" panose="020F0502020204030204" pitchFamily="34" charset="0"/>
                        </a:rPr>
                        <a:t>Am Ende des Projekts</a:t>
                      </a:r>
                    </a:p>
                  </a:txBody>
                  <a:tcPr marL="36000" marR="0" marT="0" marB="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88251115"/>
                  </a:ext>
                </a:extLst>
              </a:tr>
              <a:tr h="255786">
                <a:tc>
                  <a:txBody>
                    <a:bodyPr/>
                    <a:lstStyle/>
                    <a:p>
                      <a:pPr marL="0" algn="l" defTabSz="1007943" rtl="0" eaLnBrk="1" latinLnBrk="0" hangingPunct="1"/>
                      <a:r>
                        <a:rPr lang="de-DE" sz="900" b="0" i="0" kern="1200" dirty="0">
                          <a:solidFill>
                            <a:schemeClr val="accent5">
                              <a:lumMod val="75000"/>
                            </a:schemeClr>
                          </a:solidFill>
                          <a:latin typeface="Calibri Light" panose="020F0302020204030204" pitchFamily="34" charset="0"/>
                          <a:ea typeface="+mn-ea"/>
                          <a:cs typeface="Calibri Light" panose="020F0302020204030204" pitchFamily="34" charset="0"/>
                        </a:rPr>
                        <a:t>Kommunikation &amp; Veröffentlichung der Ergebnisse an die wiss. Gemeinschaft</a:t>
                      </a:r>
                    </a:p>
                  </a:txBody>
                  <a:tcPr marL="36000" marR="0" marT="0" marB="0" anchor="ctr">
                    <a:lnL>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136804"/>
                  </a:ext>
                </a:extLst>
              </a:tr>
              <a:tr h="255786">
                <a:tc>
                  <a:txBody>
                    <a:bodyPr/>
                    <a:lstStyle/>
                    <a:p>
                      <a:pPr marL="0" algn="l" defTabSz="1007943" rtl="0" eaLnBrk="1" latinLnBrk="0" hangingPunct="1"/>
                      <a:r>
                        <a:rPr lang="de-DE" sz="900" b="0" i="0" kern="1200" dirty="0">
                          <a:solidFill>
                            <a:schemeClr val="accent5">
                              <a:lumMod val="75000"/>
                            </a:schemeClr>
                          </a:solidFill>
                          <a:latin typeface="Calibri Light" panose="020F0302020204030204" pitchFamily="34" charset="0"/>
                          <a:ea typeface="+mn-ea"/>
                          <a:cs typeface="Calibri Light" panose="020F0302020204030204" pitchFamily="34" charset="0"/>
                        </a:rPr>
                        <a:t>Kommunikation &amp; Veröffentlichung der Ergebnisse an die </a:t>
                      </a:r>
                      <a:r>
                        <a:rPr lang="de-DE" sz="900" b="0" i="0" kern="1200" dirty="0" err="1">
                          <a:solidFill>
                            <a:schemeClr val="accent5">
                              <a:lumMod val="75000"/>
                            </a:schemeClr>
                          </a:solidFill>
                          <a:latin typeface="Calibri Light" panose="020F0302020204030204" pitchFamily="34" charset="0"/>
                          <a:ea typeface="+mn-ea"/>
                          <a:cs typeface="Calibri Light" panose="020F0302020204030204" pitchFamily="34" charset="0"/>
                        </a:rPr>
                        <a:t>außerwiss</a:t>
                      </a:r>
                      <a:r>
                        <a:rPr lang="de-DE" sz="900" b="0" i="0" kern="1200" dirty="0">
                          <a:solidFill>
                            <a:schemeClr val="accent5">
                              <a:lumMod val="75000"/>
                            </a:schemeClr>
                          </a:solidFill>
                          <a:latin typeface="Calibri Light" panose="020F0302020204030204" pitchFamily="34" charset="0"/>
                          <a:ea typeface="+mn-ea"/>
                          <a:cs typeface="Calibri Light" panose="020F0302020204030204" pitchFamily="34" charset="0"/>
                        </a:rPr>
                        <a:t>. Gemeinschaft</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0989213"/>
                  </a:ext>
                </a:extLst>
              </a:tr>
              <a:tr h="255786">
                <a:tc>
                  <a:txBody>
                    <a:bodyPr/>
                    <a:lstStyle/>
                    <a:p>
                      <a:pPr marL="0" algn="l" defTabSz="1007943" rtl="0" eaLnBrk="1" latinLnBrk="0" hangingPunct="1"/>
                      <a:r>
                        <a:rPr lang="de-DE" sz="900" b="0" i="0" kern="1200" dirty="0">
                          <a:solidFill>
                            <a:schemeClr val="accent5">
                              <a:lumMod val="75000"/>
                            </a:schemeClr>
                          </a:solidFill>
                          <a:latin typeface="Calibri Light" panose="020F0302020204030204" pitchFamily="34" charset="0"/>
                          <a:ea typeface="+mn-ea"/>
                          <a:cs typeface="Calibri Light" panose="020F0302020204030204" pitchFamily="34" charset="0"/>
                        </a:rPr>
                        <a:t>Ergebnisse der Projektevaluation: Diskussion &amp; Nachsteuerung</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a:endParaRPr lang="de-DE" sz="900" b="0" i="0" dirty="0">
                        <a:solidFill>
                          <a:schemeClr val="accent1"/>
                        </a:solidFill>
                        <a:latin typeface="Calibri Light" panose="020F0302020204030204" pitchFamily="34" charset="0"/>
                        <a:cs typeface="Calibri Light" panose="020F030202020403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53932722"/>
                  </a:ext>
                </a:extLst>
              </a:tr>
            </a:tbl>
          </a:graphicData>
        </a:graphic>
      </p:graphicFrame>
      <p:grpSp>
        <p:nvGrpSpPr>
          <p:cNvPr id="208" name="Gruppieren 207">
            <a:extLst>
              <a:ext uri="{FF2B5EF4-FFF2-40B4-BE49-F238E27FC236}">
                <a16:creationId xmlns:a16="http://schemas.microsoft.com/office/drawing/2014/main" id="{1A202190-4974-4AD6-A465-FBDE7A24A583}"/>
              </a:ext>
            </a:extLst>
          </p:cNvPr>
          <p:cNvGrpSpPr/>
          <p:nvPr/>
        </p:nvGrpSpPr>
        <p:grpSpPr>
          <a:xfrm>
            <a:off x="8456400" y="4776930"/>
            <a:ext cx="219600" cy="108000"/>
            <a:chOff x="648000" y="4681538"/>
            <a:chExt cx="219600" cy="108000"/>
          </a:xfrm>
        </p:grpSpPr>
        <p:sp>
          <p:nvSpPr>
            <p:cNvPr id="209" name="Oval 165">
              <a:extLst>
                <a:ext uri="{FF2B5EF4-FFF2-40B4-BE49-F238E27FC236}">
                  <a16:creationId xmlns:a16="http://schemas.microsoft.com/office/drawing/2014/main" id="{0C0E4A9A-4347-499B-87E3-4EA1349CB290}"/>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0" name="Oval 166">
              <a:extLst>
                <a:ext uri="{FF2B5EF4-FFF2-40B4-BE49-F238E27FC236}">
                  <a16:creationId xmlns:a16="http://schemas.microsoft.com/office/drawing/2014/main" id="{B4490456-FFD6-43FD-8988-677E2507A8C8}"/>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6" name="Gruppieren 235">
            <a:extLst>
              <a:ext uri="{FF2B5EF4-FFF2-40B4-BE49-F238E27FC236}">
                <a16:creationId xmlns:a16="http://schemas.microsoft.com/office/drawing/2014/main" id="{C54287FC-EB59-43D6-8A82-3E4A1E53D193}"/>
              </a:ext>
            </a:extLst>
          </p:cNvPr>
          <p:cNvGrpSpPr/>
          <p:nvPr/>
        </p:nvGrpSpPr>
        <p:grpSpPr>
          <a:xfrm>
            <a:off x="8870400" y="5546699"/>
            <a:ext cx="219600" cy="108000"/>
            <a:chOff x="2232000" y="4680000"/>
            <a:chExt cx="219600" cy="108000"/>
          </a:xfrm>
        </p:grpSpPr>
        <p:sp>
          <p:nvSpPr>
            <p:cNvPr id="237" name="Oval 150">
              <a:extLst>
                <a:ext uri="{FF2B5EF4-FFF2-40B4-BE49-F238E27FC236}">
                  <a16:creationId xmlns:a16="http://schemas.microsoft.com/office/drawing/2014/main" id="{428E441C-9096-480B-B7AB-765AABFDF977}"/>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8" name="Oval 151">
              <a:extLst>
                <a:ext uri="{FF2B5EF4-FFF2-40B4-BE49-F238E27FC236}">
                  <a16:creationId xmlns:a16="http://schemas.microsoft.com/office/drawing/2014/main" id="{19739CF5-45D8-4FE0-8A78-EF90B08FEAA1}"/>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2" name="Gruppieren 241">
            <a:extLst>
              <a:ext uri="{FF2B5EF4-FFF2-40B4-BE49-F238E27FC236}">
                <a16:creationId xmlns:a16="http://schemas.microsoft.com/office/drawing/2014/main" id="{17F06265-B0F0-4A49-AD73-4D8637C09435}"/>
              </a:ext>
            </a:extLst>
          </p:cNvPr>
          <p:cNvGrpSpPr/>
          <p:nvPr/>
        </p:nvGrpSpPr>
        <p:grpSpPr>
          <a:xfrm>
            <a:off x="9698400" y="4776930"/>
            <a:ext cx="331200" cy="108000"/>
            <a:chOff x="2232000" y="5436000"/>
            <a:chExt cx="331200" cy="108000"/>
          </a:xfrm>
        </p:grpSpPr>
        <p:sp>
          <p:nvSpPr>
            <p:cNvPr id="243" name="Oval 76">
              <a:extLst>
                <a:ext uri="{FF2B5EF4-FFF2-40B4-BE49-F238E27FC236}">
                  <a16:creationId xmlns:a16="http://schemas.microsoft.com/office/drawing/2014/main" id="{D766FD72-2044-4A30-9F8C-03D2D2C372A0}"/>
                </a:ext>
              </a:extLst>
            </p:cNvPr>
            <p:cNvSpPr/>
            <p:nvPr/>
          </p:nvSpPr>
          <p:spPr>
            <a:xfrm>
              <a:off x="22320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4" name="Oval 77">
              <a:extLst>
                <a:ext uri="{FF2B5EF4-FFF2-40B4-BE49-F238E27FC236}">
                  <a16:creationId xmlns:a16="http://schemas.microsoft.com/office/drawing/2014/main" id="{8BA3EB29-2638-48A2-82AC-27F5228D3274}"/>
                </a:ext>
              </a:extLst>
            </p:cNvPr>
            <p:cNvSpPr/>
            <p:nvPr/>
          </p:nvSpPr>
          <p:spPr>
            <a:xfrm>
              <a:off x="23436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5" name="Oval 78">
              <a:extLst>
                <a:ext uri="{FF2B5EF4-FFF2-40B4-BE49-F238E27FC236}">
                  <a16:creationId xmlns:a16="http://schemas.microsoft.com/office/drawing/2014/main" id="{D55CF01A-2CAF-484C-B840-2626AB7694DA}"/>
                </a:ext>
              </a:extLst>
            </p:cNvPr>
            <p:cNvSpPr/>
            <p:nvPr/>
          </p:nvSpPr>
          <p:spPr>
            <a:xfrm>
              <a:off x="24552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7" name="Oval 75">
            <a:extLst>
              <a:ext uri="{FF2B5EF4-FFF2-40B4-BE49-F238E27FC236}">
                <a16:creationId xmlns:a16="http://schemas.microsoft.com/office/drawing/2014/main" id="{361D31CA-B749-4D5D-87AE-23E108296ABC}"/>
              </a:ext>
            </a:extLst>
          </p:cNvPr>
          <p:cNvSpPr/>
          <p:nvPr/>
        </p:nvSpPr>
        <p:spPr>
          <a:xfrm>
            <a:off x="9280800" y="221991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Oval 81">
            <a:extLst>
              <a:ext uri="{FF2B5EF4-FFF2-40B4-BE49-F238E27FC236}">
                <a16:creationId xmlns:a16="http://schemas.microsoft.com/office/drawing/2014/main" id="{67BD128B-DE7E-402B-A146-E8E02F3750EB}"/>
              </a:ext>
            </a:extLst>
          </p:cNvPr>
          <p:cNvSpPr/>
          <p:nvPr/>
        </p:nvSpPr>
        <p:spPr>
          <a:xfrm>
            <a:off x="9698400" y="221991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Oval 69">
            <a:extLst>
              <a:ext uri="{FF2B5EF4-FFF2-40B4-BE49-F238E27FC236}">
                <a16:creationId xmlns:a16="http://schemas.microsoft.com/office/drawing/2014/main" id="{C7B9F6A8-A17C-42F2-BA06-029B325E6B2B}"/>
              </a:ext>
            </a:extLst>
          </p:cNvPr>
          <p:cNvSpPr/>
          <p:nvPr/>
        </p:nvSpPr>
        <p:spPr>
          <a:xfrm>
            <a:off x="8870400" y="247938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Oval 75">
            <a:extLst>
              <a:ext uri="{FF2B5EF4-FFF2-40B4-BE49-F238E27FC236}">
                <a16:creationId xmlns:a16="http://schemas.microsoft.com/office/drawing/2014/main" id="{64DFD586-152A-44A0-9119-569F6526DD40}"/>
              </a:ext>
            </a:extLst>
          </p:cNvPr>
          <p:cNvSpPr/>
          <p:nvPr/>
        </p:nvSpPr>
        <p:spPr>
          <a:xfrm>
            <a:off x="9280800" y="247938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Oval 81">
            <a:extLst>
              <a:ext uri="{FF2B5EF4-FFF2-40B4-BE49-F238E27FC236}">
                <a16:creationId xmlns:a16="http://schemas.microsoft.com/office/drawing/2014/main" id="{CF47B4B7-18D9-4A9D-ABFE-F1AFEBD1C971}"/>
              </a:ext>
            </a:extLst>
          </p:cNvPr>
          <p:cNvSpPr/>
          <p:nvPr/>
        </p:nvSpPr>
        <p:spPr>
          <a:xfrm>
            <a:off x="9698400" y="247938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Oval 175">
            <a:extLst>
              <a:ext uri="{FF2B5EF4-FFF2-40B4-BE49-F238E27FC236}">
                <a16:creationId xmlns:a16="http://schemas.microsoft.com/office/drawing/2014/main" id="{3CCE44EA-3264-F94A-B871-BB47622D2A38}"/>
              </a:ext>
            </a:extLst>
          </p:cNvPr>
          <p:cNvSpPr/>
          <p:nvPr/>
        </p:nvSpPr>
        <p:spPr>
          <a:xfrm>
            <a:off x="8456400" y="35013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80">
            <a:extLst>
              <a:ext uri="{FF2B5EF4-FFF2-40B4-BE49-F238E27FC236}">
                <a16:creationId xmlns:a16="http://schemas.microsoft.com/office/drawing/2014/main" id="{7A17F102-5EF0-4645-BA95-278E2432E08D}"/>
              </a:ext>
            </a:extLst>
          </p:cNvPr>
          <p:cNvSpPr/>
          <p:nvPr/>
        </p:nvSpPr>
        <p:spPr>
          <a:xfrm>
            <a:off x="9698400" y="35013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Oval 75">
            <a:extLst>
              <a:ext uri="{FF2B5EF4-FFF2-40B4-BE49-F238E27FC236}">
                <a16:creationId xmlns:a16="http://schemas.microsoft.com/office/drawing/2014/main" id="{7E7833EB-FCF7-497C-B914-BA9AF5F574F3}"/>
              </a:ext>
            </a:extLst>
          </p:cNvPr>
          <p:cNvSpPr/>
          <p:nvPr/>
        </p:nvSpPr>
        <p:spPr>
          <a:xfrm>
            <a:off x="9280800" y="401400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Oval 75">
            <a:extLst>
              <a:ext uri="{FF2B5EF4-FFF2-40B4-BE49-F238E27FC236}">
                <a16:creationId xmlns:a16="http://schemas.microsoft.com/office/drawing/2014/main" id="{5AB01C3E-4A95-4243-BBC0-FC1978FEE36C}"/>
              </a:ext>
            </a:extLst>
          </p:cNvPr>
          <p:cNvSpPr/>
          <p:nvPr/>
        </p:nvSpPr>
        <p:spPr>
          <a:xfrm>
            <a:off x="9280800" y="298542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Oval 175">
            <a:extLst>
              <a:ext uri="{FF2B5EF4-FFF2-40B4-BE49-F238E27FC236}">
                <a16:creationId xmlns:a16="http://schemas.microsoft.com/office/drawing/2014/main" id="{CC82F245-9473-4915-BE6A-F49B39B5D797}"/>
              </a:ext>
            </a:extLst>
          </p:cNvPr>
          <p:cNvSpPr/>
          <p:nvPr/>
        </p:nvSpPr>
        <p:spPr>
          <a:xfrm>
            <a:off x="8456400" y="37533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Oval 69">
            <a:extLst>
              <a:ext uri="{FF2B5EF4-FFF2-40B4-BE49-F238E27FC236}">
                <a16:creationId xmlns:a16="http://schemas.microsoft.com/office/drawing/2014/main" id="{A69F5D9E-AF54-4545-8D1C-019F892493D2}"/>
              </a:ext>
            </a:extLst>
          </p:cNvPr>
          <p:cNvSpPr/>
          <p:nvPr/>
        </p:nvSpPr>
        <p:spPr>
          <a:xfrm>
            <a:off x="8870400" y="37533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Oval 75">
            <a:extLst>
              <a:ext uri="{FF2B5EF4-FFF2-40B4-BE49-F238E27FC236}">
                <a16:creationId xmlns:a16="http://schemas.microsoft.com/office/drawing/2014/main" id="{EDB21104-D852-411F-8954-469DBDDC93BD}"/>
              </a:ext>
            </a:extLst>
          </p:cNvPr>
          <p:cNvSpPr/>
          <p:nvPr/>
        </p:nvSpPr>
        <p:spPr>
          <a:xfrm>
            <a:off x="9280800" y="350130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Oval 175">
            <a:extLst>
              <a:ext uri="{FF2B5EF4-FFF2-40B4-BE49-F238E27FC236}">
                <a16:creationId xmlns:a16="http://schemas.microsoft.com/office/drawing/2014/main" id="{69473432-DD9A-4921-80F9-BB244063732F}"/>
              </a:ext>
            </a:extLst>
          </p:cNvPr>
          <p:cNvSpPr/>
          <p:nvPr/>
        </p:nvSpPr>
        <p:spPr>
          <a:xfrm>
            <a:off x="8456400" y="4014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Oval 75">
            <a:extLst>
              <a:ext uri="{FF2B5EF4-FFF2-40B4-BE49-F238E27FC236}">
                <a16:creationId xmlns:a16="http://schemas.microsoft.com/office/drawing/2014/main" id="{980BA239-6DCC-40FF-ADAD-B814209E76F8}"/>
              </a:ext>
            </a:extLst>
          </p:cNvPr>
          <p:cNvSpPr/>
          <p:nvPr/>
        </p:nvSpPr>
        <p:spPr>
          <a:xfrm>
            <a:off x="9280800" y="375330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4" name="Oval 81">
            <a:extLst>
              <a:ext uri="{FF2B5EF4-FFF2-40B4-BE49-F238E27FC236}">
                <a16:creationId xmlns:a16="http://schemas.microsoft.com/office/drawing/2014/main" id="{4596A245-3191-41E1-9551-D2DF4042BCE5}"/>
              </a:ext>
            </a:extLst>
          </p:cNvPr>
          <p:cNvSpPr/>
          <p:nvPr/>
        </p:nvSpPr>
        <p:spPr>
          <a:xfrm>
            <a:off x="9698400" y="401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3" name="Oval 75">
            <a:extLst>
              <a:ext uri="{FF2B5EF4-FFF2-40B4-BE49-F238E27FC236}">
                <a16:creationId xmlns:a16="http://schemas.microsoft.com/office/drawing/2014/main" id="{17DF0D7F-3A9C-4F0B-9C26-BF1C65E97A49}"/>
              </a:ext>
            </a:extLst>
          </p:cNvPr>
          <p:cNvSpPr/>
          <p:nvPr/>
        </p:nvSpPr>
        <p:spPr>
          <a:xfrm>
            <a:off x="9280800" y="427014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4" name="Oval 81">
            <a:extLst>
              <a:ext uri="{FF2B5EF4-FFF2-40B4-BE49-F238E27FC236}">
                <a16:creationId xmlns:a16="http://schemas.microsoft.com/office/drawing/2014/main" id="{8074683E-B60C-4592-9D2B-157770F9346E}"/>
              </a:ext>
            </a:extLst>
          </p:cNvPr>
          <p:cNvSpPr/>
          <p:nvPr/>
        </p:nvSpPr>
        <p:spPr>
          <a:xfrm>
            <a:off x="9698400" y="427014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9" name="Oval 75">
            <a:extLst>
              <a:ext uri="{FF2B5EF4-FFF2-40B4-BE49-F238E27FC236}">
                <a16:creationId xmlns:a16="http://schemas.microsoft.com/office/drawing/2014/main" id="{EB3BCEC9-5F2E-4CE4-A142-9BBC230FC78A}"/>
              </a:ext>
            </a:extLst>
          </p:cNvPr>
          <p:cNvSpPr/>
          <p:nvPr/>
        </p:nvSpPr>
        <p:spPr>
          <a:xfrm>
            <a:off x="9280800" y="5546699"/>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Oval 69">
            <a:extLst>
              <a:ext uri="{FF2B5EF4-FFF2-40B4-BE49-F238E27FC236}">
                <a16:creationId xmlns:a16="http://schemas.microsoft.com/office/drawing/2014/main" id="{E4277E79-22BD-44FD-9C62-FB95A4E25BB2}"/>
              </a:ext>
            </a:extLst>
          </p:cNvPr>
          <p:cNvSpPr/>
          <p:nvPr/>
        </p:nvSpPr>
        <p:spPr>
          <a:xfrm>
            <a:off x="8870400" y="503403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1" name="Oval 81">
            <a:extLst>
              <a:ext uri="{FF2B5EF4-FFF2-40B4-BE49-F238E27FC236}">
                <a16:creationId xmlns:a16="http://schemas.microsoft.com/office/drawing/2014/main" id="{AE830CD4-6BA5-495B-9E37-573DA651A260}"/>
              </a:ext>
            </a:extLst>
          </p:cNvPr>
          <p:cNvSpPr/>
          <p:nvPr/>
        </p:nvSpPr>
        <p:spPr>
          <a:xfrm>
            <a:off x="9698400" y="503403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0" name="Oval 75">
            <a:extLst>
              <a:ext uri="{FF2B5EF4-FFF2-40B4-BE49-F238E27FC236}">
                <a16:creationId xmlns:a16="http://schemas.microsoft.com/office/drawing/2014/main" id="{FC8CDB8C-0AB6-4969-81BF-D24B990E7089}"/>
              </a:ext>
            </a:extLst>
          </p:cNvPr>
          <p:cNvSpPr/>
          <p:nvPr/>
        </p:nvSpPr>
        <p:spPr>
          <a:xfrm>
            <a:off x="9280800" y="529107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4" name="Oval 69">
            <a:extLst>
              <a:ext uri="{FF2B5EF4-FFF2-40B4-BE49-F238E27FC236}">
                <a16:creationId xmlns:a16="http://schemas.microsoft.com/office/drawing/2014/main" id="{49F7D4FB-900E-4B64-A9A7-0B0044461E5C}"/>
              </a:ext>
            </a:extLst>
          </p:cNvPr>
          <p:cNvSpPr/>
          <p:nvPr/>
        </p:nvSpPr>
        <p:spPr>
          <a:xfrm>
            <a:off x="8870400" y="605643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1" name="Gruppieren 260">
            <a:extLst>
              <a:ext uri="{FF2B5EF4-FFF2-40B4-BE49-F238E27FC236}">
                <a16:creationId xmlns:a16="http://schemas.microsoft.com/office/drawing/2014/main" id="{2DBBF654-E629-4313-B191-100A1B5C9DF0}"/>
              </a:ext>
            </a:extLst>
          </p:cNvPr>
          <p:cNvGrpSpPr/>
          <p:nvPr/>
        </p:nvGrpSpPr>
        <p:grpSpPr>
          <a:xfrm>
            <a:off x="9280800" y="6313743"/>
            <a:ext cx="219600" cy="108000"/>
            <a:chOff x="648000" y="5724525"/>
            <a:chExt cx="219600" cy="108000"/>
          </a:xfrm>
        </p:grpSpPr>
        <p:sp>
          <p:nvSpPr>
            <p:cNvPr id="262" name="Oval 73">
              <a:extLst>
                <a:ext uri="{FF2B5EF4-FFF2-40B4-BE49-F238E27FC236}">
                  <a16:creationId xmlns:a16="http://schemas.microsoft.com/office/drawing/2014/main" id="{331FDD97-A95E-469A-88F4-D51C0DE30ED0}"/>
                </a:ext>
              </a:extLst>
            </p:cNvPr>
            <p:cNvSpPr/>
            <p:nvPr/>
          </p:nvSpPr>
          <p:spPr>
            <a:xfrm>
              <a:off x="6480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3" name="Oval 74">
              <a:extLst>
                <a:ext uri="{FF2B5EF4-FFF2-40B4-BE49-F238E27FC236}">
                  <a16:creationId xmlns:a16="http://schemas.microsoft.com/office/drawing/2014/main" id="{84293E85-76EE-496B-B0E8-D10BDC6AEC9B}"/>
                </a:ext>
              </a:extLst>
            </p:cNvPr>
            <p:cNvSpPr/>
            <p:nvPr/>
          </p:nvSpPr>
          <p:spPr>
            <a:xfrm>
              <a:off x="7596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67" name="Oval 81">
            <a:extLst>
              <a:ext uri="{FF2B5EF4-FFF2-40B4-BE49-F238E27FC236}">
                <a16:creationId xmlns:a16="http://schemas.microsoft.com/office/drawing/2014/main" id="{1E7CC1CD-DEA6-4451-B7BD-9BADC7468626}"/>
              </a:ext>
            </a:extLst>
          </p:cNvPr>
          <p:cNvSpPr/>
          <p:nvPr/>
        </p:nvSpPr>
        <p:spPr>
          <a:xfrm>
            <a:off x="9698400" y="605643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4" name="Gruppieren 263">
            <a:extLst>
              <a:ext uri="{FF2B5EF4-FFF2-40B4-BE49-F238E27FC236}">
                <a16:creationId xmlns:a16="http://schemas.microsoft.com/office/drawing/2014/main" id="{ACB9C6AA-1BDF-4675-9FCD-C1D312E7FD18}"/>
              </a:ext>
            </a:extLst>
          </p:cNvPr>
          <p:cNvGrpSpPr/>
          <p:nvPr/>
        </p:nvGrpSpPr>
        <p:grpSpPr>
          <a:xfrm>
            <a:off x="9280800" y="6571560"/>
            <a:ext cx="219600" cy="108000"/>
            <a:chOff x="648000" y="5724525"/>
            <a:chExt cx="219600" cy="108000"/>
          </a:xfrm>
        </p:grpSpPr>
        <p:sp>
          <p:nvSpPr>
            <p:cNvPr id="265" name="Oval 73">
              <a:extLst>
                <a:ext uri="{FF2B5EF4-FFF2-40B4-BE49-F238E27FC236}">
                  <a16:creationId xmlns:a16="http://schemas.microsoft.com/office/drawing/2014/main" id="{C8C0E1CF-3D80-4AE1-B90A-8A1690B3DC16}"/>
                </a:ext>
              </a:extLst>
            </p:cNvPr>
            <p:cNvSpPr/>
            <p:nvPr/>
          </p:nvSpPr>
          <p:spPr>
            <a:xfrm>
              <a:off x="6480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6" name="Oval 74">
              <a:extLst>
                <a:ext uri="{FF2B5EF4-FFF2-40B4-BE49-F238E27FC236}">
                  <a16:creationId xmlns:a16="http://schemas.microsoft.com/office/drawing/2014/main" id="{D043BDE9-5FD8-4CE6-8F87-D00649B92618}"/>
                </a:ext>
              </a:extLst>
            </p:cNvPr>
            <p:cNvSpPr/>
            <p:nvPr/>
          </p:nvSpPr>
          <p:spPr>
            <a:xfrm>
              <a:off x="7596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6" name="Gruppieren 275">
            <a:extLst>
              <a:ext uri="{FF2B5EF4-FFF2-40B4-BE49-F238E27FC236}">
                <a16:creationId xmlns:a16="http://schemas.microsoft.com/office/drawing/2014/main" id="{EEEEDEA4-ADE4-452F-B754-14AC35F1DBEF}"/>
              </a:ext>
            </a:extLst>
          </p:cNvPr>
          <p:cNvGrpSpPr/>
          <p:nvPr/>
        </p:nvGrpSpPr>
        <p:grpSpPr>
          <a:xfrm>
            <a:off x="8456400" y="5546699"/>
            <a:ext cx="219600" cy="108000"/>
            <a:chOff x="648000" y="4681538"/>
            <a:chExt cx="219600" cy="108000"/>
          </a:xfrm>
        </p:grpSpPr>
        <p:sp>
          <p:nvSpPr>
            <p:cNvPr id="277" name="Oval 165">
              <a:extLst>
                <a:ext uri="{FF2B5EF4-FFF2-40B4-BE49-F238E27FC236}">
                  <a16:creationId xmlns:a16="http://schemas.microsoft.com/office/drawing/2014/main" id="{1997B9A9-BD5F-4868-A95E-B7AF44491858}"/>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8" name="Oval 166">
              <a:extLst>
                <a:ext uri="{FF2B5EF4-FFF2-40B4-BE49-F238E27FC236}">
                  <a16:creationId xmlns:a16="http://schemas.microsoft.com/office/drawing/2014/main" id="{EFA9EFB0-70C2-4ECD-A045-05D69C07261F}"/>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9" name="Gruppieren 278">
            <a:extLst>
              <a:ext uri="{FF2B5EF4-FFF2-40B4-BE49-F238E27FC236}">
                <a16:creationId xmlns:a16="http://schemas.microsoft.com/office/drawing/2014/main" id="{62A0018D-54EF-4DE3-8913-700A91FE0E5B}"/>
              </a:ext>
            </a:extLst>
          </p:cNvPr>
          <p:cNvGrpSpPr/>
          <p:nvPr/>
        </p:nvGrpSpPr>
        <p:grpSpPr>
          <a:xfrm>
            <a:off x="8456400" y="5291075"/>
            <a:ext cx="219600" cy="108000"/>
            <a:chOff x="648000" y="4681538"/>
            <a:chExt cx="219600" cy="108000"/>
          </a:xfrm>
        </p:grpSpPr>
        <p:sp>
          <p:nvSpPr>
            <p:cNvPr id="280" name="Oval 165">
              <a:extLst>
                <a:ext uri="{FF2B5EF4-FFF2-40B4-BE49-F238E27FC236}">
                  <a16:creationId xmlns:a16="http://schemas.microsoft.com/office/drawing/2014/main" id="{B6A6DAED-CC6B-48BB-AE64-69C48420EB7E}"/>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1" name="Oval 166">
              <a:extLst>
                <a:ext uri="{FF2B5EF4-FFF2-40B4-BE49-F238E27FC236}">
                  <a16:creationId xmlns:a16="http://schemas.microsoft.com/office/drawing/2014/main" id="{7D1C3BAD-F624-4A07-8E6B-1DF0D2837C76}"/>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82" name="Gruppieren 281">
            <a:extLst>
              <a:ext uri="{FF2B5EF4-FFF2-40B4-BE49-F238E27FC236}">
                <a16:creationId xmlns:a16="http://schemas.microsoft.com/office/drawing/2014/main" id="{8915081D-748B-4643-9778-1981BF53A30D}"/>
              </a:ext>
            </a:extLst>
          </p:cNvPr>
          <p:cNvGrpSpPr/>
          <p:nvPr/>
        </p:nvGrpSpPr>
        <p:grpSpPr>
          <a:xfrm>
            <a:off x="8456400" y="5034030"/>
            <a:ext cx="219600" cy="108000"/>
            <a:chOff x="648000" y="4681538"/>
            <a:chExt cx="219600" cy="108000"/>
          </a:xfrm>
        </p:grpSpPr>
        <p:sp>
          <p:nvSpPr>
            <p:cNvPr id="283" name="Oval 165">
              <a:extLst>
                <a:ext uri="{FF2B5EF4-FFF2-40B4-BE49-F238E27FC236}">
                  <a16:creationId xmlns:a16="http://schemas.microsoft.com/office/drawing/2014/main" id="{DDD4F978-403B-43E0-8FBD-74D53A04DFA2}"/>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4" name="Oval 166">
              <a:extLst>
                <a:ext uri="{FF2B5EF4-FFF2-40B4-BE49-F238E27FC236}">
                  <a16:creationId xmlns:a16="http://schemas.microsoft.com/office/drawing/2014/main" id="{D8D5C085-7BA7-4FB4-96DE-61004BB51528}"/>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85" name="Gruppieren 284">
            <a:extLst>
              <a:ext uri="{FF2B5EF4-FFF2-40B4-BE49-F238E27FC236}">
                <a16:creationId xmlns:a16="http://schemas.microsoft.com/office/drawing/2014/main" id="{10ECC7D3-4015-4DB9-B383-E4D8B7E16268}"/>
              </a:ext>
            </a:extLst>
          </p:cNvPr>
          <p:cNvGrpSpPr/>
          <p:nvPr/>
        </p:nvGrpSpPr>
        <p:grpSpPr>
          <a:xfrm>
            <a:off x="8456400" y="4523817"/>
            <a:ext cx="219600" cy="108000"/>
            <a:chOff x="648000" y="4681538"/>
            <a:chExt cx="219600" cy="108000"/>
          </a:xfrm>
        </p:grpSpPr>
        <p:sp>
          <p:nvSpPr>
            <p:cNvPr id="286" name="Oval 165">
              <a:extLst>
                <a:ext uri="{FF2B5EF4-FFF2-40B4-BE49-F238E27FC236}">
                  <a16:creationId xmlns:a16="http://schemas.microsoft.com/office/drawing/2014/main" id="{892AFA24-CBCC-483F-81B8-1895C27E1049}"/>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7" name="Oval 166">
              <a:extLst>
                <a:ext uri="{FF2B5EF4-FFF2-40B4-BE49-F238E27FC236}">
                  <a16:creationId xmlns:a16="http://schemas.microsoft.com/office/drawing/2014/main" id="{A28BF3A1-5B53-4B01-BBAE-72EDA79C610A}"/>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88" name="Gruppieren 287">
            <a:extLst>
              <a:ext uri="{FF2B5EF4-FFF2-40B4-BE49-F238E27FC236}">
                <a16:creationId xmlns:a16="http://schemas.microsoft.com/office/drawing/2014/main" id="{BCDD7D6D-7B0C-4B9F-A47D-0E6814C963E9}"/>
              </a:ext>
            </a:extLst>
          </p:cNvPr>
          <p:cNvGrpSpPr/>
          <p:nvPr/>
        </p:nvGrpSpPr>
        <p:grpSpPr>
          <a:xfrm>
            <a:off x="8870400" y="5291075"/>
            <a:ext cx="219600" cy="108000"/>
            <a:chOff x="2232000" y="4680000"/>
            <a:chExt cx="219600" cy="108000"/>
          </a:xfrm>
        </p:grpSpPr>
        <p:sp>
          <p:nvSpPr>
            <p:cNvPr id="289" name="Oval 150">
              <a:extLst>
                <a:ext uri="{FF2B5EF4-FFF2-40B4-BE49-F238E27FC236}">
                  <a16:creationId xmlns:a16="http://schemas.microsoft.com/office/drawing/2014/main" id="{7A19490C-CEB8-49A7-BCA8-247C02392AF6}"/>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0" name="Oval 151">
              <a:extLst>
                <a:ext uri="{FF2B5EF4-FFF2-40B4-BE49-F238E27FC236}">
                  <a16:creationId xmlns:a16="http://schemas.microsoft.com/office/drawing/2014/main" id="{4AE370BA-9F77-44D6-8348-AD1D48678473}"/>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1" name="Gruppieren 290">
            <a:extLst>
              <a:ext uri="{FF2B5EF4-FFF2-40B4-BE49-F238E27FC236}">
                <a16:creationId xmlns:a16="http://schemas.microsoft.com/office/drawing/2014/main" id="{D6CC5D19-4DD0-42BF-B7C9-E4785A099A92}"/>
              </a:ext>
            </a:extLst>
          </p:cNvPr>
          <p:cNvGrpSpPr/>
          <p:nvPr/>
        </p:nvGrpSpPr>
        <p:grpSpPr>
          <a:xfrm>
            <a:off x="8870400" y="4776930"/>
            <a:ext cx="219600" cy="108000"/>
            <a:chOff x="2232000" y="4680000"/>
            <a:chExt cx="219600" cy="108000"/>
          </a:xfrm>
        </p:grpSpPr>
        <p:sp>
          <p:nvSpPr>
            <p:cNvPr id="292" name="Oval 150">
              <a:extLst>
                <a:ext uri="{FF2B5EF4-FFF2-40B4-BE49-F238E27FC236}">
                  <a16:creationId xmlns:a16="http://schemas.microsoft.com/office/drawing/2014/main" id="{CF580E93-37FE-407D-9C83-F7C4CB058223}"/>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3" name="Oval 151">
              <a:extLst>
                <a:ext uri="{FF2B5EF4-FFF2-40B4-BE49-F238E27FC236}">
                  <a16:creationId xmlns:a16="http://schemas.microsoft.com/office/drawing/2014/main" id="{31F6B138-35EC-4D67-8716-FA8C9D632DDD}"/>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94" name="Gruppieren 293">
            <a:extLst>
              <a:ext uri="{FF2B5EF4-FFF2-40B4-BE49-F238E27FC236}">
                <a16:creationId xmlns:a16="http://schemas.microsoft.com/office/drawing/2014/main" id="{6C95C528-774B-4394-B259-1D6A0C41391C}"/>
              </a:ext>
            </a:extLst>
          </p:cNvPr>
          <p:cNvGrpSpPr/>
          <p:nvPr/>
        </p:nvGrpSpPr>
        <p:grpSpPr>
          <a:xfrm>
            <a:off x="8870400" y="2985420"/>
            <a:ext cx="219600" cy="108000"/>
            <a:chOff x="2232000" y="4680000"/>
            <a:chExt cx="219600" cy="108000"/>
          </a:xfrm>
        </p:grpSpPr>
        <p:sp>
          <p:nvSpPr>
            <p:cNvPr id="295" name="Oval 150">
              <a:extLst>
                <a:ext uri="{FF2B5EF4-FFF2-40B4-BE49-F238E27FC236}">
                  <a16:creationId xmlns:a16="http://schemas.microsoft.com/office/drawing/2014/main" id="{81CB6DE2-B2CD-47E1-ACB0-6647ACD0E591}"/>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6" name="Oval 151">
              <a:extLst>
                <a:ext uri="{FF2B5EF4-FFF2-40B4-BE49-F238E27FC236}">
                  <a16:creationId xmlns:a16="http://schemas.microsoft.com/office/drawing/2014/main" id="{DAE8D7F6-299D-4A71-AB3E-3A6BB72512A0}"/>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7" name="Gruppieren 296">
            <a:extLst>
              <a:ext uri="{FF2B5EF4-FFF2-40B4-BE49-F238E27FC236}">
                <a16:creationId xmlns:a16="http://schemas.microsoft.com/office/drawing/2014/main" id="{11CD7CE7-789D-4F06-A3A3-9DB989488461}"/>
              </a:ext>
            </a:extLst>
          </p:cNvPr>
          <p:cNvGrpSpPr/>
          <p:nvPr/>
        </p:nvGrpSpPr>
        <p:grpSpPr>
          <a:xfrm>
            <a:off x="8870400" y="3247470"/>
            <a:ext cx="219600" cy="108000"/>
            <a:chOff x="2232000" y="4680000"/>
            <a:chExt cx="219600" cy="108000"/>
          </a:xfrm>
        </p:grpSpPr>
        <p:sp>
          <p:nvSpPr>
            <p:cNvPr id="298" name="Oval 150">
              <a:extLst>
                <a:ext uri="{FF2B5EF4-FFF2-40B4-BE49-F238E27FC236}">
                  <a16:creationId xmlns:a16="http://schemas.microsoft.com/office/drawing/2014/main" id="{69A9D26D-7429-41B0-A464-F13E96994F47}"/>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9" name="Oval 151">
              <a:extLst>
                <a:ext uri="{FF2B5EF4-FFF2-40B4-BE49-F238E27FC236}">
                  <a16:creationId xmlns:a16="http://schemas.microsoft.com/office/drawing/2014/main" id="{1CE33190-C580-4AD5-A208-626426439E2E}"/>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0" name="Gruppieren 299">
            <a:extLst>
              <a:ext uri="{FF2B5EF4-FFF2-40B4-BE49-F238E27FC236}">
                <a16:creationId xmlns:a16="http://schemas.microsoft.com/office/drawing/2014/main" id="{836C62FC-42A6-4195-8C00-E9D2D28809BD}"/>
              </a:ext>
            </a:extLst>
          </p:cNvPr>
          <p:cNvGrpSpPr/>
          <p:nvPr/>
        </p:nvGrpSpPr>
        <p:grpSpPr>
          <a:xfrm>
            <a:off x="8870400" y="3501300"/>
            <a:ext cx="219600" cy="108000"/>
            <a:chOff x="2232000" y="4680000"/>
            <a:chExt cx="219600" cy="108000"/>
          </a:xfrm>
        </p:grpSpPr>
        <p:sp>
          <p:nvSpPr>
            <p:cNvPr id="301" name="Oval 150">
              <a:extLst>
                <a:ext uri="{FF2B5EF4-FFF2-40B4-BE49-F238E27FC236}">
                  <a16:creationId xmlns:a16="http://schemas.microsoft.com/office/drawing/2014/main" id="{B6B2A405-034C-409B-B28A-BAD4EB1610C7}"/>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2" name="Oval 151">
              <a:extLst>
                <a:ext uri="{FF2B5EF4-FFF2-40B4-BE49-F238E27FC236}">
                  <a16:creationId xmlns:a16="http://schemas.microsoft.com/office/drawing/2014/main" id="{4BF237C6-3064-44AE-981B-B8C31744F438}"/>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3" name="Gruppieren 302">
            <a:extLst>
              <a:ext uri="{FF2B5EF4-FFF2-40B4-BE49-F238E27FC236}">
                <a16:creationId xmlns:a16="http://schemas.microsoft.com/office/drawing/2014/main" id="{8529B1E0-42C7-4EB1-A046-B42799764E3A}"/>
              </a:ext>
            </a:extLst>
          </p:cNvPr>
          <p:cNvGrpSpPr/>
          <p:nvPr/>
        </p:nvGrpSpPr>
        <p:grpSpPr>
          <a:xfrm>
            <a:off x="8870400" y="4270140"/>
            <a:ext cx="219600" cy="108000"/>
            <a:chOff x="2232000" y="4680000"/>
            <a:chExt cx="219600" cy="108000"/>
          </a:xfrm>
        </p:grpSpPr>
        <p:sp>
          <p:nvSpPr>
            <p:cNvPr id="304" name="Oval 150">
              <a:extLst>
                <a:ext uri="{FF2B5EF4-FFF2-40B4-BE49-F238E27FC236}">
                  <a16:creationId xmlns:a16="http://schemas.microsoft.com/office/drawing/2014/main" id="{9801FF5F-8DE4-4647-9AC4-54495EDE981D}"/>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5" name="Oval 151">
              <a:extLst>
                <a:ext uri="{FF2B5EF4-FFF2-40B4-BE49-F238E27FC236}">
                  <a16:creationId xmlns:a16="http://schemas.microsoft.com/office/drawing/2014/main" id="{6797FC69-423A-4D1C-8DEF-C1C1C757D103}"/>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6" name="Gruppieren 305">
            <a:extLst>
              <a:ext uri="{FF2B5EF4-FFF2-40B4-BE49-F238E27FC236}">
                <a16:creationId xmlns:a16="http://schemas.microsoft.com/office/drawing/2014/main" id="{0EE509B6-093D-4806-A063-5ED6D62DEF48}"/>
              </a:ext>
            </a:extLst>
          </p:cNvPr>
          <p:cNvGrpSpPr/>
          <p:nvPr/>
        </p:nvGrpSpPr>
        <p:grpSpPr>
          <a:xfrm>
            <a:off x="8870400" y="4523817"/>
            <a:ext cx="219600" cy="108000"/>
            <a:chOff x="2232000" y="4680000"/>
            <a:chExt cx="219600" cy="108000"/>
          </a:xfrm>
        </p:grpSpPr>
        <p:sp>
          <p:nvSpPr>
            <p:cNvPr id="307" name="Oval 150">
              <a:extLst>
                <a:ext uri="{FF2B5EF4-FFF2-40B4-BE49-F238E27FC236}">
                  <a16:creationId xmlns:a16="http://schemas.microsoft.com/office/drawing/2014/main" id="{CAAAC960-EE89-4BF9-9522-22E36D7682BF}"/>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8" name="Oval 151">
              <a:extLst>
                <a:ext uri="{FF2B5EF4-FFF2-40B4-BE49-F238E27FC236}">
                  <a16:creationId xmlns:a16="http://schemas.microsoft.com/office/drawing/2014/main" id="{0735F16F-B7EE-495A-9A88-5D5CAF517EED}"/>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9" name="Gruppieren 308">
            <a:extLst>
              <a:ext uri="{FF2B5EF4-FFF2-40B4-BE49-F238E27FC236}">
                <a16:creationId xmlns:a16="http://schemas.microsoft.com/office/drawing/2014/main" id="{A4BC479F-93CD-41FC-9F91-769CD687E224}"/>
              </a:ext>
            </a:extLst>
          </p:cNvPr>
          <p:cNvGrpSpPr/>
          <p:nvPr/>
        </p:nvGrpSpPr>
        <p:grpSpPr>
          <a:xfrm>
            <a:off x="8870400" y="4015374"/>
            <a:ext cx="331200" cy="108000"/>
            <a:chOff x="2232000" y="4392000"/>
            <a:chExt cx="331200" cy="108000"/>
          </a:xfrm>
        </p:grpSpPr>
        <p:sp>
          <p:nvSpPr>
            <p:cNvPr id="310" name="Oval 64">
              <a:extLst>
                <a:ext uri="{FF2B5EF4-FFF2-40B4-BE49-F238E27FC236}">
                  <a16:creationId xmlns:a16="http://schemas.microsoft.com/office/drawing/2014/main" id="{B766603E-1061-40AC-ABC7-7CB6A54BF7F4}"/>
                </a:ext>
              </a:extLst>
            </p:cNvPr>
            <p:cNvSpPr/>
            <p:nvPr/>
          </p:nvSpPr>
          <p:spPr>
            <a:xfrm>
              <a:off x="2232000" y="4392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1" name="Oval 65">
              <a:extLst>
                <a:ext uri="{FF2B5EF4-FFF2-40B4-BE49-F238E27FC236}">
                  <a16:creationId xmlns:a16="http://schemas.microsoft.com/office/drawing/2014/main" id="{329E29A5-D425-44A5-8737-FC4E2788398C}"/>
                </a:ext>
              </a:extLst>
            </p:cNvPr>
            <p:cNvSpPr/>
            <p:nvPr/>
          </p:nvSpPr>
          <p:spPr>
            <a:xfrm>
              <a:off x="2343600" y="4392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2" name="Oval 66">
              <a:extLst>
                <a:ext uri="{FF2B5EF4-FFF2-40B4-BE49-F238E27FC236}">
                  <a16:creationId xmlns:a16="http://schemas.microsoft.com/office/drawing/2014/main" id="{2DE401D6-8932-487C-BF00-DC208F443E16}"/>
                </a:ext>
              </a:extLst>
            </p:cNvPr>
            <p:cNvSpPr/>
            <p:nvPr/>
          </p:nvSpPr>
          <p:spPr>
            <a:xfrm>
              <a:off x="2455200" y="4392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3" name="Gruppieren 312">
            <a:extLst>
              <a:ext uri="{FF2B5EF4-FFF2-40B4-BE49-F238E27FC236}">
                <a16:creationId xmlns:a16="http://schemas.microsoft.com/office/drawing/2014/main" id="{4C028DF4-A71D-4710-8FBB-50C3D8FB4310}"/>
              </a:ext>
            </a:extLst>
          </p:cNvPr>
          <p:cNvGrpSpPr/>
          <p:nvPr/>
        </p:nvGrpSpPr>
        <p:grpSpPr>
          <a:xfrm>
            <a:off x="8456400" y="3247470"/>
            <a:ext cx="331200" cy="108613"/>
            <a:chOff x="648000" y="4392000"/>
            <a:chExt cx="331200" cy="108613"/>
          </a:xfrm>
        </p:grpSpPr>
        <p:sp>
          <p:nvSpPr>
            <p:cNvPr id="314" name="Oval 33">
              <a:extLst>
                <a:ext uri="{FF2B5EF4-FFF2-40B4-BE49-F238E27FC236}">
                  <a16:creationId xmlns:a16="http://schemas.microsoft.com/office/drawing/2014/main" id="{382F6192-4AB6-4B0C-93E4-3354C8AC163D}"/>
                </a:ext>
              </a:extLst>
            </p:cNvPr>
            <p:cNvSpPr/>
            <p:nvPr/>
          </p:nvSpPr>
          <p:spPr>
            <a:xfrm>
              <a:off x="648000" y="439261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5" name="Oval 34">
              <a:extLst>
                <a:ext uri="{FF2B5EF4-FFF2-40B4-BE49-F238E27FC236}">
                  <a16:creationId xmlns:a16="http://schemas.microsoft.com/office/drawing/2014/main" id="{60ABA2EC-3436-42DB-9575-BCCFCEFE3F31}"/>
                </a:ext>
              </a:extLst>
            </p:cNvPr>
            <p:cNvSpPr/>
            <p:nvPr/>
          </p:nvSpPr>
          <p:spPr>
            <a:xfrm>
              <a:off x="759600" y="4392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5">
              <a:extLst>
                <a:ext uri="{FF2B5EF4-FFF2-40B4-BE49-F238E27FC236}">
                  <a16:creationId xmlns:a16="http://schemas.microsoft.com/office/drawing/2014/main" id="{81C671CC-2A95-48B1-9D3D-ED93CBC468C1}"/>
                </a:ext>
              </a:extLst>
            </p:cNvPr>
            <p:cNvSpPr/>
            <p:nvPr/>
          </p:nvSpPr>
          <p:spPr>
            <a:xfrm>
              <a:off x="871200" y="439261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7" name="Gruppieren 316">
            <a:extLst>
              <a:ext uri="{FF2B5EF4-FFF2-40B4-BE49-F238E27FC236}">
                <a16:creationId xmlns:a16="http://schemas.microsoft.com/office/drawing/2014/main" id="{38C080CB-30D8-4584-AC73-54E8A5AB650B}"/>
              </a:ext>
            </a:extLst>
          </p:cNvPr>
          <p:cNvGrpSpPr/>
          <p:nvPr/>
        </p:nvGrpSpPr>
        <p:grpSpPr>
          <a:xfrm>
            <a:off x="8456400" y="2985420"/>
            <a:ext cx="219600" cy="108000"/>
            <a:chOff x="648000" y="4681538"/>
            <a:chExt cx="219600" cy="108000"/>
          </a:xfrm>
        </p:grpSpPr>
        <p:sp>
          <p:nvSpPr>
            <p:cNvPr id="318" name="Oval 165">
              <a:extLst>
                <a:ext uri="{FF2B5EF4-FFF2-40B4-BE49-F238E27FC236}">
                  <a16:creationId xmlns:a16="http://schemas.microsoft.com/office/drawing/2014/main" id="{E46E99AD-1CD1-45B7-AD77-F3135E20D663}"/>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Oval 166">
              <a:extLst>
                <a:ext uri="{FF2B5EF4-FFF2-40B4-BE49-F238E27FC236}">
                  <a16:creationId xmlns:a16="http://schemas.microsoft.com/office/drawing/2014/main" id="{ABCD4F61-A4B5-4901-AADA-D06C162B7F48}"/>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0" name="Gruppieren 319">
            <a:extLst>
              <a:ext uri="{FF2B5EF4-FFF2-40B4-BE49-F238E27FC236}">
                <a16:creationId xmlns:a16="http://schemas.microsoft.com/office/drawing/2014/main" id="{7A9200FE-19F2-4170-8FF7-9813F482CACC}"/>
              </a:ext>
            </a:extLst>
          </p:cNvPr>
          <p:cNvGrpSpPr/>
          <p:nvPr/>
        </p:nvGrpSpPr>
        <p:grpSpPr>
          <a:xfrm>
            <a:off x="8456400" y="4270140"/>
            <a:ext cx="219600" cy="108000"/>
            <a:chOff x="648000" y="4681538"/>
            <a:chExt cx="219600" cy="108000"/>
          </a:xfrm>
        </p:grpSpPr>
        <p:sp>
          <p:nvSpPr>
            <p:cNvPr id="321" name="Oval 165">
              <a:extLst>
                <a:ext uri="{FF2B5EF4-FFF2-40B4-BE49-F238E27FC236}">
                  <a16:creationId xmlns:a16="http://schemas.microsoft.com/office/drawing/2014/main" id="{16249591-D914-4FFE-B85B-DC87C9EC8A92}"/>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2" name="Oval 166">
              <a:extLst>
                <a:ext uri="{FF2B5EF4-FFF2-40B4-BE49-F238E27FC236}">
                  <a16:creationId xmlns:a16="http://schemas.microsoft.com/office/drawing/2014/main" id="{CD13FEEC-1F9D-4B27-83DD-E3008687F8FA}"/>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7" name="Oval 165">
            <a:extLst>
              <a:ext uri="{FF2B5EF4-FFF2-40B4-BE49-F238E27FC236}">
                <a16:creationId xmlns:a16="http://schemas.microsoft.com/office/drawing/2014/main" id="{280ADC17-D8AA-4BCF-BFBA-F56418AB3AEC}"/>
              </a:ext>
            </a:extLst>
          </p:cNvPr>
          <p:cNvSpPr/>
          <p:nvPr/>
        </p:nvSpPr>
        <p:spPr>
          <a:xfrm>
            <a:off x="8456400" y="631374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29" name="Gruppieren 328">
            <a:extLst>
              <a:ext uri="{FF2B5EF4-FFF2-40B4-BE49-F238E27FC236}">
                <a16:creationId xmlns:a16="http://schemas.microsoft.com/office/drawing/2014/main" id="{4BBB6EBF-1764-4BBE-B728-3DFCFDF1B154}"/>
              </a:ext>
            </a:extLst>
          </p:cNvPr>
          <p:cNvGrpSpPr/>
          <p:nvPr/>
        </p:nvGrpSpPr>
        <p:grpSpPr>
          <a:xfrm>
            <a:off x="8456400" y="1708980"/>
            <a:ext cx="219600" cy="108000"/>
            <a:chOff x="648000" y="4681538"/>
            <a:chExt cx="219600" cy="108000"/>
          </a:xfrm>
        </p:grpSpPr>
        <p:sp>
          <p:nvSpPr>
            <p:cNvPr id="330" name="Oval 165">
              <a:extLst>
                <a:ext uri="{FF2B5EF4-FFF2-40B4-BE49-F238E27FC236}">
                  <a16:creationId xmlns:a16="http://schemas.microsoft.com/office/drawing/2014/main" id="{A9705D98-37EF-46DF-AF15-854768DC9A1A}"/>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1" name="Oval 166">
              <a:extLst>
                <a:ext uri="{FF2B5EF4-FFF2-40B4-BE49-F238E27FC236}">
                  <a16:creationId xmlns:a16="http://schemas.microsoft.com/office/drawing/2014/main" id="{D10CA3EA-8B6F-425E-8226-29AE22403BE9}"/>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32" name="Gruppieren 331">
            <a:extLst>
              <a:ext uri="{FF2B5EF4-FFF2-40B4-BE49-F238E27FC236}">
                <a16:creationId xmlns:a16="http://schemas.microsoft.com/office/drawing/2014/main" id="{FF0AED52-1BD2-4A59-8F8A-7FADD222161D}"/>
              </a:ext>
            </a:extLst>
          </p:cNvPr>
          <p:cNvGrpSpPr/>
          <p:nvPr/>
        </p:nvGrpSpPr>
        <p:grpSpPr>
          <a:xfrm>
            <a:off x="8456400" y="1966890"/>
            <a:ext cx="219600" cy="108000"/>
            <a:chOff x="648000" y="4681538"/>
            <a:chExt cx="219600" cy="108000"/>
          </a:xfrm>
        </p:grpSpPr>
        <p:sp>
          <p:nvSpPr>
            <p:cNvPr id="333" name="Oval 165">
              <a:extLst>
                <a:ext uri="{FF2B5EF4-FFF2-40B4-BE49-F238E27FC236}">
                  <a16:creationId xmlns:a16="http://schemas.microsoft.com/office/drawing/2014/main" id="{BA640BE7-ADE1-4E4C-A45B-4DB614BF3EBE}"/>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4" name="Oval 166">
              <a:extLst>
                <a:ext uri="{FF2B5EF4-FFF2-40B4-BE49-F238E27FC236}">
                  <a16:creationId xmlns:a16="http://schemas.microsoft.com/office/drawing/2014/main" id="{C52F5EDA-06BA-456A-93F4-A47D044F80E7}"/>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35" name="Gruppieren 334">
            <a:extLst>
              <a:ext uri="{FF2B5EF4-FFF2-40B4-BE49-F238E27FC236}">
                <a16:creationId xmlns:a16="http://schemas.microsoft.com/office/drawing/2014/main" id="{3E3B03DD-432A-437F-84FA-51A316BB714B}"/>
              </a:ext>
            </a:extLst>
          </p:cNvPr>
          <p:cNvGrpSpPr/>
          <p:nvPr/>
        </p:nvGrpSpPr>
        <p:grpSpPr>
          <a:xfrm>
            <a:off x="8456400" y="2219910"/>
            <a:ext cx="219600" cy="108000"/>
            <a:chOff x="648000" y="4681538"/>
            <a:chExt cx="219600" cy="108000"/>
          </a:xfrm>
        </p:grpSpPr>
        <p:sp>
          <p:nvSpPr>
            <p:cNvPr id="336" name="Oval 165">
              <a:extLst>
                <a:ext uri="{FF2B5EF4-FFF2-40B4-BE49-F238E27FC236}">
                  <a16:creationId xmlns:a16="http://schemas.microsoft.com/office/drawing/2014/main" id="{81D4F955-5FC1-40AD-89C8-E40D60DD131D}"/>
                </a:ext>
              </a:extLst>
            </p:cNvPr>
            <p:cNvSpPr/>
            <p:nvPr/>
          </p:nvSpPr>
          <p:spPr>
            <a:xfrm>
              <a:off x="6480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7" name="Oval 166">
              <a:extLst>
                <a:ext uri="{FF2B5EF4-FFF2-40B4-BE49-F238E27FC236}">
                  <a16:creationId xmlns:a16="http://schemas.microsoft.com/office/drawing/2014/main" id="{00E6CA76-19F5-4C4D-923D-9FD39EA298E6}"/>
                </a:ext>
              </a:extLst>
            </p:cNvPr>
            <p:cNvSpPr/>
            <p:nvPr/>
          </p:nvSpPr>
          <p:spPr>
            <a:xfrm>
              <a:off x="759600" y="4681538"/>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 name="Gruppieren 1">
            <a:extLst>
              <a:ext uri="{FF2B5EF4-FFF2-40B4-BE49-F238E27FC236}">
                <a16:creationId xmlns:a16="http://schemas.microsoft.com/office/drawing/2014/main" id="{90BC5F8B-C533-DA4A-91F0-6D7A3F6AEBFD}"/>
              </a:ext>
            </a:extLst>
          </p:cNvPr>
          <p:cNvGrpSpPr/>
          <p:nvPr/>
        </p:nvGrpSpPr>
        <p:grpSpPr>
          <a:xfrm>
            <a:off x="8456400" y="2479380"/>
            <a:ext cx="219600" cy="108000"/>
            <a:chOff x="8457628" y="2469600"/>
            <a:chExt cx="219600" cy="108000"/>
          </a:xfrm>
        </p:grpSpPr>
        <p:sp>
          <p:nvSpPr>
            <p:cNvPr id="339" name="Oval 165">
              <a:extLst>
                <a:ext uri="{FF2B5EF4-FFF2-40B4-BE49-F238E27FC236}">
                  <a16:creationId xmlns:a16="http://schemas.microsoft.com/office/drawing/2014/main" id="{7C70CAF8-4A51-475E-ADD8-491D4928A88F}"/>
                </a:ext>
              </a:extLst>
            </p:cNvPr>
            <p:cNvSpPr/>
            <p:nvPr/>
          </p:nvSpPr>
          <p:spPr>
            <a:xfrm>
              <a:off x="8457628" y="24696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0" name="Oval 166">
              <a:extLst>
                <a:ext uri="{FF2B5EF4-FFF2-40B4-BE49-F238E27FC236}">
                  <a16:creationId xmlns:a16="http://schemas.microsoft.com/office/drawing/2014/main" id="{E17ABAA9-CE98-46E5-A16C-8426A748A91E}"/>
                </a:ext>
              </a:extLst>
            </p:cNvPr>
            <p:cNvSpPr/>
            <p:nvPr/>
          </p:nvSpPr>
          <p:spPr>
            <a:xfrm>
              <a:off x="8569228" y="24696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41" name="Gruppieren 340">
            <a:extLst>
              <a:ext uri="{FF2B5EF4-FFF2-40B4-BE49-F238E27FC236}">
                <a16:creationId xmlns:a16="http://schemas.microsoft.com/office/drawing/2014/main" id="{ABC1551F-EEE0-4285-995D-F1884DF3DB86}"/>
              </a:ext>
            </a:extLst>
          </p:cNvPr>
          <p:cNvGrpSpPr/>
          <p:nvPr/>
        </p:nvGrpSpPr>
        <p:grpSpPr>
          <a:xfrm>
            <a:off x="8870400" y="1708980"/>
            <a:ext cx="219600" cy="108000"/>
            <a:chOff x="2232000" y="4680000"/>
            <a:chExt cx="219600" cy="108000"/>
          </a:xfrm>
        </p:grpSpPr>
        <p:sp>
          <p:nvSpPr>
            <p:cNvPr id="342" name="Oval 150">
              <a:extLst>
                <a:ext uri="{FF2B5EF4-FFF2-40B4-BE49-F238E27FC236}">
                  <a16:creationId xmlns:a16="http://schemas.microsoft.com/office/drawing/2014/main" id="{14ED05EE-07CF-414E-9229-238260AE95D7}"/>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3" name="Oval 151">
              <a:extLst>
                <a:ext uri="{FF2B5EF4-FFF2-40B4-BE49-F238E27FC236}">
                  <a16:creationId xmlns:a16="http://schemas.microsoft.com/office/drawing/2014/main" id="{50A16AD5-B8AA-494F-8669-CF1F53E30653}"/>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0" name="Gruppieren 349">
            <a:extLst>
              <a:ext uri="{FF2B5EF4-FFF2-40B4-BE49-F238E27FC236}">
                <a16:creationId xmlns:a16="http://schemas.microsoft.com/office/drawing/2014/main" id="{5623DFFB-0434-4398-902A-4BD2B7873028}"/>
              </a:ext>
            </a:extLst>
          </p:cNvPr>
          <p:cNvGrpSpPr/>
          <p:nvPr/>
        </p:nvGrpSpPr>
        <p:grpSpPr>
          <a:xfrm>
            <a:off x="9280369" y="1708980"/>
            <a:ext cx="219600" cy="108000"/>
            <a:chOff x="648000" y="5724525"/>
            <a:chExt cx="219600" cy="108000"/>
          </a:xfrm>
        </p:grpSpPr>
        <p:sp>
          <p:nvSpPr>
            <p:cNvPr id="351" name="Oval 73">
              <a:extLst>
                <a:ext uri="{FF2B5EF4-FFF2-40B4-BE49-F238E27FC236}">
                  <a16:creationId xmlns:a16="http://schemas.microsoft.com/office/drawing/2014/main" id="{2B125E9E-E639-45D7-B876-4DC24DB14ED9}"/>
                </a:ext>
              </a:extLst>
            </p:cNvPr>
            <p:cNvSpPr/>
            <p:nvPr/>
          </p:nvSpPr>
          <p:spPr>
            <a:xfrm>
              <a:off x="6480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2" name="Oval 74">
              <a:extLst>
                <a:ext uri="{FF2B5EF4-FFF2-40B4-BE49-F238E27FC236}">
                  <a16:creationId xmlns:a16="http://schemas.microsoft.com/office/drawing/2014/main" id="{03A49EE9-D99D-423A-99F6-3BABC01F5DA0}"/>
                </a:ext>
              </a:extLst>
            </p:cNvPr>
            <p:cNvSpPr/>
            <p:nvPr/>
          </p:nvSpPr>
          <p:spPr>
            <a:xfrm>
              <a:off x="7596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3" name="Gruppieren 352">
            <a:extLst>
              <a:ext uri="{FF2B5EF4-FFF2-40B4-BE49-F238E27FC236}">
                <a16:creationId xmlns:a16="http://schemas.microsoft.com/office/drawing/2014/main" id="{6BEDF321-B965-4B50-9115-BD71991EB355}"/>
              </a:ext>
            </a:extLst>
          </p:cNvPr>
          <p:cNvGrpSpPr/>
          <p:nvPr/>
        </p:nvGrpSpPr>
        <p:grpSpPr>
          <a:xfrm>
            <a:off x="9280800" y="1966890"/>
            <a:ext cx="219600" cy="108000"/>
            <a:chOff x="648000" y="5724525"/>
            <a:chExt cx="219600" cy="108000"/>
          </a:xfrm>
        </p:grpSpPr>
        <p:sp>
          <p:nvSpPr>
            <p:cNvPr id="354" name="Oval 73">
              <a:extLst>
                <a:ext uri="{FF2B5EF4-FFF2-40B4-BE49-F238E27FC236}">
                  <a16:creationId xmlns:a16="http://schemas.microsoft.com/office/drawing/2014/main" id="{B714201A-96ED-4AE9-A737-B7B9B9EFE371}"/>
                </a:ext>
              </a:extLst>
            </p:cNvPr>
            <p:cNvSpPr/>
            <p:nvPr/>
          </p:nvSpPr>
          <p:spPr>
            <a:xfrm>
              <a:off x="6480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5" name="Oval 74">
              <a:extLst>
                <a:ext uri="{FF2B5EF4-FFF2-40B4-BE49-F238E27FC236}">
                  <a16:creationId xmlns:a16="http://schemas.microsoft.com/office/drawing/2014/main" id="{51295ABA-9A45-43F7-852A-D1E4D5154A9D}"/>
                </a:ext>
              </a:extLst>
            </p:cNvPr>
            <p:cNvSpPr/>
            <p:nvPr/>
          </p:nvSpPr>
          <p:spPr>
            <a:xfrm>
              <a:off x="759600" y="5724525"/>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6" name="Gruppieren 355">
            <a:extLst>
              <a:ext uri="{FF2B5EF4-FFF2-40B4-BE49-F238E27FC236}">
                <a16:creationId xmlns:a16="http://schemas.microsoft.com/office/drawing/2014/main" id="{3DF1DC67-6CC3-42E1-8128-29B777160603}"/>
              </a:ext>
            </a:extLst>
          </p:cNvPr>
          <p:cNvGrpSpPr/>
          <p:nvPr/>
        </p:nvGrpSpPr>
        <p:grpSpPr>
          <a:xfrm>
            <a:off x="9699766" y="1708980"/>
            <a:ext cx="219600" cy="108000"/>
            <a:chOff x="2232000" y="5724000"/>
            <a:chExt cx="219600" cy="108000"/>
          </a:xfrm>
        </p:grpSpPr>
        <p:sp>
          <p:nvSpPr>
            <p:cNvPr id="357" name="Oval 79">
              <a:extLst>
                <a:ext uri="{FF2B5EF4-FFF2-40B4-BE49-F238E27FC236}">
                  <a16:creationId xmlns:a16="http://schemas.microsoft.com/office/drawing/2014/main" id="{CF4EC690-1AEF-40C3-8105-A268CCDAB326}"/>
                </a:ext>
              </a:extLst>
            </p:cNvPr>
            <p:cNvSpPr/>
            <p:nvPr/>
          </p:nvSpPr>
          <p:spPr>
            <a:xfrm>
              <a:off x="22320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8" name="Oval 80">
              <a:extLst>
                <a:ext uri="{FF2B5EF4-FFF2-40B4-BE49-F238E27FC236}">
                  <a16:creationId xmlns:a16="http://schemas.microsoft.com/office/drawing/2014/main" id="{8FFF5899-C28A-4154-BA61-E3305FCAAB9A}"/>
                </a:ext>
              </a:extLst>
            </p:cNvPr>
            <p:cNvSpPr/>
            <p:nvPr/>
          </p:nvSpPr>
          <p:spPr>
            <a:xfrm>
              <a:off x="23436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9" name="Gruppieren 358">
            <a:extLst>
              <a:ext uri="{FF2B5EF4-FFF2-40B4-BE49-F238E27FC236}">
                <a16:creationId xmlns:a16="http://schemas.microsoft.com/office/drawing/2014/main" id="{6835E928-16F0-42A8-91DE-8B656F44198E}"/>
              </a:ext>
            </a:extLst>
          </p:cNvPr>
          <p:cNvGrpSpPr/>
          <p:nvPr/>
        </p:nvGrpSpPr>
        <p:grpSpPr>
          <a:xfrm>
            <a:off x="9698400" y="1966890"/>
            <a:ext cx="219600" cy="108000"/>
            <a:chOff x="2232000" y="5724000"/>
            <a:chExt cx="219600" cy="108000"/>
          </a:xfrm>
        </p:grpSpPr>
        <p:sp>
          <p:nvSpPr>
            <p:cNvPr id="360" name="Oval 79">
              <a:extLst>
                <a:ext uri="{FF2B5EF4-FFF2-40B4-BE49-F238E27FC236}">
                  <a16:creationId xmlns:a16="http://schemas.microsoft.com/office/drawing/2014/main" id="{FEFCF6A8-AEFD-4393-82C1-E429B60D3820}"/>
                </a:ext>
              </a:extLst>
            </p:cNvPr>
            <p:cNvSpPr/>
            <p:nvPr/>
          </p:nvSpPr>
          <p:spPr>
            <a:xfrm>
              <a:off x="22320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1" name="Oval 80">
              <a:extLst>
                <a:ext uri="{FF2B5EF4-FFF2-40B4-BE49-F238E27FC236}">
                  <a16:creationId xmlns:a16="http://schemas.microsoft.com/office/drawing/2014/main" id="{FD1FA7D6-2D33-47ED-888C-74DB91967474}"/>
                </a:ext>
              </a:extLst>
            </p:cNvPr>
            <p:cNvSpPr/>
            <p:nvPr/>
          </p:nvSpPr>
          <p:spPr>
            <a:xfrm>
              <a:off x="23436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3" name="Oval 75">
            <a:extLst>
              <a:ext uri="{FF2B5EF4-FFF2-40B4-BE49-F238E27FC236}">
                <a16:creationId xmlns:a16="http://schemas.microsoft.com/office/drawing/2014/main" id="{6B985B26-F8C7-4698-9B79-128CB1082631}"/>
              </a:ext>
            </a:extLst>
          </p:cNvPr>
          <p:cNvSpPr/>
          <p:nvPr/>
        </p:nvSpPr>
        <p:spPr>
          <a:xfrm>
            <a:off x="9280800" y="4523817"/>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4" name="Oval 75">
            <a:extLst>
              <a:ext uri="{FF2B5EF4-FFF2-40B4-BE49-F238E27FC236}">
                <a16:creationId xmlns:a16="http://schemas.microsoft.com/office/drawing/2014/main" id="{4B974827-03EB-4EEB-82A4-416202A44BC3}"/>
              </a:ext>
            </a:extLst>
          </p:cNvPr>
          <p:cNvSpPr/>
          <p:nvPr/>
        </p:nvSpPr>
        <p:spPr>
          <a:xfrm>
            <a:off x="9280800" y="4776930"/>
            <a:ext cx="108000" cy="108000"/>
          </a:xfrm>
          <a:prstGeom prst="ellipse">
            <a:avLst/>
          </a:prstGeom>
          <a:solidFill>
            <a:schemeClr val="accent4">
              <a:lumMod val="60000"/>
              <a:lumOff val="4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65" name="Gruppieren 364">
            <a:extLst>
              <a:ext uri="{FF2B5EF4-FFF2-40B4-BE49-F238E27FC236}">
                <a16:creationId xmlns:a16="http://schemas.microsoft.com/office/drawing/2014/main" id="{5D25ABB4-B41D-47CC-8927-9AB39B905343}"/>
              </a:ext>
            </a:extLst>
          </p:cNvPr>
          <p:cNvGrpSpPr/>
          <p:nvPr/>
        </p:nvGrpSpPr>
        <p:grpSpPr>
          <a:xfrm>
            <a:off x="9698400" y="2985420"/>
            <a:ext cx="219600" cy="108000"/>
            <a:chOff x="2232000" y="5724000"/>
            <a:chExt cx="219600" cy="108000"/>
          </a:xfrm>
        </p:grpSpPr>
        <p:sp>
          <p:nvSpPr>
            <p:cNvPr id="366" name="Oval 79">
              <a:extLst>
                <a:ext uri="{FF2B5EF4-FFF2-40B4-BE49-F238E27FC236}">
                  <a16:creationId xmlns:a16="http://schemas.microsoft.com/office/drawing/2014/main" id="{32196D7B-F6D9-447A-BF7C-28E16C55F26D}"/>
                </a:ext>
              </a:extLst>
            </p:cNvPr>
            <p:cNvSpPr/>
            <p:nvPr/>
          </p:nvSpPr>
          <p:spPr>
            <a:xfrm>
              <a:off x="22320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7" name="Oval 80">
              <a:extLst>
                <a:ext uri="{FF2B5EF4-FFF2-40B4-BE49-F238E27FC236}">
                  <a16:creationId xmlns:a16="http://schemas.microsoft.com/office/drawing/2014/main" id="{D5D7EEE4-C207-4412-A45B-FEB6C1FB3057}"/>
                </a:ext>
              </a:extLst>
            </p:cNvPr>
            <p:cNvSpPr/>
            <p:nvPr/>
          </p:nvSpPr>
          <p:spPr>
            <a:xfrm>
              <a:off x="23436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8" name="Gruppieren 367">
            <a:extLst>
              <a:ext uri="{FF2B5EF4-FFF2-40B4-BE49-F238E27FC236}">
                <a16:creationId xmlns:a16="http://schemas.microsoft.com/office/drawing/2014/main" id="{A4A9C60B-8150-4486-836B-7E0EB201E29F}"/>
              </a:ext>
            </a:extLst>
          </p:cNvPr>
          <p:cNvGrpSpPr/>
          <p:nvPr/>
        </p:nvGrpSpPr>
        <p:grpSpPr>
          <a:xfrm>
            <a:off x="9698400" y="3247470"/>
            <a:ext cx="219600" cy="108000"/>
            <a:chOff x="2232000" y="5724000"/>
            <a:chExt cx="219600" cy="108000"/>
          </a:xfrm>
        </p:grpSpPr>
        <p:sp>
          <p:nvSpPr>
            <p:cNvPr id="369" name="Oval 79">
              <a:extLst>
                <a:ext uri="{FF2B5EF4-FFF2-40B4-BE49-F238E27FC236}">
                  <a16:creationId xmlns:a16="http://schemas.microsoft.com/office/drawing/2014/main" id="{167F88EB-F170-425F-89BB-FB20FDE09458}"/>
                </a:ext>
              </a:extLst>
            </p:cNvPr>
            <p:cNvSpPr/>
            <p:nvPr/>
          </p:nvSpPr>
          <p:spPr>
            <a:xfrm>
              <a:off x="22320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0" name="Oval 80">
              <a:extLst>
                <a:ext uri="{FF2B5EF4-FFF2-40B4-BE49-F238E27FC236}">
                  <a16:creationId xmlns:a16="http://schemas.microsoft.com/office/drawing/2014/main" id="{508486E8-01CD-4707-B5D6-271F6DCA57AF}"/>
                </a:ext>
              </a:extLst>
            </p:cNvPr>
            <p:cNvSpPr/>
            <p:nvPr/>
          </p:nvSpPr>
          <p:spPr>
            <a:xfrm>
              <a:off x="23436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71" name="Gruppieren 370">
            <a:extLst>
              <a:ext uri="{FF2B5EF4-FFF2-40B4-BE49-F238E27FC236}">
                <a16:creationId xmlns:a16="http://schemas.microsoft.com/office/drawing/2014/main" id="{49A73B60-D867-4978-9F9A-44118A9B1B32}"/>
              </a:ext>
            </a:extLst>
          </p:cNvPr>
          <p:cNvGrpSpPr/>
          <p:nvPr/>
        </p:nvGrpSpPr>
        <p:grpSpPr>
          <a:xfrm>
            <a:off x="9698400" y="3753300"/>
            <a:ext cx="219600" cy="108000"/>
            <a:chOff x="2232000" y="5724000"/>
            <a:chExt cx="219600" cy="108000"/>
          </a:xfrm>
        </p:grpSpPr>
        <p:sp>
          <p:nvSpPr>
            <p:cNvPr id="372" name="Oval 79">
              <a:extLst>
                <a:ext uri="{FF2B5EF4-FFF2-40B4-BE49-F238E27FC236}">
                  <a16:creationId xmlns:a16="http://schemas.microsoft.com/office/drawing/2014/main" id="{B2AD099F-CD0B-42C2-BAD9-C71DB01E3509}"/>
                </a:ext>
              </a:extLst>
            </p:cNvPr>
            <p:cNvSpPr/>
            <p:nvPr/>
          </p:nvSpPr>
          <p:spPr>
            <a:xfrm>
              <a:off x="22320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3" name="Oval 80">
              <a:extLst>
                <a:ext uri="{FF2B5EF4-FFF2-40B4-BE49-F238E27FC236}">
                  <a16:creationId xmlns:a16="http://schemas.microsoft.com/office/drawing/2014/main" id="{35430E63-219B-4498-A05D-902E8BFABEC9}"/>
                </a:ext>
              </a:extLst>
            </p:cNvPr>
            <p:cNvSpPr/>
            <p:nvPr/>
          </p:nvSpPr>
          <p:spPr>
            <a:xfrm>
              <a:off x="23436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74" name="Oval 81">
            <a:extLst>
              <a:ext uri="{FF2B5EF4-FFF2-40B4-BE49-F238E27FC236}">
                <a16:creationId xmlns:a16="http://schemas.microsoft.com/office/drawing/2014/main" id="{6E6B5640-408D-4CBB-B027-94943CEF5633}"/>
              </a:ext>
            </a:extLst>
          </p:cNvPr>
          <p:cNvSpPr/>
          <p:nvPr/>
        </p:nvSpPr>
        <p:spPr>
          <a:xfrm>
            <a:off x="9698400" y="4523817"/>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75" name="Gruppieren 374">
            <a:extLst>
              <a:ext uri="{FF2B5EF4-FFF2-40B4-BE49-F238E27FC236}">
                <a16:creationId xmlns:a16="http://schemas.microsoft.com/office/drawing/2014/main" id="{CD018C99-2763-44A6-A0CF-1E149550CF7F}"/>
              </a:ext>
            </a:extLst>
          </p:cNvPr>
          <p:cNvGrpSpPr/>
          <p:nvPr/>
        </p:nvGrpSpPr>
        <p:grpSpPr>
          <a:xfrm>
            <a:off x="9698400" y="5546699"/>
            <a:ext cx="331200" cy="108000"/>
            <a:chOff x="2232000" y="5436000"/>
            <a:chExt cx="331200" cy="108000"/>
          </a:xfrm>
        </p:grpSpPr>
        <p:sp>
          <p:nvSpPr>
            <p:cNvPr id="376" name="Oval 76">
              <a:extLst>
                <a:ext uri="{FF2B5EF4-FFF2-40B4-BE49-F238E27FC236}">
                  <a16:creationId xmlns:a16="http://schemas.microsoft.com/office/drawing/2014/main" id="{946703E8-01EE-4AEC-AA3D-C1AD96B8D539}"/>
                </a:ext>
              </a:extLst>
            </p:cNvPr>
            <p:cNvSpPr/>
            <p:nvPr/>
          </p:nvSpPr>
          <p:spPr>
            <a:xfrm>
              <a:off x="22320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7" name="Oval 77">
              <a:extLst>
                <a:ext uri="{FF2B5EF4-FFF2-40B4-BE49-F238E27FC236}">
                  <a16:creationId xmlns:a16="http://schemas.microsoft.com/office/drawing/2014/main" id="{CF82E8E4-032D-4FDD-8047-4E6D1F5B6BB4}"/>
                </a:ext>
              </a:extLst>
            </p:cNvPr>
            <p:cNvSpPr/>
            <p:nvPr/>
          </p:nvSpPr>
          <p:spPr>
            <a:xfrm>
              <a:off x="23436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8" name="Oval 78">
              <a:extLst>
                <a:ext uri="{FF2B5EF4-FFF2-40B4-BE49-F238E27FC236}">
                  <a16:creationId xmlns:a16="http://schemas.microsoft.com/office/drawing/2014/main" id="{01290EB4-344A-4DB4-A94E-88CCF0DEF6F9}"/>
                </a:ext>
              </a:extLst>
            </p:cNvPr>
            <p:cNvSpPr/>
            <p:nvPr/>
          </p:nvSpPr>
          <p:spPr>
            <a:xfrm>
              <a:off x="24552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79" name="Gruppieren 378">
            <a:extLst>
              <a:ext uri="{FF2B5EF4-FFF2-40B4-BE49-F238E27FC236}">
                <a16:creationId xmlns:a16="http://schemas.microsoft.com/office/drawing/2014/main" id="{6DC9479D-8C71-47A3-9DFC-BFBC6CD6C2DD}"/>
              </a:ext>
            </a:extLst>
          </p:cNvPr>
          <p:cNvGrpSpPr/>
          <p:nvPr/>
        </p:nvGrpSpPr>
        <p:grpSpPr>
          <a:xfrm>
            <a:off x="9698400" y="5291075"/>
            <a:ext cx="219600" cy="108000"/>
            <a:chOff x="2232000" y="5724000"/>
            <a:chExt cx="219600" cy="108000"/>
          </a:xfrm>
        </p:grpSpPr>
        <p:sp>
          <p:nvSpPr>
            <p:cNvPr id="380" name="Oval 79">
              <a:extLst>
                <a:ext uri="{FF2B5EF4-FFF2-40B4-BE49-F238E27FC236}">
                  <a16:creationId xmlns:a16="http://schemas.microsoft.com/office/drawing/2014/main" id="{E3EC9741-9B79-41D1-BD68-9BCA0686EC37}"/>
                </a:ext>
              </a:extLst>
            </p:cNvPr>
            <p:cNvSpPr/>
            <p:nvPr/>
          </p:nvSpPr>
          <p:spPr>
            <a:xfrm>
              <a:off x="22320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1" name="Oval 80">
              <a:extLst>
                <a:ext uri="{FF2B5EF4-FFF2-40B4-BE49-F238E27FC236}">
                  <a16:creationId xmlns:a16="http://schemas.microsoft.com/office/drawing/2014/main" id="{6A0986F4-C22B-4620-8B65-8EF16B9E21AB}"/>
                </a:ext>
              </a:extLst>
            </p:cNvPr>
            <p:cNvSpPr/>
            <p:nvPr/>
          </p:nvSpPr>
          <p:spPr>
            <a:xfrm>
              <a:off x="2343600" y="5724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82" name="Gruppieren 381">
            <a:extLst>
              <a:ext uri="{FF2B5EF4-FFF2-40B4-BE49-F238E27FC236}">
                <a16:creationId xmlns:a16="http://schemas.microsoft.com/office/drawing/2014/main" id="{2C2F7722-FEB0-4700-A348-A6D1F5FE9B86}"/>
              </a:ext>
            </a:extLst>
          </p:cNvPr>
          <p:cNvGrpSpPr/>
          <p:nvPr/>
        </p:nvGrpSpPr>
        <p:grpSpPr>
          <a:xfrm>
            <a:off x="8456400" y="6056430"/>
            <a:ext cx="331200" cy="108613"/>
            <a:chOff x="648000" y="4392000"/>
            <a:chExt cx="331200" cy="108613"/>
          </a:xfrm>
        </p:grpSpPr>
        <p:sp>
          <p:nvSpPr>
            <p:cNvPr id="383" name="Oval 33">
              <a:extLst>
                <a:ext uri="{FF2B5EF4-FFF2-40B4-BE49-F238E27FC236}">
                  <a16:creationId xmlns:a16="http://schemas.microsoft.com/office/drawing/2014/main" id="{EED10160-941A-47E4-B072-65C4A0620E9F}"/>
                </a:ext>
              </a:extLst>
            </p:cNvPr>
            <p:cNvSpPr/>
            <p:nvPr/>
          </p:nvSpPr>
          <p:spPr>
            <a:xfrm>
              <a:off x="648000" y="439261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4" name="Oval 34">
              <a:extLst>
                <a:ext uri="{FF2B5EF4-FFF2-40B4-BE49-F238E27FC236}">
                  <a16:creationId xmlns:a16="http://schemas.microsoft.com/office/drawing/2014/main" id="{8D2A7FF1-7FE8-46BE-8291-58B7DC38B23F}"/>
                </a:ext>
              </a:extLst>
            </p:cNvPr>
            <p:cNvSpPr/>
            <p:nvPr/>
          </p:nvSpPr>
          <p:spPr>
            <a:xfrm>
              <a:off x="759600" y="4392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5" name="Oval 35">
              <a:extLst>
                <a:ext uri="{FF2B5EF4-FFF2-40B4-BE49-F238E27FC236}">
                  <a16:creationId xmlns:a16="http://schemas.microsoft.com/office/drawing/2014/main" id="{2B820CDF-70DB-4498-9B47-779436E9F0F0}"/>
                </a:ext>
              </a:extLst>
            </p:cNvPr>
            <p:cNvSpPr/>
            <p:nvPr/>
          </p:nvSpPr>
          <p:spPr>
            <a:xfrm>
              <a:off x="871200" y="439261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86" name="Gruppieren 385">
            <a:extLst>
              <a:ext uri="{FF2B5EF4-FFF2-40B4-BE49-F238E27FC236}">
                <a16:creationId xmlns:a16="http://schemas.microsoft.com/office/drawing/2014/main" id="{10DEE297-1CA7-4D6C-94DC-43E91DAD9A00}"/>
              </a:ext>
            </a:extLst>
          </p:cNvPr>
          <p:cNvGrpSpPr/>
          <p:nvPr/>
        </p:nvGrpSpPr>
        <p:grpSpPr>
          <a:xfrm>
            <a:off x="8456400" y="6571560"/>
            <a:ext cx="331200" cy="108613"/>
            <a:chOff x="648000" y="4392000"/>
            <a:chExt cx="331200" cy="108613"/>
          </a:xfrm>
        </p:grpSpPr>
        <p:sp>
          <p:nvSpPr>
            <p:cNvPr id="387" name="Oval 33">
              <a:extLst>
                <a:ext uri="{FF2B5EF4-FFF2-40B4-BE49-F238E27FC236}">
                  <a16:creationId xmlns:a16="http://schemas.microsoft.com/office/drawing/2014/main" id="{1597313A-A5FA-4521-B69E-F797304E2798}"/>
                </a:ext>
              </a:extLst>
            </p:cNvPr>
            <p:cNvSpPr/>
            <p:nvPr/>
          </p:nvSpPr>
          <p:spPr>
            <a:xfrm>
              <a:off x="648000" y="439261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8" name="Oval 34">
              <a:extLst>
                <a:ext uri="{FF2B5EF4-FFF2-40B4-BE49-F238E27FC236}">
                  <a16:creationId xmlns:a16="http://schemas.microsoft.com/office/drawing/2014/main" id="{C3B5A7CC-5AEF-4FD2-977E-D49101116ABC}"/>
                </a:ext>
              </a:extLst>
            </p:cNvPr>
            <p:cNvSpPr/>
            <p:nvPr/>
          </p:nvSpPr>
          <p:spPr>
            <a:xfrm>
              <a:off x="759600" y="4392000"/>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9" name="Oval 35">
              <a:extLst>
                <a:ext uri="{FF2B5EF4-FFF2-40B4-BE49-F238E27FC236}">
                  <a16:creationId xmlns:a16="http://schemas.microsoft.com/office/drawing/2014/main" id="{F072280B-4815-494A-BE29-CCF9DB7F4050}"/>
                </a:ext>
              </a:extLst>
            </p:cNvPr>
            <p:cNvSpPr/>
            <p:nvPr/>
          </p:nvSpPr>
          <p:spPr>
            <a:xfrm>
              <a:off x="871200" y="4392613"/>
              <a:ext cx="108000" cy="108000"/>
            </a:xfrm>
            <a:prstGeom prst="ellipse">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0" name="Gruppieren 389">
            <a:extLst>
              <a:ext uri="{FF2B5EF4-FFF2-40B4-BE49-F238E27FC236}">
                <a16:creationId xmlns:a16="http://schemas.microsoft.com/office/drawing/2014/main" id="{66879CB6-DD03-4BB4-9EA7-DA8A8C440A5B}"/>
              </a:ext>
            </a:extLst>
          </p:cNvPr>
          <p:cNvGrpSpPr/>
          <p:nvPr/>
        </p:nvGrpSpPr>
        <p:grpSpPr>
          <a:xfrm>
            <a:off x="9698400" y="6313743"/>
            <a:ext cx="331200" cy="108000"/>
            <a:chOff x="2232000" y="5436000"/>
            <a:chExt cx="331200" cy="108000"/>
          </a:xfrm>
        </p:grpSpPr>
        <p:sp>
          <p:nvSpPr>
            <p:cNvPr id="391" name="Oval 76">
              <a:extLst>
                <a:ext uri="{FF2B5EF4-FFF2-40B4-BE49-F238E27FC236}">
                  <a16:creationId xmlns:a16="http://schemas.microsoft.com/office/drawing/2014/main" id="{81819540-2DE6-4949-A7F9-064B41AE458D}"/>
                </a:ext>
              </a:extLst>
            </p:cNvPr>
            <p:cNvSpPr/>
            <p:nvPr/>
          </p:nvSpPr>
          <p:spPr>
            <a:xfrm>
              <a:off x="22320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2" name="Oval 77">
              <a:extLst>
                <a:ext uri="{FF2B5EF4-FFF2-40B4-BE49-F238E27FC236}">
                  <a16:creationId xmlns:a16="http://schemas.microsoft.com/office/drawing/2014/main" id="{8D03A01A-0C3F-427B-B198-D2DE4B98206C}"/>
                </a:ext>
              </a:extLst>
            </p:cNvPr>
            <p:cNvSpPr/>
            <p:nvPr/>
          </p:nvSpPr>
          <p:spPr>
            <a:xfrm>
              <a:off x="23436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3" name="Oval 78">
              <a:extLst>
                <a:ext uri="{FF2B5EF4-FFF2-40B4-BE49-F238E27FC236}">
                  <a16:creationId xmlns:a16="http://schemas.microsoft.com/office/drawing/2014/main" id="{2EA0AD8A-ADB4-45EA-91D0-507CD1BBB59D}"/>
                </a:ext>
              </a:extLst>
            </p:cNvPr>
            <p:cNvSpPr/>
            <p:nvPr/>
          </p:nvSpPr>
          <p:spPr>
            <a:xfrm>
              <a:off x="24552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4" name="Gruppieren 393">
            <a:extLst>
              <a:ext uri="{FF2B5EF4-FFF2-40B4-BE49-F238E27FC236}">
                <a16:creationId xmlns:a16="http://schemas.microsoft.com/office/drawing/2014/main" id="{1F8CB958-31AF-46EF-A7B6-26715BABB200}"/>
              </a:ext>
            </a:extLst>
          </p:cNvPr>
          <p:cNvGrpSpPr/>
          <p:nvPr/>
        </p:nvGrpSpPr>
        <p:grpSpPr>
          <a:xfrm>
            <a:off x="9698400" y="6571560"/>
            <a:ext cx="331200" cy="108000"/>
            <a:chOff x="2232000" y="5436000"/>
            <a:chExt cx="331200" cy="108000"/>
          </a:xfrm>
        </p:grpSpPr>
        <p:sp>
          <p:nvSpPr>
            <p:cNvPr id="395" name="Oval 76">
              <a:extLst>
                <a:ext uri="{FF2B5EF4-FFF2-40B4-BE49-F238E27FC236}">
                  <a16:creationId xmlns:a16="http://schemas.microsoft.com/office/drawing/2014/main" id="{87896E45-47E0-4A98-8EB2-66795B6C3F0B}"/>
                </a:ext>
              </a:extLst>
            </p:cNvPr>
            <p:cNvSpPr/>
            <p:nvPr/>
          </p:nvSpPr>
          <p:spPr>
            <a:xfrm>
              <a:off x="22320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6" name="Oval 77">
              <a:extLst>
                <a:ext uri="{FF2B5EF4-FFF2-40B4-BE49-F238E27FC236}">
                  <a16:creationId xmlns:a16="http://schemas.microsoft.com/office/drawing/2014/main" id="{9C1F4003-5A42-4D3D-A8A3-05520B03522D}"/>
                </a:ext>
              </a:extLst>
            </p:cNvPr>
            <p:cNvSpPr/>
            <p:nvPr/>
          </p:nvSpPr>
          <p:spPr>
            <a:xfrm>
              <a:off x="23436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7" name="Oval 78">
              <a:extLst>
                <a:ext uri="{FF2B5EF4-FFF2-40B4-BE49-F238E27FC236}">
                  <a16:creationId xmlns:a16="http://schemas.microsoft.com/office/drawing/2014/main" id="{63AA1B90-DC6A-4D13-854C-6EF99D69E471}"/>
                </a:ext>
              </a:extLst>
            </p:cNvPr>
            <p:cNvSpPr/>
            <p:nvPr/>
          </p:nvSpPr>
          <p:spPr>
            <a:xfrm>
              <a:off x="2455200" y="5436000"/>
              <a:ext cx="108000" cy="108000"/>
            </a:xfrm>
            <a:prstGeom prst="ellipse">
              <a:avLst/>
            </a:prstGeom>
            <a:solidFill>
              <a:schemeClr val="accent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3" name="Gruppieren 212">
            <a:extLst>
              <a:ext uri="{FF2B5EF4-FFF2-40B4-BE49-F238E27FC236}">
                <a16:creationId xmlns:a16="http://schemas.microsoft.com/office/drawing/2014/main" id="{AE410E07-303F-4A03-9CA3-AE7DDB90DF95}"/>
              </a:ext>
            </a:extLst>
          </p:cNvPr>
          <p:cNvGrpSpPr/>
          <p:nvPr/>
        </p:nvGrpSpPr>
        <p:grpSpPr>
          <a:xfrm>
            <a:off x="8870400" y="6313743"/>
            <a:ext cx="219600" cy="108000"/>
            <a:chOff x="2232000" y="4680000"/>
            <a:chExt cx="219600" cy="108000"/>
          </a:xfrm>
        </p:grpSpPr>
        <p:sp>
          <p:nvSpPr>
            <p:cNvPr id="214" name="Oval 150">
              <a:extLst>
                <a:ext uri="{FF2B5EF4-FFF2-40B4-BE49-F238E27FC236}">
                  <a16:creationId xmlns:a16="http://schemas.microsoft.com/office/drawing/2014/main" id="{3D5EED98-AC0F-4937-950F-184582BA326A}"/>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5" name="Oval 151">
              <a:extLst>
                <a:ext uri="{FF2B5EF4-FFF2-40B4-BE49-F238E27FC236}">
                  <a16:creationId xmlns:a16="http://schemas.microsoft.com/office/drawing/2014/main" id="{8E18FA75-8666-4552-80D1-98F7CB2455BE}"/>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6" name="Gruppieren 215">
            <a:extLst>
              <a:ext uri="{FF2B5EF4-FFF2-40B4-BE49-F238E27FC236}">
                <a16:creationId xmlns:a16="http://schemas.microsoft.com/office/drawing/2014/main" id="{5EECD87C-A31B-49F2-B791-392B1B7EE60F}"/>
              </a:ext>
            </a:extLst>
          </p:cNvPr>
          <p:cNvGrpSpPr/>
          <p:nvPr/>
        </p:nvGrpSpPr>
        <p:grpSpPr>
          <a:xfrm>
            <a:off x="8870400" y="6571560"/>
            <a:ext cx="219600" cy="108000"/>
            <a:chOff x="2232000" y="4680000"/>
            <a:chExt cx="219600" cy="108000"/>
          </a:xfrm>
        </p:grpSpPr>
        <p:sp>
          <p:nvSpPr>
            <p:cNvPr id="217" name="Oval 150">
              <a:extLst>
                <a:ext uri="{FF2B5EF4-FFF2-40B4-BE49-F238E27FC236}">
                  <a16:creationId xmlns:a16="http://schemas.microsoft.com/office/drawing/2014/main" id="{9EB2A8AC-9214-4439-A556-24578416A4D6}"/>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8" name="Oval 151">
              <a:extLst>
                <a:ext uri="{FF2B5EF4-FFF2-40B4-BE49-F238E27FC236}">
                  <a16:creationId xmlns:a16="http://schemas.microsoft.com/office/drawing/2014/main" id="{B5CCBBB3-787E-4301-9119-66B6EA5DE437}"/>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2" name="Gruppieren 221">
            <a:extLst>
              <a:ext uri="{FF2B5EF4-FFF2-40B4-BE49-F238E27FC236}">
                <a16:creationId xmlns:a16="http://schemas.microsoft.com/office/drawing/2014/main" id="{87B4FC92-9112-4743-98E6-8F83065A4336}"/>
              </a:ext>
            </a:extLst>
          </p:cNvPr>
          <p:cNvGrpSpPr/>
          <p:nvPr/>
        </p:nvGrpSpPr>
        <p:grpSpPr>
          <a:xfrm>
            <a:off x="8870400" y="1966890"/>
            <a:ext cx="219600" cy="108000"/>
            <a:chOff x="2232000" y="4680000"/>
            <a:chExt cx="219600" cy="108000"/>
          </a:xfrm>
        </p:grpSpPr>
        <p:sp>
          <p:nvSpPr>
            <p:cNvPr id="225" name="Oval 224">
              <a:extLst>
                <a:ext uri="{FF2B5EF4-FFF2-40B4-BE49-F238E27FC236}">
                  <a16:creationId xmlns:a16="http://schemas.microsoft.com/office/drawing/2014/main" id="{93743B33-AB19-3946-9AA0-FD07FE7E34ED}"/>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6" name="Oval 225">
              <a:extLst>
                <a:ext uri="{FF2B5EF4-FFF2-40B4-BE49-F238E27FC236}">
                  <a16:creationId xmlns:a16="http://schemas.microsoft.com/office/drawing/2014/main" id="{2000AB65-4DE3-A34D-99C2-D4C370755C61}"/>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27" name="Gruppieren 226">
            <a:extLst>
              <a:ext uri="{FF2B5EF4-FFF2-40B4-BE49-F238E27FC236}">
                <a16:creationId xmlns:a16="http://schemas.microsoft.com/office/drawing/2014/main" id="{A8760EC7-6CFF-2040-BED0-5FA7CDEF4A82}"/>
              </a:ext>
            </a:extLst>
          </p:cNvPr>
          <p:cNvGrpSpPr/>
          <p:nvPr/>
        </p:nvGrpSpPr>
        <p:grpSpPr>
          <a:xfrm>
            <a:off x="8870400" y="2219910"/>
            <a:ext cx="219600" cy="108000"/>
            <a:chOff x="2232000" y="4680000"/>
            <a:chExt cx="219600" cy="108000"/>
          </a:xfrm>
        </p:grpSpPr>
        <p:sp>
          <p:nvSpPr>
            <p:cNvPr id="228" name="Oval 227">
              <a:extLst>
                <a:ext uri="{FF2B5EF4-FFF2-40B4-BE49-F238E27FC236}">
                  <a16:creationId xmlns:a16="http://schemas.microsoft.com/office/drawing/2014/main" id="{210F6715-2A20-8B4B-856B-5F0976E3419B}"/>
                </a:ext>
              </a:extLst>
            </p:cNvPr>
            <p:cNvSpPr/>
            <p:nvPr/>
          </p:nvSpPr>
          <p:spPr>
            <a:xfrm>
              <a:off x="22320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9" name="Oval 228">
              <a:extLst>
                <a:ext uri="{FF2B5EF4-FFF2-40B4-BE49-F238E27FC236}">
                  <a16:creationId xmlns:a16="http://schemas.microsoft.com/office/drawing/2014/main" id="{18FD220D-2761-084D-B58A-5703037C12D7}"/>
                </a:ext>
              </a:extLst>
            </p:cNvPr>
            <p:cNvSpPr/>
            <p:nvPr/>
          </p:nvSpPr>
          <p:spPr>
            <a:xfrm>
              <a:off x="2343600" y="4680000"/>
              <a:ext cx="108000" cy="108000"/>
            </a:xfrm>
            <a:prstGeom prst="ellipse">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46" name="Abgerundetes Rechteck 245">
            <a:extLst>
              <a:ext uri="{FF2B5EF4-FFF2-40B4-BE49-F238E27FC236}">
                <a16:creationId xmlns:a16="http://schemas.microsoft.com/office/drawing/2014/main" id="{3684A124-D39E-0C4F-BC4D-1C692842450A}"/>
              </a:ext>
            </a:extLst>
          </p:cNvPr>
          <p:cNvSpPr/>
          <p:nvPr/>
        </p:nvSpPr>
        <p:spPr>
          <a:xfrm>
            <a:off x="659482" y="4886459"/>
            <a:ext cx="2418255" cy="1239578"/>
          </a:xfrm>
          <a:prstGeom prst="roundRect">
            <a:avLst>
              <a:gd name="adj" fmla="val 0"/>
            </a:avLst>
          </a:prstGeom>
          <a:solidFill>
            <a:schemeClr val="bg1"/>
          </a:solidFill>
          <a:ln w="6350">
            <a:solidFill>
              <a:schemeClr val="tx2"/>
            </a:solidFill>
          </a:ln>
          <a:effectLst>
            <a:outerShdw dist="63500" dir="2700000" algn="tl"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2"/>
              </a:solidFill>
            </a:endParaRPr>
          </a:p>
        </p:txBody>
      </p:sp>
      <p:sp>
        <p:nvSpPr>
          <p:cNvPr id="248" name="Inhaltsplatzhalter 2">
            <a:extLst>
              <a:ext uri="{FF2B5EF4-FFF2-40B4-BE49-F238E27FC236}">
                <a16:creationId xmlns:a16="http://schemas.microsoft.com/office/drawing/2014/main" id="{FBA98F39-A2A3-9743-B661-7764AD8C51FB}"/>
              </a:ext>
            </a:extLst>
          </p:cNvPr>
          <p:cNvSpPr txBox="1">
            <a:spLocks/>
          </p:cNvSpPr>
          <p:nvPr/>
        </p:nvSpPr>
        <p:spPr>
          <a:xfrm>
            <a:off x="2194359" y="5177157"/>
            <a:ext cx="1325932" cy="641387"/>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dirty="0">
                <a:solidFill>
                  <a:schemeClr val="tx2"/>
                </a:solidFill>
              </a:rPr>
              <a:t>Beteiligungs-</a:t>
            </a:r>
            <a:br>
              <a:rPr lang="de-DE" dirty="0">
                <a:solidFill>
                  <a:schemeClr val="tx2"/>
                </a:solidFill>
              </a:rPr>
            </a:br>
            <a:r>
              <a:rPr lang="de-DE" dirty="0" err="1">
                <a:solidFill>
                  <a:schemeClr val="tx2"/>
                </a:solidFill>
              </a:rPr>
              <a:t>intensität</a:t>
            </a:r>
            <a:br>
              <a:rPr lang="de-DE" dirty="0">
                <a:solidFill>
                  <a:schemeClr val="tx2"/>
                </a:solidFill>
              </a:rPr>
            </a:br>
            <a:r>
              <a:rPr lang="de-DE" dirty="0">
                <a:solidFill>
                  <a:schemeClr val="tx2"/>
                </a:solidFill>
              </a:rPr>
              <a:t>             gering</a:t>
            </a:r>
            <a:br>
              <a:rPr lang="de-DE" dirty="0">
                <a:solidFill>
                  <a:schemeClr val="tx2"/>
                </a:solidFill>
              </a:rPr>
            </a:br>
            <a:r>
              <a:rPr lang="de-DE" dirty="0">
                <a:solidFill>
                  <a:schemeClr val="tx2"/>
                </a:solidFill>
              </a:rPr>
              <a:t>             mittel</a:t>
            </a:r>
            <a:br>
              <a:rPr lang="de-DE" dirty="0">
                <a:solidFill>
                  <a:schemeClr val="tx2"/>
                </a:solidFill>
              </a:rPr>
            </a:br>
            <a:r>
              <a:rPr lang="de-DE" dirty="0">
                <a:solidFill>
                  <a:schemeClr val="tx2"/>
                </a:solidFill>
              </a:rPr>
              <a:t>             hoch</a:t>
            </a:r>
          </a:p>
        </p:txBody>
      </p:sp>
      <p:sp>
        <p:nvSpPr>
          <p:cNvPr id="247" name="Inhaltsplatzhalter 2">
            <a:extLst>
              <a:ext uri="{FF2B5EF4-FFF2-40B4-BE49-F238E27FC236}">
                <a16:creationId xmlns:a16="http://schemas.microsoft.com/office/drawing/2014/main" id="{F11DB2F7-A0EA-C54D-93E3-38F0A340B0A8}"/>
              </a:ext>
            </a:extLst>
          </p:cNvPr>
          <p:cNvSpPr txBox="1">
            <a:spLocks/>
          </p:cNvSpPr>
          <p:nvPr/>
        </p:nvSpPr>
        <p:spPr>
          <a:xfrm>
            <a:off x="740515" y="4985789"/>
            <a:ext cx="1530861" cy="959567"/>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b="1" dirty="0">
                <a:solidFill>
                  <a:schemeClr val="tx2"/>
                </a:solidFill>
                <a:latin typeface="Calibri" panose="020F0502020204030204" pitchFamily="34" charset="0"/>
                <a:cs typeface="Calibri" panose="020F0502020204030204" pitchFamily="34" charset="0"/>
              </a:rPr>
              <a:t>Legende</a:t>
            </a:r>
          </a:p>
          <a:p>
            <a:pPr lvl="1"/>
            <a:r>
              <a:rPr lang="de-DE" dirty="0">
                <a:solidFill>
                  <a:schemeClr val="tx2"/>
                </a:solidFill>
              </a:rPr>
              <a:t>HS       Hochschule/</a:t>
            </a:r>
            <a:br>
              <a:rPr lang="de-DE" dirty="0">
                <a:solidFill>
                  <a:schemeClr val="tx2"/>
                </a:solidFill>
              </a:rPr>
            </a:br>
            <a:r>
              <a:rPr lang="de-DE" dirty="0">
                <a:solidFill>
                  <a:schemeClr val="tx2"/>
                </a:solidFill>
              </a:rPr>
              <a:t>            wiss. Einrichtung</a:t>
            </a:r>
            <a:br>
              <a:rPr lang="de-DE" dirty="0">
                <a:solidFill>
                  <a:schemeClr val="tx2"/>
                </a:solidFill>
              </a:rPr>
            </a:br>
            <a:r>
              <a:rPr lang="de-DE" dirty="0">
                <a:solidFill>
                  <a:schemeClr val="tx2"/>
                </a:solidFill>
              </a:rPr>
              <a:t>ZGO    </a:t>
            </a:r>
            <a:r>
              <a:rPr lang="de-DE" dirty="0" err="1">
                <a:solidFill>
                  <a:schemeClr val="tx2"/>
                </a:solidFill>
              </a:rPr>
              <a:t>Zivilgesellschaftl</a:t>
            </a:r>
            <a:r>
              <a:rPr lang="de-DE" dirty="0">
                <a:solidFill>
                  <a:schemeClr val="tx2"/>
                </a:solidFill>
              </a:rPr>
              <a:t>. </a:t>
            </a:r>
            <a:br>
              <a:rPr lang="de-DE" dirty="0">
                <a:solidFill>
                  <a:schemeClr val="tx2"/>
                </a:solidFill>
              </a:rPr>
            </a:br>
            <a:r>
              <a:rPr lang="de-DE" dirty="0">
                <a:solidFill>
                  <a:schemeClr val="tx2"/>
                </a:solidFill>
              </a:rPr>
              <a:t>            Organisation</a:t>
            </a:r>
            <a:br>
              <a:rPr lang="de-DE" dirty="0">
                <a:solidFill>
                  <a:schemeClr val="tx2"/>
                </a:solidFill>
              </a:rPr>
            </a:br>
            <a:r>
              <a:rPr lang="de-DE" dirty="0">
                <a:solidFill>
                  <a:schemeClr val="tx2"/>
                </a:solidFill>
              </a:rPr>
              <a:t>KM      Kommune</a:t>
            </a:r>
            <a:br>
              <a:rPr lang="de-DE" dirty="0">
                <a:solidFill>
                  <a:schemeClr val="tx2"/>
                </a:solidFill>
              </a:rPr>
            </a:br>
            <a:r>
              <a:rPr lang="de-DE" dirty="0">
                <a:solidFill>
                  <a:schemeClr val="tx2"/>
                </a:solidFill>
              </a:rPr>
              <a:t>KF        Ko-Forschende</a:t>
            </a:r>
          </a:p>
        </p:txBody>
      </p:sp>
      <p:grpSp>
        <p:nvGrpSpPr>
          <p:cNvPr id="129" name="Gruppieren 128">
            <a:extLst>
              <a:ext uri="{FF2B5EF4-FFF2-40B4-BE49-F238E27FC236}">
                <a16:creationId xmlns:a16="http://schemas.microsoft.com/office/drawing/2014/main" id="{9D677D4E-EBAE-0149-8AC0-E021DE4B4537}"/>
              </a:ext>
            </a:extLst>
          </p:cNvPr>
          <p:cNvGrpSpPr/>
          <p:nvPr/>
        </p:nvGrpSpPr>
        <p:grpSpPr>
          <a:xfrm flipV="1">
            <a:off x="2296336" y="5739905"/>
            <a:ext cx="242031" cy="78923"/>
            <a:chOff x="2232000" y="5436000"/>
            <a:chExt cx="331200" cy="108000"/>
          </a:xfrm>
          <a:solidFill>
            <a:schemeClr val="bg2">
              <a:lumMod val="50000"/>
            </a:schemeClr>
          </a:solidFill>
        </p:grpSpPr>
        <p:sp>
          <p:nvSpPr>
            <p:cNvPr id="77" name="Oval 76">
              <a:extLst>
                <a:ext uri="{FF2B5EF4-FFF2-40B4-BE49-F238E27FC236}">
                  <a16:creationId xmlns:a16="http://schemas.microsoft.com/office/drawing/2014/main" id="{649B4C05-F640-3F47-A699-571A7BC3ED85}"/>
                </a:ext>
              </a:extLst>
            </p:cNvPr>
            <p:cNvSpPr/>
            <p:nvPr/>
          </p:nvSpPr>
          <p:spPr>
            <a:xfrm>
              <a:off x="2232000" y="5436000"/>
              <a:ext cx="108000" cy="108000"/>
            </a:xfrm>
            <a:prstGeom prst="ellipse">
              <a:avLst/>
            </a:prstGeom>
            <a:gr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78" name="Oval 77">
              <a:extLst>
                <a:ext uri="{FF2B5EF4-FFF2-40B4-BE49-F238E27FC236}">
                  <a16:creationId xmlns:a16="http://schemas.microsoft.com/office/drawing/2014/main" id="{B0D5980F-9A50-934C-BD66-F15E1DF326CC}"/>
                </a:ext>
              </a:extLst>
            </p:cNvPr>
            <p:cNvSpPr/>
            <p:nvPr/>
          </p:nvSpPr>
          <p:spPr>
            <a:xfrm>
              <a:off x="2343600" y="5436000"/>
              <a:ext cx="108000" cy="108000"/>
            </a:xfrm>
            <a:prstGeom prst="ellipse">
              <a:avLst/>
            </a:prstGeom>
            <a:gr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79" name="Oval 78">
              <a:extLst>
                <a:ext uri="{FF2B5EF4-FFF2-40B4-BE49-F238E27FC236}">
                  <a16:creationId xmlns:a16="http://schemas.microsoft.com/office/drawing/2014/main" id="{31DC845A-D35E-B84E-97AE-714DD1A686CA}"/>
                </a:ext>
              </a:extLst>
            </p:cNvPr>
            <p:cNvSpPr/>
            <p:nvPr/>
          </p:nvSpPr>
          <p:spPr>
            <a:xfrm>
              <a:off x="2455200" y="5436000"/>
              <a:ext cx="108000" cy="108000"/>
            </a:xfrm>
            <a:prstGeom prst="ellipse">
              <a:avLst/>
            </a:prstGeom>
            <a:gr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grpSp>
      <p:grpSp>
        <p:nvGrpSpPr>
          <p:cNvPr id="131" name="Gruppieren 130">
            <a:extLst>
              <a:ext uri="{FF2B5EF4-FFF2-40B4-BE49-F238E27FC236}">
                <a16:creationId xmlns:a16="http://schemas.microsoft.com/office/drawing/2014/main" id="{B879EEE3-FD13-B044-8C75-1415DC10F368}"/>
              </a:ext>
            </a:extLst>
          </p:cNvPr>
          <p:cNvGrpSpPr/>
          <p:nvPr/>
        </p:nvGrpSpPr>
        <p:grpSpPr>
          <a:xfrm flipV="1">
            <a:off x="2296334" y="5626322"/>
            <a:ext cx="160479" cy="78923"/>
            <a:chOff x="2232000" y="5724000"/>
            <a:chExt cx="219603" cy="108000"/>
          </a:xfrm>
          <a:solidFill>
            <a:schemeClr val="bg2">
              <a:lumMod val="50000"/>
            </a:schemeClr>
          </a:solidFill>
        </p:grpSpPr>
        <p:sp>
          <p:nvSpPr>
            <p:cNvPr id="80" name="Oval 79">
              <a:extLst>
                <a:ext uri="{FF2B5EF4-FFF2-40B4-BE49-F238E27FC236}">
                  <a16:creationId xmlns:a16="http://schemas.microsoft.com/office/drawing/2014/main" id="{0C6EFB8A-7013-914D-BC6B-768B13EFF72B}"/>
                </a:ext>
              </a:extLst>
            </p:cNvPr>
            <p:cNvSpPr/>
            <p:nvPr/>
          </p:nvSpPr>
          <p:spPr>
            <a:xfrm>
              <a:off x="2232000" y="5724000"/>
              <a:ext cx="108000" cy="108000"/>
            </a:xfrm>
            <a:prstGeom prst="ellipse">
              <a:avLst/>
            </a:prstGeom>
            <a:gr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81" name="Oval 80">
              <a:extLst>
                <a:ext uri="{FF2B5EF4-FFF2-40B4-BE49-F238E27FC236}">
                  <a16:creationId xmlns:a16="http://schemas.microsoft.com/office/drawing/2014/main" id="{6F59DD38-AD38-BE40-BC48-0D025077DBC9}"/>
                </a:ext>
              </a:extLst>
            </p:cNvPr>
            <p:cNvSpPr/>
            <p:nvPr/>
          </p:nvSpPr>
          <p:spPr>
            <a:xfrm>
              <a:off x="2343600" y="5724000"/>
              <a:ext cx="108000" cy="108000"/>
            </a:xfrm>
            <a:prstGeom prst="ellipse">
              <a:avLst/>
            </a:prstGeom>
            <a:gr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grpSp>
      <p:sp>
        <p:nvSpPr>
          <p:cNvPr id="82" name="Oval 81">
            <a:extLst>
              <a:ext uri="{FF2B5EF4-FFF2-40B4-BE49-F238E27FC236}">
                <a16:creationId xmlns:a16="http://schemas.microsoft.com/office/drawing/2014/main" id="{81B39002-5B09-BE49-AE06-733985935F02}"/>
              </a:ext>
            </a:extLst>
          </p:cNvPr>
          <p:cNvSpPr/>
          <p:nvPr/>
        </p:nvSpPr>
        <p:spPr>
          <a:xfrm flipV="1">
            <a:off x="2296336" y="5506120"/>
            <a:ext cx="78923" cy="78923"/>
          </a:xfrm>
          <a:prstGeom prst="ellipse">
            <a:avLst/>
          </a:prstGeom>
          <a:solidFill>
            <a:schemeClr val="bg2">
              <a:lumMod val="5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Tree>
    <p:extLst>
      <p:ext uri="{BB962C8B-B14F-4D97-AF65-F5344CB8AC3E}">
        <p14:creationId xmlns:p14="http://schemas.microsoft.com/office/powerpoint/2010/main" val="2832307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908D4A32-35B5-754B-9A14-988C53C6E9B9}"/>
              </a:ext>
            </a:extLst>
          </p:cNvPr>
          <p:cNvSpPr/>
          <p:nvPr/>
        </p:nvSpPr>
        <p:spPr>
          <a:xfrm flipH="1">
            <a:off x="6821162" y="0"/>
            <a:ext cx="3950301" cy="75596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Wie ein </a:t>
            </a:r>
            <a:r>
              <a:rPr lang="de-DE" b="1" dirty="0">
                <a:solidFill>
                  <a:schemeClr val="accent3"/>
                </a:solidFill>
              </a:rPr>
              <a:t>Projektteam</a:t>
            </a:r>
            <a:r>
              <a:rPr lang="de-DE" dirty="0"/>
              <a:t> </a:t>
            </a:r>
            <a:br>
              <a:rPr lang="de-DE" dirty="0"/>
            </a:br>
            <a:r>
              <a:rPr lang="de-DE" dirty="0"/>
              <a:t>gewinnen und halten</a:t>
            </a:r>
            <a:endParaRPr lang="de-DE" b="1" dirty="0">
              <a:solidFill>
                <a:schemeClr val="accent1"/>
              </a:solidFill>
            </a:endParaRP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38175" y="1584325"/>
            <a:ext cx="6182991" cy="1888155"/>
          </a:xfrm>
        </p:spPr>
        <p:txBody>
          <a:bodyPr/>
          <a:lstStyle/>
          <a:p>
            <a:r>
              <a:rPr lang="de-DE" dirty="0"/>
              <a:t>Personen für eine Teilnahme an einer SCS-Aktivität zu gewinnen, bedeutet, dass sie zunächst einmal </a:t>
            </a:r>
            <a:r>
              <a:rPr lang="de-DE" b="1" dirty="0">
                <a:latin typeface="Calibri" panose="020F0502020204030204" pitchFamily="34" charset="0"/>
                <a:cs typeface="Calibri" panose="020F0502020204030204" pitchFamily="34" charset="0"/>
              </a:rPr>
              <a:t>identifiziert</a:t>
            </a:r>
            <a:r>
              <a:rPr lang="de-DE" dirty="0"/>
              <a:t> werden müssen. Hier kommen oft die </a:t>
            </a:r>
            <a:r>
              <a:rPr lang="de-DE" b="1" dirty="0">
                <a:latin typeface="Calibri" panose="020F0502020204030204" pitchFamily="34" charset="0"/>
                <a:cs typeface="Calibri" panose="020F0502020204030204" pitchFamily="34" charset="0"/>
              </a:rPr>
              <a:t>ZGOs</a:t>
            </a:r>
            <a:r>
              <a:rPr lang="de-DE" dirty="0"/>
              <a:t> ins Spiel, denn sie verfügen in aller Regel über </a:t>
            </a:r>
            <a:r>
              <a:rPr lang="de-DE" b="1" dirty="0">
                <a:latin typeface="Calibri" panose="020F0502020204030204" pitchFamily="34" charset="0"/>
                <a:cs typeface="Calibri" panose="020F0502020204030204" pitchFamily="34" charset="0"/>
              </a:rPr>
              <a:t>Netzwerke</a:t>
            </a:r>
            <a:r>
              <a:rPr lang="de-DE" dirty="0"/>
              <a:t> in relevanten Personenkreisen, wo sie Menschen direkt ansprechen können. Aber auch </a:t>
            </a:r>
            <a:r>
              <a:rPr lang="de-DE" b="1" dirty="0">
                <a:latin typeface="Calibri" panose="020F0502020204030204" pitchFamily="34" charset="0"/>
                <a:cs typeface="Calibri" panose="020F0502020204030204" pitchFamily="34" charset="0"/>
              </a:rPr>
              <a:t>anonyme Ansprachen</a:t>
            </a:r>
            <a:r>
              <a:rPr lang="de-DE" dirty="0"/>
              <a:t> über Anzeigen auf Schwarzen Brettern und Online-Foren sind durchaus gängig. </a:t>
            </a:r>
            <a:r>
              <a:rPr lang="de-DE" dirty="0" err="1"/>
              <a:t>Schüler.innen</a:t>
            </a:r>
            <a:r>
              <a:rPr lang="de-DE" dirty="0"/>
              <a:t> können wiederum nicht direkt angesprochen werden – hierfür bedarf es der Genehmigung und Vermittlung durch die Schulleitung. </a:t>
            </a:r>
          </a:p>
          <a:p>
            <a:r>
              <a:rPr lang="de-DE" dirty="0"/>
              <a:t>Zudem kann die </a:t>
            </a:r>
            <a:r>
              <a:rPr lang="de-DE" b="1" dirty="0">
                <a:latin typeface="Calibri" panose="020F0502020204030204" pitchFamily="34" charset="0"/>
                <a:cs typeface="Calibri" panose="020F0502020204030204" pitchFamily="34" charset="0"/>
              </a:rPr>
              <a:t>Art der Ansprache </a:t>
            </a:r>
            <a:r>
              <a:rPr lang="de-DE" dirty="0"/>
              <a:t>eine entscheidende Wirkung auf potentielle Teilnehmende haben. Es lohnt sich also, hier vorab zu überlegen, ob </a:t>
            </a:r>
            <a:r>
              <a:rPr lang="de-DE" b="1" dirty="0">
                <a:latin typeface="Calibri" panose="020F0502020204030204" pitchFamily="34" charset="0"/>
                <a:cs typeface="Calibri" panose="020F0502020204030204" pitchFamily="34" charset="0"/>
              </a:rPr>
              <a:t>Projektpaten</a:t>
            </a:r>
            <a:r>
              <a:rPr lang="de-DE" dirty="0"/>
              <a:t> involviert werden können, die die Zielgruppe besser kennen.</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24</a:t>
            </a:fld>
            <a:endParaRPr lang="de-DE" dirty="0"/>
          </a:p>
        </p:txBody>
      </p:sp>
      <p:sp>
        <p:nvSpPr>
          <p:cNvPr id="19" name="Inhaltsplatzhalter 2">
            <a:extLst>
              <a:ext uri="{FF2B5EF4-FFF2-40B4-BE49-F238E27FC236}">
                <a16:creationId xmlns:a16="http://schemas.microsoft.com/office/drawing/2014/main" id="{B3CA8C53-1475-0C4A-82CD-7EB525A20AC7}"/>
              </a:ext>
            </a:extLst>
          </p:cNvPr>
          <p:cNvSpPr txBox="1">
            <a:spLocks/>
          </p:cNvSpPr>
          <p:nvPr/>
        </p:nvSpPr>
        <p:spPr>
          <a:xfrm>
            <a:off x="638175" y="4537073"/>
            <a:ext cx="4554021"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3"/>
                </a:solidFill>
                <a:latin typeface="Calibri" panose="020F0502020204030204" pitchFamily="34" charset="0"/>
                <a:cs typeface="Calibri" panose="020F0502020204030204" pitchFamily="34" charset="0"/>
              </a:rPr>
              <a:t>Projektrelevanz als gemeinsam geteiltes Verständnis etablieren </a:t>
            </a:r>
          </a:p>
        </p:txBody>
      </p:sp>
      <p:graphicFrame>
        <p:nvGraphicFramePr>
          <p:cNvPr id="5" name="Diagramm 4">
            <a:extLst>
              <a:ext uri="{FF2B5EF4-FFF2-40B4-BE49-F238E27FC236}">
                <a16:creationId xmlns:a16="http://schemas.microsoft.com/office/drawing/2014/main" id="{694206EF-A867-0548-810C-4CBC4B4E146E}"/>
              </a:ext>
            </a:extLst>
          </p:cNvPr>
          <p:cNvGraphicFramePr/>
          <p:nvPr/>
        </p:nvGraphicFramePr>
        <p:xfrm>
          <a:off x="6882328" y="3939745"/>
          <a:ext cx="3433602" cy="3003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m 14">
            <a:extLst>
              <a:ext uri="{FF2B5EF4-FFF2-40B4-BE49-F238E27FC236}">
                <a16:creationId xmlns:a16="http://schemas.microsoft.com/office/drawing/2014/main" id="{37DEE515-200B-A745-91C6-480B84C280CE}"/>
              </a:ext>
            </a:extLst>
          </p:cNvPr>
          <p:cNvGraphicFramePr/>
          <p:nvPr>
            <p:extLst>
              <p:ext uri="{D42A27DB-BD31-4B8C-83A1-F6EECF244321}">
                <p14:modId xmlns:p14="http://schemas.microsoft.com/office/powerpoint/2010/main" val="1289801416"/>
              </p:ext>
            </p:extLst>
          </p:nvPr>
        </p:nvGraphicFramePr>
        <p:xfrm>
          <a:off x="677106" y="3663206"/>
          <a:ext cx="4697689" cy="5077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Inhaltsplatzhalter 2">
            <a:extLst>
              <a:ext uri="{FF2B5EF4-FFF2-40B4-BE49-F238E27FC236}">
                <a16:creationId xmlns:a16="http://schemas.microsoft.com/office/drawing/2014/main" id="{94BA68BC-12D5-3149-B5D0-36346278E458}"/>
              </a:ext>
            </a:extLst>
          </p:cNvPr>
          <p:cNvSpPr txBox="1">
            <a:spLocks/>
          </p:cNvSpPr>
          <p:nvPr/>
        </p:nvSpPr>
        <p:spPr>
          <a:xfrm>
            <a:off x="638496" y="4815728"/>
            <a:ext cx="6182992" cy="2240708"/>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Für jede dieser drei Phasen ist es förderlich, wenn die Projektbeteiligten ein gemeinsames Verständnis über die </a:t>
            </a:r>
            <a:r>
              <a:rPr lang="de-DE" b="1" dirty="0">
                <a:latin typeface="Calibri" panose="020F0502020204030204" pitchFamily="34" charset="0"/>
                <a:cs typeface="Calibri" panose="020F0502020204030204" pitchFamily="34" charset="0"/>
              </a:rPr>
              <a:t>Relevanz</a:t>
            </a:r>
            <a:r>
              <a:rPr lang="de-DE" dirty="0"/>
              <a:t> der SCS-Aktivität teilen. Allen Involvierten sollte deutlich werden, inwieweit das Projekt für ihr Leben und ihr Wertesystem relevant ist und in welchem Zusammenhang es dazu steht. </a:t>
            </a:r>
          </a:p>
          <a:p>
            <a:r>
              <a:rPr lang="de-DE" dirty="0"/>
              <a:t>In der </a:t>
            </a:r>
            <a:r>
              <a:rPr lang="de-DE" b="1" dirty="0">
                <a:latin typeface="Calibri" panose="020F0502020204030204" pitchFamily="34" charset="0"/>
                <a:cs typeface="Calibri" panose="020F0502020204030204" pitchFamily="34" charset="0"/>
              </a:rPr>
              <a:t>Teamakquise</a:t>
            </a:r>
            <a:r>
              <a:rPr lang="de-DE" dirty="0"/>
              <a:t> ist es deshalb hilfreich auszuführen, worum es in dem Projekt geht (Ziele) und warum es wichtig ist, sich daran zu beteiligen (angestrebte Wirkungen). Die zunächst kommunizierten Ziele und angestrebten Wirkungen sollten dann, sobald das Team steht, </a:t>
            </a:r>
            <a:r>
              <a:rPr lang="de-DE" b="1" dirty="0">
                <a:latin typeface="Calibri" panose="020F0502020204030204" pitchFamily="34" charset="0"/>
                <a:cs typeface="Calibri" panose="020F0502020204030204" pitchFamily="34" charset="0"/>
              </a:rPr>
              <a:t>gemeinsam als Projektteam </a:t>
            </a:r>
            <a:r>
              <a:rPr lang="de-DE" dirty="0"/>
              <a:t>diskutiert und gegebenenfalls angepasst werden. </a:t>
            </a:r>
          </a:p>
          <a:p>
            <a:r>
              <a:rPr lang="de-DE" dirty="0"/>
              <a:t>Dabei ist es unerheblich, ob die Aktivität von akademischer oder zivilgesellschaftlicher Seite initiiert wird. Beide Seiten sollten – auch für die alltägliche Kommunikation untereinander – die </a:t>
            </a:r>
            <a:r>
              <a:rPr lang="de-DE" b="1" dirty="0">
                <a:latin typeface="Calibri" panose="020F0502020204030204" pitchFamily="34" charset="0"/>
                <a:cs typeface="Calibri" panose="020F0502020204030204" pitchFamily="34" charset="0"/>
              </a:rPr>
              <a:t>wissenschaftliche und praktische</a:t>
            </a:r>
            <a:r>
              <a:rPr lang="de-DE" dirty="0"/>
              <a:t> Relevanz des Projekts verstehen und ernstnehmen.</a:t>
            </a:r>
          </a:p>
        </p:txBody>
      </p:sp>
      <p:sp>
        <p:nvSpPr>
          <p:cNvPr id="17" name="Inhaltsplatzhalter 2">
            <a:extLst>
              <a:ext uri="{FF2B5EF4-FFF2-40B4-BE49-F238E27FC236}">
                <a16:creationId xmlns:a16="http://schemas.microsoft.com/office/drawing/2014/main" id="{A9FB6419-644D-F44C-B653-8D7610C7947F}"/>
              </a:ext>
            </a:extLst>
          </p:cNvPr>
          <p:cNvSpPr txBox="1">
            <a:spLocks/>
          </p:cNvSpPr>
          <p:nvPr/>
        </p:nvSpPr>
        <p:spPr>
          <a:xfrm>
            <a:off x="677105" y="4205834"/>
            <a:ext cx="4697689" cy="17543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Phasen der Teamakquise und Aufrechterhaltung des Teams</a:t>
            </a:r>
          </a:p>
        </p:txBody>
      </p:sp>
      <p:sp>
        <p:nvSpPr>
          <p:cNvPr id="28" name="Inhaltsplatzhalter 2">
            <a:extLst>
              <a:ext uri="{FF2B5EF4-FFF2-40B4-BE49-F238E27FC236}">
                <a16:creationId xmlns:a16="http://schemas.microsoft.com/office/drawing/2014/main" id="{53A9E100-7093-D246-A719-1E12F3DBDA98}"/>
              </a:ext>
            </a:extLst>
          </p:cNvPr>
          <p:cNvSpPr txBox="1">
            <a:spLocks/>
          </p:cNvSpPr>
          <p:nvPr/>
        </p:nvSpPr>
        <p:spPr>
          <a:xfrm>
            <a:off x="7110413" y="6651486"/>
            <a:ext cx="2952752" cy="2585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Argumente zur Akquise von Beteiligten, um ihnen zu verdeutlichen, inwiefern das Projekt für sie, ihre Leben und ihr Wertesystem relevant sein kann  </a:t>
            </a:r>
          </a:p>
        </p:txBody>
      </p:sp>
      <p:sp>
        <p:nvSpPr>
          <p:cNvPr id="18" name="Rechteck 17">
            <a:extLst>
              <a:ext uri="{FF2B5EF4-FFF2-40B4-BE49-F238E27FC236}">
                <a16:creationId xmlns:a16="http://schemas.microsoft.com/office/drawing/2014/main" id="{0E5A385D-D91D-DD49-9422-398AA7CE6078}"/>
              </a:ext>
            </a:extLst>
          </p:cNvPr>
          <p:cNvSpPr/>
          <p:nvPr/>
        </p:nvSpPr>
        <p:spPr>
          <a:xfrm>
            <a:off x="7263412" y="1702095"/>
            <a:ext cx="2673129" cy="1887796"/>
          </a:xfrm>
          <a:prstGeom prst="rect">
            <a:avLst/>
          </a:prstGeom>
          <a:solidFill>
            <a:schemeClr val="bg1">
              <a:lumMod val="95000"/>
            </a:schemeClr>
          </a:solidFill>
          <a:ln w="6350">
            <a:solidFill>
              <a:schemeClr val="accent4"/>
            </a:solidFill>
          </a:ln>
          <a:effectLst>
            <a:outerShdw dist="63500" dir="2700000" algn="ctr" rotWithShape="0">
              <a:schemeClr val="accent4">
                <a:lumMod val="40000"/>
                <a:lumOff val="60000"/>
              </a:schemeClr>
            </a:outerShdw>
          </a:effectLst>
        </p:spPr>
        <p:txBody>
          <a:bodyPr wrap="square" lIns="144000" tIns="125999" rIns="90000" bIns="90000">
            <a:spAutoFit/>
          </a:bodyPr>
          <a:lstStyle/>
          <a:p>
            <a:pPr defTabSz="1007943">
              <a:spcBef>
                <a:spcPts val="1200"/>
              </a:spcBef>
            </a:pPr>
            <a:r>
              <a:rPr lang="de-DE" sz="1000" b="1" dirty="0">
                <a:solidFill>
                  <a:schemeClr val="accent4"/>
                </a:solidFill>
                <a:latin typeface="Calibri" panose="020F0502020204030204" pitchFamily="34" charset="0"/>
                <a:cs typeface="Calibri" panose="020F0502020204030204" pitchFamily="34" charset="0"/>
              </a:rPr>
              <a:t>Projektpaten in die Akquise einbinden</a:t>
            </a:r>
          </a:p>
          <a:p>
            <a:pPr defTabSz="1007943">
              <a:spcBef>
                <a:spcPts val="300"/>
              </a:spcBef>
            </a:pPr>
            <a:r>
              <a:rPr lang="de-DE" sz="800" dirty="0">
                <a:solidFill>
                  <a:schemeClr val="accent4"/>
                </a:solidFill>
                <a:latin typeface="Calibri Light" panose="020F0302020204030204" pitchFamily="34" charset="0"/>
                <a:cs typeface="Calibri Light" panose="020F0302020204030204" pitchFamily="34" charset="0"/>
              </a:rPr>
              <a:t>Die richtigen Zielgruppen für ein Projekt zu finden und erfolgreich anzusprechen, kann eine große Herausforderung sein. Hilfreich kann es deshalb sein, Projektpaten als Türöffner zu gewinnen. Bei einem lokal begrenzten Vorhaben könnten das die Bürgermeisterin, ein vor Ort populärer Sportler oder eine Schulleiterin sein. Durch ihre Bekanntheit können sie sich öffentlich für die Relevanz des Themas verbürgen und dies in ihren eigenen Worten darstellen, sozusagen als »Testimonial«. Mit Paten kann Sprache und Inhalt besser an die Erwartungen der Zielgruppen angepasst werden, da diese Personen nicht an allgemeingültige Projektbeschreibungen gebunden sind.</a:t>
            </a:r>
          </a:p>
        </p:txBody>
      </p:sp>
      <p:sp>
        <p:nvSpPr>
          <p:cNvPr id="20" name="Oval 19">
            <a:extLst>
              <a:ext uri="{FF2B5EF4-FFF2-40B4-BE49-F238E27FC236}">
                <a16:creationId xmlns:a16="http://schemas.microsoft.com/office/drawing/2014/main" id="{A373644F-DB0C-BF47-B771-75FC72E33C1C}"/>
              </a:ext>
            </a:extLst>
          </p:cNvPr>
          <p:cNvSpPr/>
          <p:nvPr/>
        </p:nvSpPr>
        <p:spPr>
          <a:xfrm>
            <a:off x="7110413" y="1549095"/>
            <a:ext cx="306000" cy="30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E201A3BF-9667-EA47-98B7-FE9FDB48E91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128096" y="1567648"/>
            <a:ext cx="270633" cy="270633"/>
          </a:xfrm>
          <a:prstGeom prst="rect">
            <a:avLst/>
          </a:prstGeom>
        </p:spPr>
      </p:pic>
    </p:spTree>
    <p:extLst>
      <p:ext uri="{BB962C8B-B14F-4D97-AF65-F5344CB8AC3E}">
        <p14:creationId xmlns:p14="http://schemas.microsoft.com/office/powerpoint/2010/main" val="2342585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38F7B361-740F-A74A-BD9C-38789B7A94E9}"/>
              </a:ext>
            </a:extLst>
          </p:cNvPr>
          <p:cNvGraphicFramePr>
            <a:graphicFrameLocks noChangeAspect="1"/>
          </p:cNvGraphicFramePr>
          <p:nvPr>
            <p:extLst>
              <p:ext uri="{D42A27DB-BD31-4B8C-83A1-F6EECF244321}">
                <p14:modId xmlns:p14="http://schemas.microsoft.com/office/powerpoint/2010/main" val="1269762663"/>
              </p:ext>
            </p:extLst>
          </p:nvPr>
        </p:nvGraphicFramePr>
        <p:xfrm>
          <a:off x="-951259" y="3059600"/>
          <a:ext cx="7128125" cy="475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4CD98D0D-448D-F348-8ED8-869A2D9C0D65}"/>
              </a:ext>
            </a:extLst>
          </p:cNvPr>
          <p:cNvSpPr>
            <a:spLocks noGrp="1"/>
          </p:cNvSpPr>
          <p:nvPr>
            <p:ph type="title"/>
          </p:nvPr>
        </p:nvSpPr>
        <p:spPr>
          <a:xfrm>
            <a:off x="628651" y="503239"/>
            <a:ext cx="8101012" cy="863600"/>
          </a:xfrm>
        </p:spPr>
        <p:txBody>
          <a:bodyPr/>
          <a:lstStyle/>
          <a:p>
            <a:r>
              <a:rPr lang="de-DE" dirty="0"/>
              <a:t>Wie </a:t>
            </a:r>
            <a:r>
              <a:rPr lang="de-DE" b="1" dirty="0">
                <a:solidFill>
                  <a:schemeClr val="accent1"/>
                </a:solidFill>
              </a:rPr>
              <a:t>unterrepräsentierte Gruppen</a:t>
            </a:r>
            <a:r>
              <a:rPr lang="de-DE" dirty="0">
                <a:solidFill>
                  <a:schemeClr val="accent1"/>
                </a:solidFill>
              </a:rPr>
              <a:t> </a:t>
            </a:r>
            <a:r>
              <a:rPr lang="de-DE" dirty="0"/>
              <a:t>gewinnen</a:t>
            </a:r>
          </a:p>
        </p:txBody>
      </p:sp>
      <p:sp>
        <p:nvSpPr>
          <p:cNvPr id="3" name="Inhaltsplatzhalter 2">
            <a:extLst>
              <a:ext uri="{FF2B5EF4-FFF2-40B4-BE49-F238E27FC236}">
                <a16:creationId xmlns:a16="http://schemas.microsoft.com/office/drawing/2014/main" id="{3FE73F9D-F205-F54B-A6E4-DE0A46E656FC}"/>
              </a:ext>
            </a:extLst>
          </p:cNvPr>
          <p:cNvSpPr>
            <a:spLocks noGrp="1"/>
          </p:cNvSpPr>
          <p:nvPr>
            <p:ph sz="half" idx="1"/>
          </p:nvPr>
        </p:nvSpPr>
        <p:spPr>
          <a:xfrm>
            <a:off x="637981" y="2687137"/>
            <a:ext cx="4564257" cy="1274348"/>
          </a:xfrm>
        </p:spPr>
        <p:txBody>
          <a:bodyPr/>
          <a:lstStyle/>
          <a:p>
            <a:r>
              <a:rPr lang="de-DE" dirty="0"/>
              <a:t>Oft fällt es leichter, jene Gruppen für die SCS-Aktivitäten zu gewinnen, die bereits vor dem Projekt über entsprechende </a:t>
            </a:r>
            <a:r>
              <a:rPr lang="de-DE" b="1" dirty="0">
                <a:latin typeface="Calibri" panose="020F0502020204030204" pitchFamily="34" charset="0"/>
                <a:cs typeface="Calibri" panose="020F0502020204030204" pitchFamily="34" charset="0"/>
              </a:rPr>
              <a:t>Kenntnisse und Vertrauen</a:t>
            </a:r>
            <a:r>
              <a:rPr lang="de-DE" dirty="0"/>
              <a:t> in die Wissenschaft verfügen. Sowohl aus demokratietheoretischen als auch methodischen Erwägungen heraus kann es jedoch ertragreich für das Projekt sein, wenn auch Ko-Forschenden aus unterrepräsentierten Gruppen eingebunden werden.</a:t>
            </a:r>
          </a:p>
        </p:txBody>
      </p:sp>
      <p:sp>
        <p:nvSpPr>
          <p:cNvPr id="4" name="Foliennummernplatzhalter 3">
            <a:extLst>
              <a:ext uri="{FF2B5EF4-FFF2-40B4-BE49-F238E27FC236}">
                <a16:creationId xmlns:a16="http://schemas.microsoft.com/office/drawing/2014/main" id="{CD36437C-C123-E346-8CB5-50FB568E1A07}"/>
              </a:ext>
            </a:extLst>
          </p:cNvPr>
          <p:cNvSpPr>
            <a:spLocks noGrp="1"/>
          </p:cNvSpPr>
          <p:nvPr>
            <p:ph type="sldNum" sz="quarter" idx="12"/>
          </p:nvPr>
        </p:nvSpPr>
        <p:spPr/>
        <p:txBody>
          <a:bodyPr/>
          <a:lstStyle/>
          <a:p>
            <a:fld id="{BA6FFAF3-5CE7-1E4A-B297-9EAF17666F00}" type="slidenum">
              <a:rPr lang="de-DE" smtClean="0"/>
              <a:t>25</a:t>
            </a:fld>
            <a:endParaRPr lang="de-DE" dirty="0"/>
          </a:p>
        </p:txBody>
      </p:sp>
      <p:sp>
        <p:nvSpPr>
          <p:cNvPr id="6" name="Inhaltsplatzhalter 2">
            <a:extLst>
              <a:ext uri="{FF2B5EF4-FFF2-40B4-BE49-F238E27FC236}">
                <a16:creationId xmlns:a16="http://schemas.microsoft.com/office/drawing/2014/main" id="{2A7226D3-B920-0747-95E0-1E524308F910}"/>
              </a:ext>
            </a:extLst>
          </p:cNvPr>
          <p:cNvSpPr txBox="1">
            <a:spLocks/>
          </p:cNvSpPr>
          <p:nvPr/>
        </p:nvSpPr>
        <p:spPr>
          <a:xfrm>
            <a:off x="647734" y="1380738"/>
            <a:ext cx="4038788"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rgbClr val="7B9EC7"/>
                </a:solidFill>
                <a:latin typeface="Calibri" panose="020F0502020204030204" pitchFamily="34" charset="0"/>
                <a:cs typeface="Calibri" panose="020F0502020204030204" pitchFamily="34" charset="0"/>
              </a:rPr>
              <a:t>Durch die Rekrutierungspraktiken und Selbstselektionsprozesse bei der Gewinnung von Ko-Forschenden sind bestimmte soziale Gruppen in SCS-Aktivitäten unterrepräsentiert.</a:t>
            </a:r>
          </a:p>
        </p:txBody>
      </p:sp>
      <p:sp>
        <p:nvSpPr>
          <p:cNvPr id="8" name="Inhaltsplatzhalter 2">
            <a:extLst>
              <a:ext uri="{FF2B5EF4-FFF2-40B4-BE49-F238E27FC236}">
                <a16:creationId xmlns:a16="http://schemas.microsoft.com/office/drawing/2014/main" id="{D5415976-8AD6-CA4D-9ED5-4A24E7682A98}"/>
              </a:ext>
            </a:extLst>
          </p:cNvPr>
          <p:cNvSpPr txBox="1">
            <a:spLocks/>
          </p:cNvSpPr>
          <p:nvPr/>
        </p:nvSpPr>
        <p:spPr>
          <a:xfrm>
            <a:off x="637981" y="6694428"/>
            <a:ext cx="4048540" cy="217547"/>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sz="600" dirty="0">
                <a:solidFill>
                  <a:schemeClr val="tx2"/>
                </a:solidFill>
              </a:rPr>
              <a:t>Bild: Beispiele für zielgruppenspezifische Anreize, um unterrepräsentierte Gruppen von Ko-Forschenden (KF) einzubinden</a:t>
            </a:r>
          </a:p>
        </p:txBody>
      </p:sp>
      <p:grpSp>
        <p:nvGrpSpPr>
          <p:cNvPr id="9" name="Gruppieren 8">
            <a:extLst>
              <a:ext uri="{FF2B5EF4-FFF2-40B4-BE49-F238E27FC236}">
                <a16:creationId xmlns:a16="http://schemas.microsoft.com/office/drawing/2014/main" id="{FB943947-8FD5-7B4C-AA8E-1927D8858973}"/>
              </a:ext>
            </a:extLst>
          </p:cNvPr>
          <p:cNvGrpSpPr/>
          <p:nvPr/>
        </p:nvGrpSpPr>
        <p:grpSpPr>
          <a:xfrm>
            <a:off x="6313708" y="5232948"/>
            <a:ext cx="2355587" cy="587440"/>
            <a:chOff x="5581557" y="5232948"/>
            <a:chExt cx="2355587" cy="587440"/>
          </a:xfrm>
        </p:grpSpPr>
        <p:sp>
          <p:nvSpPr>
            <p:cNvPr id="15" name="Rechteck 14">
              <a:extLst>
                <a:ext uri="{FF2B5EF4-FFF2-40B4-BE49-F238E27FC236}">
                  <a16:creationId xmlns:a16="http://schemas.microsoft.com/office/drawing/2014/main" id="{DCE1CBA5-3FF7-8444-AF5F-E22B3E2CC0E7}"/>
                </a:ext>
              </a:extLst>
            </p:cNvPr>
            <p:cNvSpPr/>
            <p:nvPr/>
          </p:nvSpPr>
          <p:spPr>
            <a:xfrm>
              <a:off x="5671557" y="5232948"/>
              <a:ext cx="2265587" cy="587440"/>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Exklusionsfaktoren können z. B. ethnische Herkunft, Alter oder schlechte Vorerfahrungen mit der Partizipation an Wissenschaft sein.</a:t>
              </a:r>
            </a:p>
          </p:txBody>
        </p:sp>
        <p:pic>
          <p:nvPicPr>
            <p:cNvPr id="17" name="Grafik 16">
              <a:extLst>
                <a:ext uri="{FF2B5EF4-FFF2-40B4-BE49-F238E27FC236}">
                  <a16:creationId xmlns:a16="http://schemas.microsoft.com/office/drawing/2014/main" id="{25707B53-4EAD-AF47-8FF8-F04D8C94D76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581557" y="5320024"/>
              <a:ext cx="180000" cy="180000"/>
            </a:xfrm>
            <a:prstGeom prst="rect">
              <a:avLst/>
            </a:prstGeom>
          </p:spPr>
        </p:pic>
      </p:grpSp>
      <p:sp>
        <p:nvSpPr>
          <p:cNvPr id="33" name="Inhaltsplatzhalter 4">
            <a:extLst>
              <a:ext uri="{FF2B5EF4-FFF2-40B4-BE49-F238E27FC236}">
                <a16:creationId xmlns:a16="http://schemas.microsoft.com/office/drawing/2014/main" id="{BFC00E14-FCB2-E74F-ACBF-B6492B7C2414}"/>
              </a:ext>
            </a:extLst>
          </p:cNvPr>
          <p:cNvSpPr txBox="1">
            <a:spLocks/>
          </p:cNvSpPr>
          <p:nvPr/>
        </p:nvSpPr>
        <p:spPr>
          <a:xfrm>
            <a:off x="5491164" y="1519839"/>
            <a:ext cx="4572000" cy="3651939"/>
          </a:xfrm>
          <a:prstGeom prst="rect">
            <a:avLst/>
          </a:prstGeom>
        </p:spPr>
        <p:txBody>
          <a:bodyPr vert="horz"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5"/>
                </a:solidFill>
                <a:latin typeface="Calibri" panose="020F0502020204030204" pitchFamily="34" charset="0"/>
                <a:cs typeface="Calibri" panose="020F0502020204030204" pitchFamily="34" charset="0"/>
              </a:rPr>
              <a:t>Partner einbinden</a:t>
            </a:r>
            <a:endParaRPr lang="de-DE" sz="1250" b="1" dirty="0"/>
          </a:p>
          <a:p>
            <a:pPr>
              <a:spcBef>
                <a:spcPts val="600"/>
              </a:spcBef>
            </a:pPr>
            <a:r>
              <a:rPr lang="de-DE" dirty="0"/>
              <a:t>Zivilgesellschaftliche Projektpartner, aber auch Paten und </a:t>
            </a:r>
            <a:r>
              <a:rPr lang="de-DE" dirty="0" err="1"/>
              <a:t>Testimonals</a:t>
            </a:r>
            <a:r>
              <a:rPr lang="de-DE" dirty="0"/>
              <a:t>, können dabei helfen, unterrepräsentierte Gruppen </a:t>
            </a:r>
            <a:r>
              <a:rPr lang="de-DE" b="1" dirty="0">
                <a:latin typeface="Calibri" panose="020F0502020204030204" pitchFamily="34" charset="0"/>
                <a:cs typeface="Calibri" panose="020F0502020204030204" pitchFamily="34" charset="0"/>
              </a:rPr>
              <a:t>zu identifizieren und gezielt anzusprechen</a:t>
            </a:r>
            <a:r>
              <a:rPr lang="de-DE" dirty="0"/>
              <a:t>. Sie kennen die Sprache der Zielgruppen am besten.</a:t>
            </a:r>
          </a:p>
          <a:p>
            <a:pPr>
              <a:spcBef>
                <a:spcPts val="1800"/>
              </a:spcBef>
            </a:pPr>
            <a:r>
              <a:rPr lang="de-DE" sz="1250" b="1" dirty="0">
                <a:solidFill>
                  <a:schemeClr val="accent5"/>
                </a:solidFill>
                <a:latin typeface="Calibri" panose="020F0502020204030204" pitchFamily="34" charset="0"/>
                <a:cs typeface="Calibri" panose="020F0502020204030204" pitchFamily="34" charset="0"/>
              </a:rPr>
              <a:t>Anreize schaffen</a:t>
            </a:r>
          </a:p>
          <a:p>
            <a:pPr>
              <a:spcBef>
                <a:spcPts val="600"/>
              </a:spcBef>
            </a:pPr>
            <a:r>
              <a:rPr lang="de-DE" dirty="0"/>
              <a:t>Mit spezifischen Angeboten können zudem Anreize geschaffen werden, die eine Mitwirkung für unterrepräsentierte Gruppen attraktiv machen. So eignen sich </a:t>
            </a:r>
            <a:r>
              <a:rPr lang="de-DE" b="1" dirty="0">
                <a:latin typeface="Calibri" panose="020F0502020204030204" pitchFamily="34" charset="0"/>
                <a:cs typeface="Calibri" panose="020F0502020204030204" pitchFamily="34" charset="0"/>
              </a:rPr>
              <a:t>Zertifikate</a:t>
            </a:r>
            <a:r>
              <a:rPr lang="de-DE" dirty="0"/>
              <a:t>, die nach Teilnahme an der Aktivität ausgestellt werden, da sie beispielsweise als Nachweis dienen, um etwa den (weiteren) Bezug von Sozialleistungen abzusichern. Auch </a:t>
            </a:r>
            <a:r>
              <a:rPr lang="de-DE" b="1" dirty="0">
                <a:latin typeface="Calibri" panose="020F0502020204030204" pitchFamily="34" charset="0"/>
                <a:cs typeface="Calibri" panose="020F0502020204030204" pitchFamily="34" charset="0"/>
              </a:rPr>
              <a:t>Aufwandsentschädigungen</a:t>
            </a:r>
            <a:r>
              <a:rPr lang="de-DE" dirty="0"/>
              <a:t>, zum Beispiel in Form einer Ehrenamts- oder Übungsleiterpauschale, können motivieren.</a:t>
            </a:r>
          </a:p>
          <a:p>
            <a:pPr>
              <a:spcBef>
                <a:spcPts val="1800"/>
              </a:spcBef>
            </a:pPr>
            <a:r>
              <a:rPr lang="de-DE" sz="1250" b="1" dirty="0">
                <a:solidFill>
                  <a:schemeClr val="accent5"/>
                </a:solidFill>
                <a:latin typeface="Calibri" panose="020F0502020204030204" pitchFamily="34" charset="0"/>
                <a:cs typeface="Calibri" panose="020F0502020204030204" pitchFamily="34" charset="0"/>
              </a:rPr>
              <a:t>Projektdesign öffnen</a:t>
            </a:r>
          </a:p>
          <a:p>
            <a:pPr>
              <a:spcBef>
                <a:spcPts val="600"/>
              </a:spcBef>
            </a:pPr>
            <a:r>
              <a:rPr lang="de-DE" dirty="0"/>
              <a:t>Auch die Projektstruktur hat einen Einfluss auf die Teilnahmemöglichkeiten. Daher sollte das Projektdesign auf </a:t>
            </a:r>
            <a:r>
              <a:rPr lang="de-DE" b="1" dirty="0">
                <a:latin typeface="Calibri" panose="020F0502020204030204" pitchFamily="34" charset="0"/>
                <a:cs typeface="Calibri" panose="020F0502020204030204" pitchFamily="34" charset="0"/>
              </a:rPr>
              <a:t>Exklusionsfaktoren</a:t>
            </a:r>
            <a:r>
              <a:rPr lang="de-DE" dirty="0"/>
              <a:t> hin reflektiert und die Zielsetzung sowie Beteiligungsmöglichkeiten angepasst werden. Zentral dafür ist der Fokus auf den </a:t>
            </a:r>
            <a:r>
              <a:rPr lang="de-DE" b="1" dirty="0">
                <a:latin typeface="Calibri" panose="020F0502020204030204" pitchFamily="34" charset="0"/>
                <a:cs typeface="Calibri" panose="020F0502020204030204" pitchFamily="34" charset="0"/>
              </a:rPr>
              <a:t>persönliche Nutzen </a:t>
            </a:r>
            <a:r>
              <a:rPr lang="de-DE" dirty="0"/>
              <a:t>für die Ko-Forschenden.</a:t>
            </a:r>
            <a:endParaRPr lang="de-DE" b="1" dirty="0">
              <a:solidFill>
                <a:schemeClr val="accent5"/>
              </a:solidFill>
              <a:latin typeface="Calibri" panose="020F0502020204030204" pitchFamily="34" charset="0"/>
              <a:cs typeface="Calibri" panose="020F0502020204030204" pitchFamily="34" charset="0"/>
            </a:endParaRPr>
          </a:p>
        </p:txBody>
      </p:sp>
      <p:sp>
        <p:nvSpPr>
          <p:cNvPr id="34" name="Inhaltsplatzhalter 4">
            <a:extLst>
              <a:ext uri="{FF2B5EF4-FFF2-40B4-BE49-F238E27FC236}">
                <a16:creationId xmlns:a16="http://schemas.microsoft.com/office/drawing/2014/main" id="{AC907179-CECD-654B-A657-14D59CEA69F0}"/>
              </a:ext>
            </a:extLst>
          </p:cNvPr>
          <p:cNvSpPr txBox="1">
            <a:spLocks/>
          </p:cNvSpPr>
          <p:nvPr/>
        </p:nvSpPr>
        <p:spPr>
          <a:xfrm>
            <a:off x="5489575" y="5924814"/>
            <a:ext cx="4573170" cy="1128171"/>
          </a:xfrm>
          <a:prstGeom prst="rect">
            <a:avLst/>
          </a:prstGeom>
        </p:spPr>
        <p:txBody>
          <a:bodyPr vert="horz"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5"/>
                </a:solidFill>
                <a:latin typeface="Calibri" panose="020F0502020204030204" pitchFamily="34" charset="0"/>
                <a:cs typeface="Calibri" panose="020F0502020204030204" pitchFamily="34" charset="0"/>
              </a:rPr>
              <a:t>Warum unterrepräsentierte Gruppen einbinden</a:t>
            </a:r>
          </a:p>
          <a:p>
            <a:pPr>
              <a:spcBef>
                <a:spcPts val="600"/>
              </a:spcBef>
            </a:pPr>
            <a:r>
              <a:rPr lang="de-DE" dirty="0"/>
              <a:t>Mitgliedern sozialstrukturell herausgeforderter Gruppen kann die sozial-wissenschaftliche Wissenschaftsbildung helfen, </a:t>
            </a:r>
            <a:r>
              <a:rPr lang="de-DE" b="1" dirty="0">
                <a:latin typeface="Calibri" panose="020F0502020204030204" pitchFamily="34" charset="0"/>
                <a:cs typeface="Calibri" panose="020F0502020204030204" pitchFamily="34" charset="0"/>
              </a:rPr>
              <a:t>die eigenen subjektiven Erfahrungen</a:t>
            </a:r>
            <a:r>
              <a:rPr lang="de-DE" dirty="0"/>
              <a:t> stärker zu objektivieren und in einen größeren gesellschaftlichen Kontext zu stellen.</a:t>
            </a:r>
          </a:p>
        </p:txBody>
      </p:sp>
      <p:grpSp>
        <p:nvGrpSpPr>
          <p:cNvPr id="7" name="Gruppieren 6">
            <a:extLst>
              <a:ext uri="{FF2B5EF4-FFF2-40B4-BE49-F238E27FC236}">
                <a16:creationId xmlns:a16="http://schemas.microsoft.com/office/drawing/2014/main" id="{BBD58F73-692F-1744-8ADF-4F8483E9FD9D}"/>
              </a:ext>
            </a:extLst>
          </p:cNvPr>
          <p:cNvGrpSpPr/>
          <p:nvPr/>
        </p:nvGrpSpPr>
        <p:grpSpPr>
          <a:xfrm>
            <a:off x="8716138" y="5232948"/>
            <a:ext cx="1568244" cy="587440"/>
            <a:chOff x="8346435" y="5232948"/>
            <a:chExt cx="1568244" cy="587440"/>
          </a:xfrm>
        </p:grpSpPr>
        <p:sp>
          <p:nvSpPr>
            <p:cNvPr id="29" name="Rechteck 28">
              <a:extLst>
                <a:ext uri="{FF2B5EF4-FFF2-40B4-BE49-F238E27FC236}">
                  <a16:creationId xmlns:a16="http://schemas.microsoft.com/office/drawing/2014/main" id="{EB58FB8E-F1DE-3E4E-A84C-171AA879AC5A}"/>
                </a:ext>
              </a:extLst>
            </p:cNvPr>
            <p:cNvSpPr/>
            <p:nvPr/>
          </p:nvSpPr>
          <p:spPr>
            <a:xfrm>
              <a:off x="8436435" y="5232948"/>
              <a:ext cx="1478244" cy="587440"/>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Vor allem Erwerbslose und Jugendliche sind besonders unterrepräsentiert.</a:t>
              </a:r>
            </a:p>
          </p:txBody>
        </p:sp>
        <p:pic>
          <p:nvPicPr>
            <p:cNvPr id="35" name="Grafik 34">
              <a:extLst>
                <a:ext uri="{FF2B5EF4-FFF2-40B4-BE49-F238E27FC236}">
                  <a16:creationId xmlns:a16="http://schemas.microsoft.com/office/drawing/2014/main" id="{4400E42B-22E1-074F-AC58-D41DBD911F0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346435" y="5320024"/>
              <a:ext cx="180000" cy="180000"/>
            </a:xfrm>
            <a:prstGeom prst="rect">
              <a:avLst/>
            </a:prstGeom>
          </p:spPr>
        </p:pic>
      </p:grpSp>
    </p:spTree>
    <p:extLst>
      <p:ext uri="{BB962C8B-B14F-4D97-AF65-F5344CB8AC3E}">
        <p14:creationId xmlns:p14="http://schemas.microsoft.com/office/powerpoint/2010/main" val="299598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a:extLst>
              <a:ext uri="{FF2B5EF4-FFF2-40B4-BE49-F238E27FC236}">
                <a16:creationId xmlns:a16="http://schemas.microsoft.com/office/drawing/2014/main" id="{9DAA5FF2-1F6E-154D-98EC-3DA2421FA73E}"/>
              </a:ext>
            </a:extLst>
          </p:cNvPr>
          <p:cNvSpPr/>
          <p:nvPr/>
        </p:nvSpPr>
        <p:spPr>
          <a:xfrm>
            <a:off x="-2915" y="4696998"/>
            <a:ext cx="10694728" cy="286267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6A7122B-0F57-FA45-BFA7-B2E14618FA3C}"/>
              </a:ext>
            </a:extLst>
          </p:cNvPr>
          <p:cNvSpPr>
            <a:spLocks noGrp="1"/>
          </p:cNvSpPr>
          <p:nvPr>
            <p:ph type="title"/>
          </p:nvPr>
        </p:nvSpPr>
        <p:spPr>
          <a:xfrm>
            <a:off x="628651" y="503239"/>
            <a:ext cx="4860924" cy="863600"/>
          </a:xfrm>
        </p:spPr>
        <p:txBody>
          <a:bodyPr/>
          <a:lstStyle/>
          <a:p>
            <a:r>
              <a:rPr lang="de-DE" dirty="0"/>
              <a:t>Wie </a:t>
            </a:r>
            <a:r>
              <a:rPr lang="de-DE" b="1" dirty="0">
                <a:solidFill>
                  <a:schemeClr val="accent3"/>
                </a:solidFill>
              </a:rPr>
              <a:t>Beteiligung </a:t>
            </a:r>
            <a:r>
              <a:rPr lang="de-DE" dirty="0"/>
              <a:t>ermöglichen</a:t>
            </a:r>
          </a:p>
        </p:txBody>
      </p:sp>
      <p:sp>
        <p:nvSpPr>
          <p:cNvPr id="3" name="Inhaltsplatzhalter 2">
            <a:extLst>
              <a:ext uri="{FF2B5EF4-FFF2-40B4-BE49-F238E27FC236}">
                <a16:creationId xmlns:a16="http://schemas.microsoft.com/office/drawing/2014/main" id="{9386CDC5-0E53-5747-A5FF-F1BF194D0614}"/>
              </a:ext>
            </a:extLst>
          </p:cNvPr>
          <p:cNvSpPr>
            <a:spLocks noGrp="1"/>
          </p:cNvSpPr>
          <p:nvPr>
            <p:ph sz="half" idx="1"/>
          </p:nvPr>
        </p:nvSpPr>
        <p:spPr>
          <a:xfrm>
            <a:off x="628648" y="2663917"/>
            <a:ext cx="6202567" cy="2033081"/>
          </a:xfrm>
        </p:spPr>
        <p:txBody>
          <a:bodyPr tIns="46800" bIns="46800"/>
          <a:lstStyle/>
          <a:p>
            <a:r>
              <a:rPr lang="de-DE" dirty="0"/>
              <a:t>Zur Verbreiterung der Teilhabemöglichkeiten erscheint es sinnvoll, Projekte so zu konzipieren, dass </a:t>
            </a:r>
            <a:r>
              <a:rPr lang="de-DE" b="1" dirty="0">
                <a:latin typeface="Calibri" panose="020F0502020204030204" pitchFamily="34" charset="0"/>
                <a:cs typeface="Calibri" panose="020F0502020204030204" pitchFamily="34" charset="0"/>
              </a:rPr>
              <a:t>verschiedene Partizipationsstufen bzw. Beteiligungsintensitäten</a:t>
            </a:r>
            <a:r>
              <a:rPr lang="de-DE" dirty="0"/>
              <a:t> angeboten werden. </a:t>
            </a:r>
            <a:r>
              <a:rPr lang="de-DE" dirty="0" err="1"/>
              <a:t>Bürger.innen</a:t>
            </a:r>
            <a:r>
              <a:rPr lang="de-DE" dirty="0"/>
              <a:t> und andere Verbundpartner können sich so entscheiden, zu welchen Zeiten sie sich wie stark und an welchen Punkten an der SCS-Aktivität beteiligen wollen bzw. können.</a:t>
            </a:r>
          </a:p>
          <a:p>
            <a:r>
              <a:rPr lang="de-DE" dirty="0"/>
              <a:t>So müssen Projektbeteiligte während der Projektlaufzeit nicht »verloren« gehen, wenn in dieser Zeit veränderte familiäre oder berufliche Bedingungen dazu führen, dass sie sich über eine gewisse Zeit weniger intensiv einbringen können. Auch könnte das Angebot unterschiedlicher Beteiligungsformen gegenüber </a:t>
            </a:r>
            <a:r>
              <a:rPr lang="de-DE" b="1" dirty="0">
                <a:latin typeface="Calibri" panose="020F0502020204030204" pitchFamily="34" charset="0"/>
                <a:cs typeface="Calibri" panose="020F0502020204030204" pitchFamily="34" charset="0"/>
              </a:rPr>
              <a:t>unterrepräsentierten sozialen Gruppen</a:t>
            </a:r>
            <a:r>
              <a:rPr lang="de-DE" b="1" dirty="0"/>
              <a:t> </a:t>
            </a:r>
            <a:r>
              <a:rPr lang="de-DE" dirty="0"/>
              <a:t>bestehende Hemmnisse abbauen und ihre Teilnahme fördern. </a:t>
            </a:r>
          </a:p>
          <a:p>
            <a:r>
              <a:rPr lang="de-DE" dirty="0"/>
              <a:t>Die folgende Grafik zeigt beispielhaft unterschiedliche Beteiligungsformen:</a:t>
            </a:r>
          </a:p>
        </p:txBody>
      </p:sp>
      <p:sp>
        <p:nvSpPr>
          <p:cNvPr id="4" name="Foliennummernplatzhalter 3">
            <a:extLst>
              <a:ext uri="{FF2B5EF4-FFF2-40B4-BE49-F238E27FC236}">
                <a16:creationId xmlns:a16="http://schemas.microsoft.com/office/drawing/2014/main" id="{C1AAC282-30A9-0C43-9077-524B4F5C05FF}"/>
              </a:ext>
            </a:extLst>
          </p:cNvPr>
          <p:cNvSpPr>
            <a:spLocks noGrp="1"/>
          </p:cNvSpPr>
          <p:nvPr>
            <p:ph type="sldNum" sz="quarter" idx="12"/>
          </p:nvPr>
        </p:nvSpPr>
        <p:spPr/>
        <p:txBody>
          <a:bodyPr/>
          <a:lstStyle/>
          <a:p>
            <a:fld id="{BA6FFAF3-5CE7-1E4A-B297-9EAF17666F00}" type="slidenum">
              <a:rPr lang="de-DE" smtClean="0"/>
              <a:t>26</a:t>
            </a:fld>
            <a:endParaRPr lang="de-DE" dirty="0"/>
          </a:p>
        </p:txBody>
      </p:sp>
      <p:sp>
        <p:nvSpPr>
          <p:cNvPr id="8" name="Inhaltsplatzhalter 2">
            <a:extLst>
              <a:ext uri="{FF2B5EF4-FFF2-40B4-BE49-F238E27FC236}">
                <a16:creationId xmlns:a16="http://schemas.microsoft.com/office/drawing/2014/main" id="{8681BCE0-A7C7-8540-A16B-666D4B2E6779}"/>
              </a:ext>
            </a:extLst>
          </p:cNvPr>
          <p:cNvSpPr txBox="1">
            <a:spLocks/>
          </p:cNvSpPr>
          <p:nvPr/>
        </p:nvSpPr>
        <p:spPr>
          <a:xfrm>
            <a:off x="629069" y="1366839"/>
            <a:ext cx="4716837"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latin typeface="Calibri" panose="020F0502020204030204" pitchFamily="34" charset="0"/>
                <a:cs typeface="Calibri" panose="020F0502020204030204" pitchFamily="34" charset="0"/>
              </a:rPr>
              <a:t>Die Durchführung mehrjähriger SCS-Aktivitäten stellt hohe Anforderungen an die Zeit, Flexibilität und Kommunikation der Projektbeteiligten und sollte im Projektdesign bedacht werden.</a:t>
            </a:r>
          </a:p>
        </p:txBody>
      </p:sp>
      <p:sp>
        <p:nvSpPr>
          <p:cNvPr id="9" name="Inhaltsplatzhalter 2">
            <a:extLst>
              <a:ext uri="{FF2B5EF4-FFF2-40B4-BE49-F238E27FC236}">
                <a16:creationId xmlns:a16="http://schemas.microsoft.com/office/drawing/2014/main" id="{877B5263-D112-EB42-A151-E6F793144F5B}"/>
              </a:ext>
            </a:extLst>
          </p:cNvPr>
          <p:cNvSpPr txBox="1">
            <a:spLocks/>
          </p:cNvSpPr>
          <p:nvPr/>
        </p:nvSpPr>
        <p:spPr>
          <a:xfrm>
            <a:off x="926830" y="6620604"/>
            <a:ext cx="4666614" cy="291372"/>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sz="600" dirty="0">
                <a:solidFill>
                  <a:schemeClr val="tx2"/>
                </a:solidFill>
              </a:rPr>
              <a:t>Bild: Variationen von Beteiligungsstufen und -intensitäten. In Beispiel A sind die Ko-Forschenden intensiv, aber nur in den ersten Projektschritten beteiligt. In Beispiel B sind die Ko-Forschenden weniger intensiv, dafür während der gesamten Projektlaufzeit beteiligt. (Göbel et al. 2020: 84)</a:t>
            </a:r>
          </a:p>
        </p:txBody>
      </p:sp>
      <p:sp>
        <p:nvSpPr>
          <p:cNvPr id="11" name="Rechteck 10">
            <a:extLst>
              <a:ext uri="{FF2B5EF4-FFF2-40B4-BE49-F238E27FC236}">
                <a16:creationId xmlns:a16="http://schemas.microsoft.com/office/drawing/2014/main" id="{FC9E18F6-9BE1-3B4F-95FC-D382339F8A9D}"/>
              </a:ext>
            </a:extLst>
          </p:cNvPr>
          <p:cNvSpPr/>
          <p:nvPr/>
        </p:nvSpPr>
        <p:spPr>
          <a:xfrm>
            <a:off x="7114285" y="3508588"/>
            <a:ext cx="2962080" cy="3137867"/>
          </a:xfrm>
          <a:prstGeom prst="rect">
            <a:avLst/>
          </a:prstGeom>
          <a:solidFill>
            <a:schemeClr val="bg1"/>
          </a:solidFill>
          <a:ln w="6350">
            <a:solidFill>
              <a:schemeClr val="tx2"/>
            </a:solidFill>
          </a:ln>
          <a:effectLst>
            <a:outerShdw dist="63500" dir="2700000" algn="tl" rotWithShape="0">
              <a:schemeClr val="bg1">
                <a:lumMod val="75000"/>
              </a:schemeClr>
            </a:outerShdw>
          </a:effectLst>
        </p:spPr>
        <p:txBody>
          <a:bodyPr wrap="square" tIns="90000" rIns="90000">
            <a:spAutoFit/>
          </a:bodyPr>
          <a:lstStyle/>
          <a:p>
            <a:pPr>
              <a:spcAft>
                <a:spcPts val="600"/>
              </a:spcAft>
            </a:pPr>
            <a:r>
              <a:rPr lang="de-DE" sz="1250" b="1" dirty="0">
                <a:solidFill>
                  <a:schemeClr val="accent2"/>
                </a:solidFill>
                <a:latin typeface="Calibri" panose="020F0502020204030204" pitchFamily="34" charset="0"/>
                <a:cs typeface="Calibri" panose="020F0502020204030204" pitchFamily="34" charset="0"/>
              </a:rPr>
              <a:t>Partizipation als Projektsteuerung</a:t>
            </a:r>
            <a:endParaRPr lang="de-DE" sz="1250" dirty="0">
              <a:latin typeface="Calibri Light" panose="020F0302020204030204" pitchFamily="34" charset="0"/>
              <a:cs typeface="Calibri Light" panose="020F0302020204030204" pitchFamily="34" charset="0"/>
            </a:endParaRPr>
          </a:p>
          <a:p>
            <a:pPr marL="171450" indent="-1714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Es sollte eine </a:t>
            </a:r>
            <a:r>
              <a:rPr lang="de-DE" sz="1100" b="1" dirty="0">
                <a:latin typeface="Calibri" panose="020F0502020204030204" pitchFamily="34" charset="0"/>
                <a:cs typeface="Calibri" panose="020F0502020204030204" pitchFamily="34" charset="0"/>
              </a:rPr>
              <a:t>niedrigschwellige</a:t>
            </a:r>
            <a:r>
              <a:rPr lang="de-DE" sz="1100" dirty="0">
                <a:latin typeface="Calibri Light" panose="020F0302020204030204" pitchFamily="34" charset="0"/>
                <a:cs typeface="Calibri Light" panose="020F0302020204030204" pitchFamily="34" charset="0"/>
              </a:rPr>
              <a:t>, aber grundlegende und </a:t>
            </a:r>
            <a:r>
              <a:rPr lang="de-DE" sz="1100" b="1" dirty="0">
                <a:latin typeface="Calibri" panose="020F0502020204030204" pitchFamily="34" charset="0"/>
                <a:cs typeface="Calibri" panose="020F0502020204030204" pitchFamily="34" charset="0"/>
              </a:rPr>
              <a:t>verbindliche Verpflichtung</a:t>
            </a:r>
            <a:r>
              <a:rPr lang="de-DE" sz="1100" b="1" dirty="0">
                <a:latin typeface="Calibri Light" panose="020F0302020204030204" pitchFamily="34" charset="0"/>
                <a:cs typeface="Calibri Light" panose="020F0302020204030204" pitchFamily="34" charset="0"/>
              </a:rPr>
              <a:t> </a:t>
            </a:r>
            <a:r>
              <a:rPr lang="de-DE" sz="1100" dirty="0">
                <a:latin typeface="Calibri Light" panose="020F0302020204030204" pitchFamily="34" charset="0"/>
                <a:cs typeface="Calibri Light" panose="020F0302020204030204" pitchFamily="34" charset="0"/>
              </a:rPr>
              <a:t>zur Projektmitarbeit von den Beteiligten gefordert werden.</a:t>
            </a: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Es bietet sich an verschiedene </a:t>
            </a:r>
            <a:r>
              <a:rPr lang="de-DE" sz="1100" b="1" dirty="0">
                <a:latin typeface="Calibri" panose="020F0502020204030204" pitchFamily="34" charset="0"/>
                <a:cs typeface="Calibri" panose="020F0502020204030204" pitchFamily="34" charset="0"/>
              </a:rPr>
              <a:t>Intensitätsstufen</a:t>
            </a:r>
            <a:r>
              <a:rPr lang="de-DE" sz="1100" dirty="0">
                <a:latin typeface="Calibri Light" panose="020F0302020204030204" pitchFamily="34" charset="0"/>
                <a:cs typeface="Calibri Light" panose="020F0302020204030204" pitchFamily="34" charset="0"/>
              </a:rPr>
              <a:t> der Partizipation anzubieten, wie beispielsweise </a:t>
            </a:r>
          </a:p>
          <a:p>
            <a:pPr marL="360363" lvl="1" indent="-131763">
              <a:spcAft>
                <a:spcPts val="600"/>
              </a:spcAft>
              <a:buFont typeface="Arial" panose="020B0604020202020204" pitchFamily="34" charset="0"/>
              <a:buChar char="•"/>
            </a:pPr>
            <a:r>
              <a:rPr lang="de-DE" sz="900" dirty="0">
                <a:latin typeface="Calibri Light" panose="020F0302020204030204" pitchFamily="34" charset="0"/>
                <a:cs typeface="Calibri Light" panose="020F0302020204030204" pitchFamily="34" charset="0"/>
              </a:rPr>
              <a:t>niedrigschwellige Beteiligungsformate, aber auch </a:t>
            </a:r>
          </a:p>
          <a:p>
            <a:pPr marL="360363" lvl="1" indent="-131763">
              <a:spcAft>
                <a:spcPts val="300"/>
              </a:spcAft>
              <a:buFont typeface="Arial" panose="020B0604020202020204" pitchFamily="34" charset="0"/>
              <a:buChar char="•"/>
            </a:pPr>
            <a:r>
              <a:rPr lang="de-DE" sz="900" dirty="0">
                <a:latin typeface="Calibri Light" panose="020F0302020204030204" pitchFamily="34" charset="0"/>
                <a:cs typeface="Calibri Light" panose="020F0302020204030204" pitchFamily="34" charset="0"/>
              </a:rPr>
              <a:t>Möglichkeiten für ein vertieftes Engagement.</a:t>
            </a:r>
            <a:endParaRPr lang="de-DE" sz="1100" dirty="0">
              <a:latin typeface="Calibri Light" panose="020F0302020204030204" pitchFamily="34" charset="0"/>
              <a:cs typeface="Calibri Light" panose="020F0302020204030204" pitchFamily="34" charset="0"/>
            </a:endParaRPr>
          </a:p>
          <a:p>
            <a:pPr marL="184150" indent="-184150">
              <a:spcBef>
                <a:spcPts val="600"/>
              </a:spcBef>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Im Laufe des Projek­ts können diese Formate geändert werden.</a:t>
            </a:r>
          </a:p>
          <a:p>
            <a:pPr marL="184150" indent="-184150">
              <a:spcAft>
                <a:spcPts val="600"/>
              </a:spcAft>
              <a:buFont typeface="Courier New" panose="02070309020205020404" pitchFamily="49" charset="0"/>
              <a:buChar char="o"/>
            </a:pPr>
            <a:r>
              <a:rPr lang="de-DE" sz="1100" b="1" dirty="0">
                <a:latin typeface="Calibri" panose="020F0502020204030204" pitchFamily="34" charset="0"/>
                <a:cs typeface="Calibri" panose="020F0502020204030204" pitchFamily="34" charset="0"/>
              </a:rPr>
              <a:t>Steuerungsgruppen</a:t>
            </a:r>
            <a:r>
              <a:rPr lang="de-DE" sz="1100" dirty="0">
                <a:latin typeface="Calibri Light" panose="020F0302020204030204" pitchFamily="34" charset="0"/>
                <a:cs typeface="Calibri Light" panose="020F0302020204030204" pitchFamily="34" charset="0"/>
              </a:rPr>
              <a:t> oder Arbeitsteilungsko­ordinatoren können die Organisation der Projektsteuerung übernehmen.</a:t>
            </a:r>
          </a:p>
        </p:txBody>
      </p:sp>
      <p:grpSp>
        <p:nvGrpSpPr>
          <p:cNvPr id="6" name="Gruppieren 5">
            <a:extLst>
              <a:ext uri="{FF2B5EF4-FFF2-40B4-BE49-F238E27FC236}">
                <a16:creationId xmlns:a16="http://schemas.microsoft.com/office/drawing/2014/main" id="{245A1B86-FE87-A94D-A66C-46687FF79484}"/>
              </a:ext>
            </a:extLst>
          </p:cNvPr>
          <p:cNvGrpSpPr/>
          <p:nvPr/>
        </p:nvGrpSpPr>
        <p:grpSpPr>
          <a:xfrm>
            <a:off x="7101082" y="499129"/>
            <a:ext cx="2962080" cy="740440"/>
            <a:chOff x="6956995" y="5325980"/>
            <a:chExt cx="2962080" cy="740440"/>
          </a:xfrm>
        </p:grpSpPr>
        <p:sp>
          <p:nvSpPr>
            <p:cNvPr id="13" name="Rechteck 12">
              <a:extLst>
                <a:ext uri="{FF2B5EF4-FFF2-40B4-BE49-F238E27FC236}">
                  <a16:creationId xmlns:a16="http://schemas.microsoft.com/office/drawing/2014/main" id="{1F0D7155-BE97-0446-82C5-81B87668F22B}"/>
                </a:ext>
              </a:extLst>
            </p:cNvPr>
            <p:cNvSpPr/>
            <p:nvPr/>
          </p:nvSpPr>
          <p:spPr>
            <a:xfrm>
              <a:off x="7109995" y="5478980"/>
              <a:ext cx="2809080" cy="587440"/>
            </a:xfrm>
            <a:prstGeom prst="rect">
              <a:avLst/>
            </a:prstGeom>
            <a:solidFill>
              <a:schemeClr val="bg1"/>
            </a:solidFill>
            <a:ln w="6350">
              <a:solidFill>
                <a:schemeClr val="accent3"/>
              </a:solidFill>
            </a:ln>
            <a:effectLst>
              <a:outerShdw dist="63500" dir="2700000" algn="tl" rotWithShape="0">
                <a:schemeClr val="accent3">
                  <a:lumMod val="20000"/>
                  <a:lumOff val="80000"/>
                </a:schemeClr>
              </a:outerShdw>
            </a:effectLst>
          </p:spPr>
          <p:txBody>
            <a:bodyPr wrap="square" lIns="144000" tIns="125999" rIns="90000" bIns="90000">
              <a:spAutoFit/>
            </a:bodyPr>
            <a:lstStyle/>
            <a:p>
              <a:pPr defTabSz="1007943">
                <a:spcBef>
                  <a:spcPts val="1200"/>
                </a:spcBef>
              </a:pPr>
              <a:r>
                <a:rPr lang="de-DE" sz="800" dirty="0">
                  <a:solidFill>
                    <a:schemeClr val="accent3"/>
                  </a:solidFill>
                  <a:latin typeface="Calibri Light" panose="020F0302020204030204" pitchFamily="34" charset="0"/>
                  <a:cs typeface="Calibri Light" panose="020F0302020204030204" pitchFamily="34" charset="0"/>
                </a:rPr>
                <a:t>Wenn Ko-Forschende stärker darüber entscheiden, welche Aufgaben sie im Projekt übernehmen können und wol­len, erfährt die Projektsteuerung eine größere Relevanz.</a:t>
              </a:r>
            </a:p>
          </p:txBody>
        </p:sp>
        <p:sp>
          <p:nvSpPr>
            <p:cNvPr id="14" name="Oval 13">
              <a:extLst>
                <a:ext uri="{FF2B5EF4-FFF2-40B4-BE49-F238E27FC236}">
                  <a16:creationId xmlns:a16="http://schemas.microsoft.com/office/drawing/2014/main" id="{2B8DFE72-9D05-584D-995D-4E8F712EE3D4}"/>
                </a:ext>
              </a:extLst>
            </p:cNvPr>
            <p:cNvSpPr/>
            <p:nvPr/>
          </p:nvSpPr>
          <p:spPr>
            <a:xfrm>
              <a:off x="6956995" y="5325980"/>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FB6C13E2-FDAF-1F45-AFEC-103D5C0A21A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974678" y="5343663"/>
              <a:ext cx="270633" cy="270633"/>
            </a:xfrm>
            <a:prstGeom prst="rect">
              <a:avLst/>
            </a:prstGeom>
          </p:spPr>
        </p:pic>
      </p:grpSp>
      <p:sp>
        <p:nvSpPr>
          <p:cNvPr id="17" name="Rechteck 16">
            <a:extLst>
              <a:ext uri="{FF2B5EF4-FFF2-40B4-BE49-F238E27FC236}">
                <a16:creationId xmlns:a16="http://schemas.microsoft.com/office/drawing/2014/main" id="{7FE148F8-1BE7-7F42-9760-63908B7DCD30}"/>
              </a:ext>
            </a:extLst>
          </p:cNvPr>
          <p:cNvSpPr/>
          <p:nvPr/>
        </p:nvSpPr>
        <p:spPr>
          <a:xfrm>
            <a:off x="1160279" y="5445321"/>
            <a:ext cx="5661211" cy="1009279"/>
          </a:xfrm>
          <a:prstGeom prst="rect">
            <a:avLst/>
          </a:prstGeom>
          <a:pattFill prst="ltDnDiag">
            <a:fgClr>
              <a:schemeClr val="accent2">
                <a:lumMod val="40000"/>
                <a:lumOff val="60000"/>
              </a:schemeClr>
            </a:fgClr>
            <a:bgClr>
              <a:schemeClr val="bg1"/>
            </a:bgClr>
          </a:patt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99628E18-07DB-D541-8038-3A256A4F5A55}"/>
              </a:ext>
            </a:extLst>
          </p:cNvPr>
          <p:cNvSpPr/>
          <p:nvPr/>
        </p:nvSpPr>
        <p:spPr>
          <a:xfrm>
            <a:off x="1083422" y="4977088"/>
            <a:ext cx="2658694" cy="1010621"/>
          </a:xfrm>
          <a:prstGeom prst="rect">
            <a:avLst/>
          </a:prstGeom>
          <a:pattFill prst="pct5">
            <a:fgClr>
              <a:schemeClr val="accent3"/>
            </a:fgClr>
            <a:bgClr>
              <a:schemeClr val="bg1"/>
            </a:bgClr>
          </a:patt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9" name="Gerade Verbindung mit Pfeil 18">
            <a:extLst>
              <a:ext uri="{FF2B5EF4-FFF2-40B4-BE49-F238E27FC236}">
                <a16:creationId xmlns:a16="http://schemas.microsoft.com/office/drawing/2014/main" id="{CB96C6AC-347C-B84C-9677-58E42F82E32F}"/>
              </a:ext>
            </a:extLst>
          </p:cNvPr>
          <p:cNvCxnSpPr>
            <a:cxnSpLocks/>
          </p:cNvCxnSpPr>
          <p:nvPr/>
        </p:nvCxnSpPr>
        <p:spPr>
          <a:xfrm>
            <a:off x="1787787" y="5248953"/>
            <a:ext cx="0" cy="933782"/>
          </a:xfrm>
          <a:prstGeom prst="straightConnector1">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8F2481E6-221E-3847-B52B-4ADCE59AA3F4}"/>
              </a:ext>
            </a:extLst>
          </p:cNvPr>
          <p:cNvCxnSpPr>
            <a:cxnSpLocks/>
          </p:cNvCxnSpPr>
          <p:nvPr/>
        </p:nvCxnSpPr>
        <p:spPr>
          <a:xfrm>
            <a:off x="2923301" y="5248953"/>
            <a:ext cx="1" cy="933782"/>
          </a:xfrm>
          <a:prstGeom prst="straightConnector1">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A26C8B92-18A7-3842-A1BF-2FD6731BBBDB}"/>
              </a:ext>
            </a:extLst>
          </p:cNvPr>
          <p:cNvCxnSpPr>
            <a:cxnSpLocks/>
          </p:cNvCxnSpPr>
          <p:nvPr/>
        </p:nvCxnSpPr>
        <p:spPr>
          <a:xfrm>
            <a:off x="3949810" y="5248953"/>
            <a:ext cx="1" cy="933782"/>
          </a:xfrm>
          <a:prstGeom prst="straightConnector1">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0523CB1E-5EB2-4141-BD64-5AE7246E7584}"/>
              </a:ext>
            </a:extLst>
          </p:cNvPr>
          <p:cNvCxnSpPr>
            <a:cxnSpLocks/>
          </p:cNvCxnSpPr>
          <p:nvPr/>
        </p:nvCxnSpPr>
        <p:spPr>
          <a:xfrm>
            <a:off x="4981930" y="5248953"/>
            <a:ext cx="1" cy="933782"/>
          </a:xfrm>
          <a:prstGeom prst="straightConnector1">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1B8A66D-DE8D-9F4A-8295-7EF20E2EA971}"/>
              </a:ext>
            </a:extLst>
          </p:cNvPr>
          <p:cNvCxnSpPr>
            <a:cxnSpLocks/>
          </p:cNvCxnSpPr>
          <p:nvPr/>
        </p:nvCxnSpPr>
        <p:spPr>
          <a:xfrm>
            <a:off x="6132251" y="5248953"/>
            <a:ext cx="1" cy="933782"/>
          </a:xfrm>
          <a:prstGeom prst="straightConnector1">
            <a:avLst/>
          </a:prstGeom>
          <a:ln w="127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0601C2C5-9DC6-AC4D-8FDF-1B38FA57A243}"/>
              </a:ext>
            </a:extLst>
          </p:cNvPr>
          <p:cNvSpPr txBox="1"/>
          <p:nvPr/>
        </p:nvSpPr>
        <p:spPr>
          <a:xfrm>
            <a:off x="1555190" y="4978431"/>
            <a:ext cx="465192" cy="261610"/>
          </a:xfrm>
          <a:prstGeom prst="rect">
            <a:avLst/>
          </a:prstGeom>
          <a:noFill/>
        </p:spPr>
        <p:txBody>
          <a:bodyPr wrap="none" rtlCol="0">
            <a:spAutoFit/>
          </a:bodyPr>
          <a:lstStyle/>
          <a:p>
            <a:r>
              <a:rPr lang="de-DE" sz="1100">
                <a:latin typeface="Calibri Light" panose="020F0302020204030204" pitchFamily="34" charset="0"/>
                <a:cs typeface="Calibri Light" panose="020F0302020204030204" pitchFamily="34" charset="0"/>
              </a:rPr>
              <a:t>hoch</a:t>
            </a:r>
          </a:p>
        </p:txBody>
      </p:sp>
      <p:sp>
        <p:nvSpPr>
          <p:cNvPr id="25" name="Textfeld 24">
            <a:extLst>
              <a:ext uri="{FF2B5EF4-FFF2-40B4-BE49-F238E27FC236}">
                <a16:creationId xmlns:a16="http://schemas.microsoft.com/office/drawing/2014/main" id="{E9DF851B-CFA0-FE4B-AF1D-A4CBA0A5DDBE}"/>
              </a:ext>
            </a:extLst>
          </p:cNvPr>
          <p:cNvSpPr txBox="1"/>
          <p:nvPr/>
        </p:nvSpPr>
        <p:spPr>
          <a:xfrm>
            <a:off x="1231385" y="5585039"/>
            <a:ext cx="1112805" cy="261610"/>
          </a:xfrm>
          <a:prstGeom prst="rect">
            <a:avLst/>
          </a:prstGeom>
          <a:solidFill>
            <a:schemeClr val="bg1"/>
          </a:solidFill>
          <a:ln w="6350">
            <a:solidFill>
              <a:schemeClr val="tx2"/>
            </a:solidFill>
          </a:ln>
          <a:effectLst>
            <a:outerShdw dist="38100" dir="2700000" algn="tl" rotWithShape="0">
              <a:schemeClr val="bg1">
                <a:lumMod val="75000"/>
              </a:schemeClr>
            </a:outerShdw>
          </a:effectLst>
        </p:spPr>
        <p:txBody>
          <a:bodyPr wrap="none" rtlCol="0">
            <a:spAutoFit/>
          </a:bodyPr>
          <a:lstStyle/>
          <a:p>
            <a:r>
              <a:rPr lang="de-DE" sz="1100" b="1">
                <a:latin typeface="Calibri" panose="020F0502020204030204" pitchFamily="34" charset="0"/>
                <a:cs typeface="Calibri" panose="020F0502020204030204" pitchFamily="34" charset="0"/>
              </a:rPr>
              <a:t>Themensetzung</a:t>
            </a:r>
          </a:p>
        </p:txBody>
      </p:sp>
      <p:sp>
        <p:nvSpPr>
          <p:cNvPr id="26" name="Textfeld 25">
            <a:extLst>
              <a:ext uri="{FF2B5EF4-FFF2-40B4-BE49-F238E27FC236}">
                <a16:creationId xmlns:a16="http://schemas.microsoft.com/office/drawing/2014/main" id="{961B8E52-B515-B942-B79F-1181C2D17521}"/>
              </a:ext>
            </a:extLst>
          </p:cNvPr>
          <p:cNvSpPr txBox="1"/>
          <p:nvPr/>
        </p:nvSpPr>
        <p:spPr>
          <a:xfrm>
            <a:off x="2502352" y="5585039"/>
            <a:ext cx="841897" cy="261610"/>
          </a:xfrm>
          <a:prstGeom prst="rect">
            <a:avLst/>
          </a:prstGeom>
          <a:solidFill>
            <a:schemeClr val="bg1"/>
          </a:solidFill>
          <a:ln w="6350">
            <a:solidFill>
              <a:schemeClr val="tx2"/>
            </a:solidFill>
          </a:ln>
          <a:effectLst>
            <a:outerShdw dist="38100" dir="2700000" algn="tl" rotWithShape="0">
              <a:schemeClr val="bg1">
                <a:lumMod val="75000"/>
              </a:schemeClr>
            </a:outerShdw>
          </a:effectLst>
        </p:spPr>
        <p:txBody>
          <a:bodyPr wrap="none" rtlCol="0">
            <a:spAutoFit/>
          </a:bodyPr>
          <a:lstStyle/>
          <a:p>
            <a:r>
              <a:rPr lang="de-DE" sz="1100" b="1">
                <a:latin typeface="Calibri" panose="020F0502020204030204" pitchFamily="34" charset="0"/>
                <a:cs typeface="Calibri" panose="020F0502020204030204" pitchFamily="34" charset="0"/>
              </a:rPr>
              <a:t>Umsetzung</a:t>
            </a:r>
          </a:p>
        </p:txBody>
      </p:sp>
      <p:sp>
        <p:nvSpPr>
          <p:cNvPr id="27" name="Textfeld 26">
            <a:extLst>
              <a:ext uri="{FF2B5EF4-FFF2-40B4-BE49-F238E27FC236}">
                <a16:creationId xmlns:a16="http://schemas.microsoft.com/office/drawing/2014/main" id="{DD544E9B-871A-794A-9736-C1C7518C672B}"/>
              </a:ext>
            </a:extLst>
          </p:cNvPr>
          <p:cNvSpPr txBox="1"/>
          <p:nvPr/>
        </p:nvSpPr>
        <p:spPr>
          <a:xfrm>
            <a:off x="3502411" y="5585039"/>
            <a:ext cx="894797" cy="261610"/>
          </a:xfrm>
          <a:prstGeom prst="rect">
            <a:avLst/>
          </a:prstGeom>
          <a:solidFill>
            <a:schemeClr val="bg1"/>
          </a:solidFill>
          <a:ln w="6350">
            <a:solidFill>
              <a:schemeClr val="tx2"/>
            </a:solidFill>
          </a:ln>
          <a:effectLst>
            <a:outerShdw dist="38100" dir="2700000" algn="tl" rotWithShape="0">
              <a:schemeClr val="bg1">
                <a:lumMod val="75000"/>
              </a:schemeClr>
            </a:outerShdw>
          </a:effectLst>
        </p:spPr>
        <p:txBody>
          <a:bodyPr wrap="none" rtlCol="0">
            <a:spAutoFit/>
          </a:bodyPr>
          <a:lstStyle/>
          <a:p>
            <a:r>
              <a:rPr lang="de-DE" sz="1100" b="1">
                <a:latin typeface="Calibri" panose="020F0502020204030204" pitchFamily="34" charset="0"/>
                <a:cs typeface="Calibri" panose="020F0502020204030204" pitchFamily="34" charset="0"/>
              </a:rPr>
              <a:t>Auswertung</a:t>
            </a:r>
          </a:p>
        </p:txBody>
      </p:sp>
      <p:sp>
        <p:nvSpPr>
          <p:cNvPr id="28" name="Textfeld 27">
            <a:extLst>
              <a:ext uri="{FF2B5EF4-FFF2-40B4-BE49-F238E27FC236}">
                <a16:creationId xmlns:a16="http://schemas.microsoft.com/office/drawing/2014/main" id="{092343DA-91BC-BA44-B222-22E68AC73291}"/>
              </a:ext>
            </a:extLst>
          </p:cNvPr>
          <p:cNvSpPr txBox="1"/>
          <p:nvPr/>
        </p:nvSpPr>
        <p:spPr>
          <a:xfrm>
            <a:off x="4555370" y="5585039"/>
            <a:ext cx="853119" cy="261610"/>
          </a:xfrm>
          <a:prstGeom prst="rect">
            <a:avLst/>
          </a:prstGeom>
          <a:solidFill>
            <a:schemeClr val="bg1"/>
          </a:solidFill>
          <a:ln w="6350">
            <a:solidFill>
              <a:schemeClr val="tx2"/>
            </a:solidFill>
          </a:ln>
          <a:effectLst>
            <a:outerShdw dist="38100" dir="2700000" algn="tl" rotWithShape="0">
              <a:schemeClr val="bg1">
                <a:lumMod val="75000"/>
              </a:schemeClr>
            </a:outerShdw>
          </a:effectLst>
        </p:spPr>
        <p:txBody>
          <a:bodyPr wrap="none" rtlCol="0">
            <a:spAutoFit/>
          </a:bodyPr>
          <a:lstStyle/>
          <a:p>
            <a:r>
              <a:rPr lang="de-DE" sz="1100" b="1">
                <a:latin typeface="Calibri" panose="020F0502020204030204" pitchFamily="34" charset="0"/>
                <a:cs typeface="Calibri" panose="020F0502020204030204" pitchFamily="34" charset="0"/>
              </a:rPr>
              <a:t>Publikation</a:t>
            </a:r>
          </a:p>
        </p:txBody>
      </p:sp>
      <p:sp>
        <p:nvSpPr>
          <p:cNvPr id="29" name="Textfeld 28">
            <a:extLst>
              <a:ext uri="{FF2B5EF4-FFF2-40B4-BE49-F238E27FC236}">
                <a16:creationId xmlns:a16="http://schemas.microsoft.com/office/drawing/2014/main" id="{7BC65F82-C78D-9947-A0CD-47F375CA7F96}"/>
              </a:ext>
            </a:extLst>
          </p:cNvPr>
          <p:cNvSpPr txBox="1"/>
          <p:nvPr/>
        </p:nvSpPr>
        <p:spPr>
          <a:xfrm>
            <a:off x="5566651" y="5585039"/>
            <a:ext cx="1125629" cy="261610"/>
          </a:xfrm>
          <a:prstGeom prst="rect">
            <a:avLst/>
          </a:prstGeom>
          <a:solidFill>
            <a:schemeClr val="bg1"/>
          </a:solidFill>
          <a:ln w="6350">
            <a:solidFill>
              <a:schemeClr val="tx2"/>
            </a:solidFill>
          </a:ln>
          <a:effectLst>
            <a:outerShdw dist="38100" dir="2700000" algn="tl" rotWithShape="0">
              <a:schemeClr val="bg1">
                <a:lumMod val="75000"/>
              </a:schemeClr>
            </a:outerShdw>
          </a:effectLst>
        </p:spPr>
        <p:txBody>
          <a:bodyPr wrap="none" rtlCol="0">
            <a:spAutoFit/>
          </a:bodyPr>
          <a:lstStyle/>
          <a:p>
            <a:r>
              <a:rPr lang="de-DE" sz="1100" b="1">
                <a:latin typeface="Calibri" panose="020F0502020204030204" pitchFamily="34" charset="0"/>
                <a:cs typeface="Calibri" panose="020F0502020204030204" pitchFamily="34" charset="0"/>
              </a:rPr>
              <a:t>Kommunikation</a:t>
            </a:r>
          </a:p>
        </p:txBody>
      </p:sp>
      <p:sp>
        <p:nvSpPr>
          <p:cNvPr id="30" name="Textfeld 29">
            <a:extLst>
              <a:ext uri="{FF2B5EF4-FFF2-40B4-BE49-F238E27FC236}">
                <a16:creationId xmlns:a16="http://schemas.microsoft.com/office/drawing/2014/main" id="{C87278F3-6288-304F-830C-F0F3CA286A83}"/>
              </a:ext>
            </a:extLst>
          </p:cNvPr>
          <p:cNvSpPr txBox="1"/>
          <p:nvPr/>
        </p:nvSpPr>
        <p:spPr>
          <a:xfrm>
            <a:off x="1499887" y="6192990"/>
            <a:ext cx="575799" cy="261610"/>
          </a:xfrm>
          <a:prstGeom prst="rect">
            <a:avLst/>
          </a:prstGeom>
          <a:noFill/>
        </p:spPr>
        <p:txBody>
          <a:bodyPr wrap="none" rtlCol="0">
            <a:spAutoFit/>
          </a:bodyPr>
          <a:lstStyle/>
          <a:p>
            <a:r>
              <a:rPr lang="de-DE" sz="1100">
                <a:latin typeface="Calibri Light" panose="020F0302020204030204" pitchFamily="34" charset="0"/>
                <a:cs typeface="Calibri Light" panose="020F0302020204030204" pitchFamily="34" charset="0"/>
              </a:rPr>
              <a:t>niedrig</a:t>
            </a:r>
          </a:p>
        </p:txBody>
      </p:sp>
      <p:sp>
        <p:nvSpPr>
          <p:cNvPr id="31" name="Textfeld 30">
            <a:extLst>
              <a:ext uri="{FF2B5EF4-FFF2-40B4-BE49-F238E27FC236}">
                <a16:creationId xmlns:a16="http://schemas.microsoft.com/office/drawing/2014/main" id="{AC2E5D45-5791-6142-8434-F5218944B2CA}"/>
              </a:ext>
            </a:extLst>
          </p:cNvPr>
          <p:cNvSpPr txBox="1"/>
          <p:nvPr/>
        </p:nvSpPr>
        <p:spPr>
          <a:xfrm>
            <a:off x="3191965" y="4978430"/>
            <a:ext cx="550151" cy="261610"/>
          </a:xfrm>
          <a:prstGeom prst="rect">
            <a:avLst/>
          </a:prstGeom>
          <a:noFill/>
        </p:spPr>
        <p:txBody>
          <a:bodyPr wrap="none" rtlCol="0">
            <a:spAutoFit/>
          </a:bodyPr>
          <a:lstStyle/>
          <a:p>
            <a:r>
              <a:rPr lang="de-DE" sz="1100" b="1">
                <a:solidFill>
                  <a:schemeClr val="accent3"/>
                </a:solidFill>
                <a:latin typeface="Calibri" panose="020F0502020204030204" pitchFamily="34" charset="0"/>
                <a:cs typeface="Calibri" panose="020F0502020204030204" pitchFamily="34" charset="0"/>
              </a:rPr>
              <a:t>Bsp. A</a:t>
            </a:r>
          </a:p>
        </p:txBody>
      </p:sp>
      <p:sp>
        <p:nvSpPr>
          <p:cNvPr id="32" name="Textfeld 31">
            <a:extLst>
              <a:ext uri="{FF2B5EF4-FFF2-40B4-BE49-F238E27FC236}">
                <a16:creationId xmlns:a16="http://schemas.microsoft.com/office/drawing/2014/main" id="{7D5A7E10-870F-2248-B217-538008C3F29C}"/>
              </a:ext>
            </a:extLst>
          </p:cNvPr>
          <p:cNvSpPr txBox="1"/>
          <p:nvPr/>
        </p:nvSpPr>
        <p:spPr>
          <a:xfrm>
            <a:off x="6277751" y="6192990"/>
            <a:ext cx="543739" cy="261610"/>
          </a:xfrm>
          <a:prstGeom prst="rect">
            <a:avLst/>
          </a:prstGeom>
          <a:noFill/>
        </p:spPr>
        <p:txBody>
          <a:bodyPr wrap="none" rtlCol="0">
            <a:spAutoFit/>
          </a:bodyPr>
          <a:lstStyle/>
          <a:p>
            <a:r>
              <a:rPr lang="de-DE" sz="1100" b="1">
                <a:solidFill>
                  <a:schemeClr val="accent2"/>
                </a:solidFill>
                <a:latin typeface="Calibri" panose="020F0502020204030204" pitchFamily="34" charset="0"/>
                <a:cs typeface="Calibri" panose="020F0502020204030204" pitchFamily="34" charset="0"/>
              </a:rPr>
              <a:t>Bsp. B</a:t>
            </a:r>
          </a:p>
        </p:txBody>
      </p:sp>
      <p:sp>
        <p:nvSpPr>
          <p:cNvPr id="33" name="Pfeil nach links und oben 32">
            <a:extLst>
              <a:ext uri="{FF2B5EF4-FFF2-40B4-BE49-F238E27FC236}">
                <a16:creationId xmlns:a16="http://schemas.microsoft.com/office/drawing/2014/main" id="{C0256273-9E1D-BB41-BDF4-CB8B9B99C38D}"/>
              </a:ext>
            </a:extLst>
          </p:cNvPr>
          <p:cNvSpPr/>
          <p:nvPr/>
        </p:nvSpPr>
        <p:spPr>
          <a:xfrm flipH="1">
            <a:off x="926830" y="4977088"/>
            <a:ext cx="5894657" cy="1628313"/>
          </a:xfrm>
          <a:prstGeom prst="leftUpArrow">
            <a:avLst>
              <a:gd name="adj1" fmla="val 0"/>
              <a:gd name="adj2" fmla="val 1101"/>
              <a:gd name="adj3" fmla="val 311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40C49F57-C912-E643-9FF8-2F80ACCCACE3}"/>
              </a:ext>
            </a:extLst>
          </p:cNvPr>
          <p:cNvSpPr txBox="1"/>
          <p:nvPr/>
        </p:nvSpPr>
        <p:spPr>
          <a:xfrm rot="16200000">
            <a:off x="412646" y="5585038"/>
            <a:ext cx="724878" cy="261610"/>
          </a:xfrm>
          <a:prstGeom prst="rect">
            <a:avLst/>
          </a:prstGeom>
          <a:noFill/>
        </p:spPr>
        <p:txBody>
          <a:bodyPr wrap="none" rtlCol="0">
            <a:spAutoFit/>
          </a:bodyPr>
          <a:lstStyle/>
          <a:p>
            <a:r>
              <a:rPr lang="de-DE" sz="1100">
                <a:latin typeface="Calibri Light" panose="020F0302020204030204" pitchFamily="34" charset="0"/>
                <a:cs typeface="Calibri Light" panose="020F0302020204030204" pitchFamily="34" charset="0"/>
              </a:rPr>
              <a:t>Intensität</a:t>
            </a:r>
          </a:p>
        </p:txBody>
      </p:sp>
      <p:sp>
        <p:nvSpPr>
          <p:cNvPr id="35" name="Textfeld 34">
            <a:extLst>
              <a:ext uri="{FF2B5EF4-FFF2-40B4-BE49-F238E27FC236}">
                <a16:creationId xmlns:a16="http://schemas.microsoft.com/office/drawing/2014/main" id="{A8B87850-FA9A-234B-AB35-AE68AB73EA91}"/>
              </a:ext>
            </a:extLst>
          </p:cNvPr>
          <p:cNvSpPr txBox="1"/>
          <p:nvPr/>
        </p:nvSpPr>
        <p:spPr>
          <a:xfrm>
            <a:off x="6095670" y="6645936"/>
            <a:ext cx="553357" cy="261610"/>
          </a:xfrm>
          <a:prstGeom prst="rect">
            <a:avLst/>
          </a:prstGeom>
          <a:noFill/>
        </p:spPr>
        <p:txBody>
          <a:bodyPr wrap="none" rtlCol="0">
            <a:spAutoFit/>
          </a:bodyPr>
          <a:lstStyle/>
          <a:p>
            <a:r>
              <a:rPr lang="de-DE" sz="1100">
                <a:latin typeface="Calibri Light" panose="020F0302020204030204" pitchFamily="34" charset="0"/>
                <a:cs typeface="Calibri Light" panose="020F0302020204030204" pitchFamily="34" charset="0"/>
              </a:rPr>
              <a:t>Stufen</a:t>
            </a:r>
          </a:p>
        </p:txBody>
      </p:sp>
    </p:spTree>
    <p:extLst>
      <p:ext uri="{BB962C8B-B14F-4D97-AF65-F5344CB8AC3E}">
        <p14:creationId xmlns:p14="http://schemas.microsoft.com/office/powerpoint/2010/main" val="7675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1BEBCA2-B400-BE47-8E96-30F51C363FDE}"/>
              </a:ext>
            </a:extLst>
          </p:cNvPr>
          <p:cNvSpPr/>
          <p:nvPr/>
        </p:nvSpPr>
        <p:spPr>
          <a:xfrm>
            <a:off x="0" y="0"/>
            <a:ext cx="6821488" cy="75596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332DDC5-D7EB-D346-87F0-7B7EAA2640C4}"/>
              </a:ext>
            </a:extLst>
          </p:cNvPr>
          <p:cNvSpPr>
            <a:spLocks noGrp="1"/>
          </p:cNvSpPr>
          <p:nvPr>
            <p:ph type="title"/>
          </p:nvPr>
        </p:nvSpPr>
        <p:spPr>
          <a:xfrm>
            <a:off x="7110413" y="503239"/>
            <a:ext cx="2952749" cy="1232804"/>
          </a:xfrm>
        </p:spPr>
        <p:txBody>
          <a:bodyPr/>
          <a:lstStyle/>
          <a:p>
            <a:r>
              <a:rPr lang="de-DE" dirty="0"/>
              <a:t>Wie Teilnehmende </a:t>
            </a:r>
            <a:br>
              <a:rPr lang="de-DE" dirty="0"/>
            </a:br>
            <a:r>
              <a:rPr lang="de-DE" b="1" dirty="0">
                <a:solidFill>
                  <a:srgbClr val="60A8D8"/>
                </a:solidFill>
              </a:rPr>
              <a:t>bezeichnen</a:t>
            </a:r>
            <a:endParaRPr lang="de-DE" dirty="0"/>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27</a:t>
            </a:fld>
            <a:endParaRPr lang="de-DE" dirty="0"/>
          </a:p>
        </p:txBody>
      </p:sp>
      <p:sp>
        <p:nvSpPr>
          <p:cNvPr id="16" name="Inhaltsplatzhalter 2">
            <a:extLst>
              <a:ext uri="{FF2B5EF4-FFF2-40B4-BE49-F238E27FC236}">
                <a16:creationId xmlns:a16="http://schemas.microsoft.com/office/drawing/2014/main" id="{6F5D6053-3E71-6D45-B886-3F3288552867}"/>
              </a:ext>
            </a:extLst>
          </p:cNvPr>
          <p:cNvSpPr txBox="1">
            <a:spLocks/>
          </p:cNvSpPr>
          <p:nvPr/>
        </p:nvSpPr>
        <p:spPr>
          <a:xfrm>
            <a:off x="7120245" y="2552072"/>
            <a:ext cx="2942918" cy="2970044"/>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Bezeichnungen für die Menschen, die an SCS-Aktivitäten beteiligt sind, werden viel und heiß diskutiert. Gute Begriffe sind hier Gold wert. Im besten Falle signalisieren sie den Freiwilligen oder Partnern in Wissenschaft und Praxis, mit denen man zusammenarbeiten möchte, dass sie hier richtig sind. Sie zeigen Wertschätzung oder aber sie wirken hölzern und grenzen gar aus. Die Bezeichnungen strukturieren die gemeinsame Arbeit, denn spricht man von </a:t>
            </a:r>
            <a:r>
              <a:rPr lang="de-DE" dirty="0" err="1"/>
              <a:t>Amateur.innen</a:t>
            </a:r>
            <a:r>
              <a:rPr lang="de-DE" dirty="0"/>
              <a:t> und akademischen </a:t>
            </a:r>
            <a:r>
              <a:rPr lang="de-DE" dirty="0" err="1"/>
              <a:t>Wissenschaftler.innen</a:t>
            </a:r>
            <a:r>
              <a:rPr lang="de-DE" dirty="0"/>
              <a:t>, schafft man eventuell Hierarchien und Gräben, die gar nicht bestehen müssten. Neue Begriffe (wie Ko-Forschende) sollen inklusiv sein und Kreativität stimulieren, können aber auch abschrecken. Zudem sind weitere Praxis-</a:t>
            </a:r>
            <a:r>
              <a:rPr lang="de-DE" dirty="0" err="1"/>
              <a:t>Partner.innen</a:t>
            </a:r>
            <a:r>
              <a:rPr lang="de-DE" dirty="0"/>
              <a:t> an SCS beteiligt, die nicht vergessen werden sollten.</a:t>
            </a:r>
          </a:p>
        </p:txBody>
      </p:sp>
      <p:sp>
        <p:nvSpPr>
          <p:cNvPr id="13" name="Rechteck 12">
            <a:extLst>
              <a:ext uri="{FF2B5EF4-FFF2-40B4-BE49-F238E27FC236}">
                <a16:creationId xmlns:a16="http://schemas.microsoft.com/office/drawing/2014/main" id="{1F22B7BF-200D-B045-B134-285DB9AC4DD8}"/>
              </a:ext>
            </a:extLst>
          </p:cNvPr>
          <p:cNvSpPr/>
          <p:nvPr/>
        </p:nvSpPr>
        <p:spPr>
          <a:xfrm>
            <a:off x="628649" y="7056437"/>
            <a:ext cx="5662821" cy="395287"/>
          </a:xfrm>
          <a:prstGeom prst="rect">
            <a:avLst/>
          </a:prstGeom>
        </p:spPr>
        <p:txBody>
          <a:bodyPr wrap="square" anchor="ctr" anchorCtr="0">
            <a:noAutofit/>
          </a:bodyPr>
          <a:lstStyle/>
          <a:p>
            <a:pPr marL="0" lvl="2" defTabSz="1007943">
              <a:lnSpc>
                <a:spcPct val="90000"/>
              </a:lnSpc>
              <a:spcBef>
                <a:spcPts val="600"/>
              </a:spcBef>
            </a:pPr>
            <a:r>
              <a:rPr lang="de-DE" sz="600" dirty="0">
                <a:solidFill>
                  <a:schemeClr val="tx2"/>
                </a:solidFill>
                <a:latin typeface="Calibri Light" panose="020F0302020204030204" pitchFamily="34" charset="0"/>
                <a:cs typeface="Calibri Light" panose="020F0302020204030204" pitchFamily="34" charset="0"/>
              </a:rPr>
              <a:t>Bild: Tim </a:t>
            </a:r>
            <a:r>
              <a:rPr lang="de-DE" sz="600" dirty="0" err="1">
                <a:solidFill>
                  <a:schemeClr val="tx2"/>
                </a:solidFill>
                <a:latin typeface="Calibri Light" panose="020F0302020204030204" pitchFamily="34" charset="0"/>
                <a:cs typeface="Calibri Light" panose="020F0302020204030204" pitchFamily="34" charset="0"/>
              </a:rPr>
              <a:t>Kiessling</a:t>
            </a:r>
            <a:r>
              <a:rPr lang="de-DE" sz="600" dirty="0">
                <a:solidFill>
                  <a:schemeClr val="tx2"/>
                </a:solidFill>
                <a:latin typeface="Calibri Light" panose="020F0302020204030204" pitchFamily="34" charset="0"/>
                <a:cs typeface="Calibri Light" panose="020F0302020204030204" pitchFamily="34" charset="0"/>
              </a:rPr>
              <a:t>, Erweiterung durch Claudia Göbel und Susann Hippler für </a:t>
            </a:r>
            <a:r>
              <a:rPr lang="de-DE" sz="600" dirty="0" err="1">
                <a:solidFill>
                  <a:schemeClr val="tx2"/>
                </a:solidFill>
                <a:latin typeface="Calibri Light" panose="020F0302020204030204" pitchFamily="34" charset="0"/>
                <a:cs typeface="Calibri Light" panose="020F0302020204030204" pitchFamily="34" charset="0"/>
              </a:rPr>
              <a:t>SoCiS</a:t>
            </a:r>
            <a:r>
              <a:rPr lang="de-DE" sz="600" dirty="0">
                <a:solidFill>
                  <a:schemeClr val="tx2"/>
                </a:solidFill>
                <a:latin typeface="Calibri Light" panose="020F0302020204030204" pitchFamily="34" charset="0"/>
                <a:cs typeface="Calibri Light" panose="020F0302020204030204" pitchFamily="34" charset="0"/>
              </a:rPr>
              <a:t> (</a:t>
            </a:r>
            <a:r>
              <a:rPr lang="de-DE" sz="600" dirty="0">
                <a:solidFill>
                  <a:schemeClr val="tx2"/>
                </a:solidFill>
                <a:latin typeface="Calibri Light" panose="020F0302020204030204" pitchFamily="34" charset="0"/>
                <a:cs typeface="Calibri Light" panose="020F0302020204030204" pitchFamily="34" charset="0"/>
                <a:hlinkClick r:id="rId3"/>
              </a:rPr>
              <a:t>t1p.de/kz2n</a:t>
            </a:r>
            <a:r>
              <a:rPr lang="de-DE" sz="600" dirty="0">
                <a:solidFill>
                  <a:schemeClr val="tx2"/>
                </a:solidFill>
                <a:latin typeface="Calibri Light" panose="020F0302020204030204" pitchFamily="34" charset="0"/>
                <a:cs typeface="Calibri Light" panose="020F0302020204030204" pitchFamily="34" charset="0"/>
              </a:rPr>
              <a:t> – </a:t>
            </a:r>
            <a:r>
              <a:rPr lang="de-DE" sz="600"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CC BY 4.0</a:t>
            </a:r>
            <a:r>
              <a:rPr lang="de-DE" sz="600" dirty="0">
                <a:solidFill>
                  <a:schemeClr val="tx2"/>
                </a:solidFill>
                <a:latin typeface="Calibri Light" panose="020F0302020204030204" pitchFamily="34" charset="0"/>
                <a:cs typeface="Calibri Light" panose="020F0302020204030204" pitchFamily="34" charset="0"/>
              </a:rPr>
              <a:t>). Das Originalwerk wurde veröffentlicht in »Citizen Science </a:t>
            </a:r>
            <a:r>
              <a:rPr lang="de-DE" sz="600" dirty="0" err="1">
                <a:solidFill>
                  <a:schemeClr val="tx2"/>
                </a:solidFill>
                <a:latin typeface="Calibri Light" panose="020F0302020204030204" pitchFamily="34" charset="0"/>
                <a:cs typeface="Calibri Light" panose="020F0302020204030204" pitchFamily="34" charset="0"/>
              </a:rPr>
              <a:t>Terminology</a:t>
            </a:r>
            <a:r>
              <a:rPr lang="de-DE" sz="600" dirty="0">
                <a:solidFill>
                  <a:schemeClr val="tx2"/>
                </a:solidFill>
                <a:latin typeface="Calibri Light" panose="020F0302020204030204" pitchFamily="34" charset="0"/>
                <a:cs typeface="Calibri Light" panose="020F0302020204030204" pitchFamily="34" charset="0"/>
              </a:rPr>
              <a:t> </a:t>
            </a:r>
            <a:r>
              <a:rPr lang="de-DE" sz="600" dirty="0" err="1">
                <a:solidFill>
                  <a:schemeClr val="tx2"/>
                </a:solidFill>
                <a:latin typeface="Calibri Light" panose="020F0302020204030204" pitchFamily="34" charset="0"/>
                <a:cs typeface="Calibri Light" panose="020F0302020204030204" pitchFamily="34" charset="0"/>
              </a:rPr>
              <a:t>Matters</a:t>
            </a:r>
            <a:r>
              <a:rPr lang="de-DE" sz="600" dirty="0">
                <a:solidFill>
                  <a:schemeClr val="tx2"/>
                </a:solidFill>
                <a:latin typeface="Calibri Light" panose="020F0302020204030204" pitchFamily="34" charset="0"/>
                <a:cs typeface="Calibri Light" panose="020F0302020204030204" pitchFamily="34" charset="0"/>
              </a:rPr>
              <a:t>: </a:t>
            </a:r>
            <a:r>
              <a:rPr lang="de-DE" sz="600" dirty="0" err="1">
                <a:solidFill>
                  <a:schemeClr val="tx2"/>
                </a:solidFill>
                <a:latin typeface="Calibri Light" panose="020F0302020204030204" pitchFamily="34" charset="0"/>
                <a:cs typeface="Calibri Light" panose="020F0302020204030204" pitchFamily="34" charset="0"/>
              </a:rPr>
              <a:t>Exploring</a:t>
            </a:r>
            <a:r>
              <a:rPr lang="de-DE" sz="600" dirty="0">
                <a:solidFill>
                  <a:schemeClr val="tx2"/>
                </a:solidFill>
                <a:latin typeface="Calibri Light" panose="020F0302020204030204" pitchFamily="34" charset="0"/>
                <a:cs typeface="Calibri Light" panose="020F0302020204030204" pitchFamily="34" charset="0"/>
              </a:rPr>
              <a:t> Key Terms« von </a:t>
            </a:r>
            <a:r>
              <a:rPr lang="de-DE" sz="600" dirty="0" err="1">
                <a:solidFill>
                  <a:schemeClr val="tx2"/>
                </a:solidFill>
                <a:latin typeface="Calibri Light" panose="020F0302020204030204" pitchFamily="34" charset="0"/>
                <a:cs typeface="Calibri Light" panose="020F0302020204030204" pitchFamily="34" charset="0"/>
              </a:rPr>
              <a:t>Eitzel</a:t>
            </a:r>
            <a:r>
              <a:rPr lang="de-DE" sz="600" dirty="0">
                <a:solidFill>
                  <a:schemeClr val="tx2"/>
                </a:solidFill>
                <a:latin typeface="Calibri Light" panose="020F0302020204030204" pitchFamily="34" charset="0"/>
                <a:cs typeface="Calibri Light" panose="020F0302020204030204" pitchFamily="34" charset="0"/>
              </a:rPr>
              <a:t> et al. 2017 (</a:t>
            </a:r>
            <a:r>
              <a:rPr lang="de-DE" sz="600" dirty="0">
                <a:solidFill>
                  <a:schemeClr val="tx2"/>
                </a:solidFill>
                <a:latin typeface="Calibri Light" panose="020F0302020204030204" pitchFamily="34" charset="0"/>
                <a:cs typeface="Calibri Light" panose="020F0302020204030204" pitchFamily="34" charset="0"/>
                <a:hlinkClick r:id="rId5"/>
              </a:rPr>
              <a:t>t1p.de/</a:t>
            </a:r>
            <a:r>
              <a:rPr lang="de-DE" sz="600" dirty="0" err="1">
                <a:solidFill>
                  <a:schemeClr val="tx2"/>
                </a:solidFill>
                <a:latin typeface="Calibri Light" panose="020F0302020204030204" pitchFamily="34" charset="0"/>
                <a:cs typeface="Calibri Light" panose="020F0302020204030204" pitchFamily="34" charset="0"/>
                <a:hlinkClick r:id="rId5"/>
              </a:rPr>
              <a:t>hqss</a:t>
            </a:r>
            <a:r>
              <a:rPr lang="de-DE" sz="600" dirty="0">
                <a:solidFill>
                  <a:schemeClr val="tx2"/>
                </a:solidFill>
                <a:latin typeface="Calibri Light" panose="020F0302020204030204" pitchFamily="34" charset="0"/>
                <a:cs typeface="Calibri Light" panose="020F0302020204030204" pitchFamily="34" charset="0"/>
              </a:rPr>
              <a:t>). Die Erweiterung basiert auf einer Studie zu partizipativer Forschung in den Geistes- und Sozialwissenschaften mit weiteren Bezeichnungen und Kritiken (unterste Zeile) sowie der Sichtbarmachung weiterer bisher meist unerwähnten Teilnehmenden (rechte Spalte).</a:t>
            </a:r>
          </a:p>
        </p:txBody>
      </p:sp>
      <p:sp>
        <p:nvSpPr>
          <p:cNvPr id="15" name="Inhaltsplatzhalter 2">
            <a:extLst>
              <a:ext uri="{FF2B5EF4-FFF2-40B4-BE49-F238E27FC236}">
                <a16:creationId xmlns:a16="http://schemas.microsoft.com/office/drawing/2014/main" id="{68538ADF-F7C5-FF48-881E-D3E0B11C99D7}"/>
              </a:ext>
            </a:extLst>
          </p:cNvPr>
          <p:cNvSpPr txBox="1">
            <a:spLocks/>
          </p:cNvSpPr>
          <p:nvPr/>
        </p:nvSpPr>
        <p:spPr>
          <a:xfrm>
            <a:off x="7120244" y="1741563"/>
            <a:ext cx="2952749"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latin typeface="Calibri" panose="020F0502020204030204" pitchFamily="34" charset="0"/>
                <a:cs typeface="Calibri" panose="020F0502020204030204" pitchFamily="34" charset="0"/>
              </a:rPr>
              <a:t>Gute Begriffe laden ein, schätzen wert und stimulieren Kreativität. </a:t>
            </a:r>
          </a:p>
        </p:txBody>
      </p:sp>
      <p:grpSp>
        <p:nvGrpSpPr>
          <p:cNvPr id="17" name="Gruppieren 16">
            <a:extLst>
              <a:ext uri="{FF2B5EF4-FFF2-40B4-BE49-F238E27FC236}">
                <a16:creationId xmlns:a16="http://schemas.microsoft.com/office/drawing/2014/main" id="{FBF75477-08B2-D447-817E-E9934485FC59}"/>
              </a:ext>
            </a:extLst>
          </p:cNvPr>
          <p:cNvGrpSpPr/>
          <p:nvPr/>
        </p:nvGrpSpPr>
        <p:grpSpPr>
          <a:xfrm>
            <a:off x="7237034" y="5580063"/>
            <a:ext cx="2826128" cy="1425243"/>
            <a:chOff x="3859408" y="5092162"/>
            <a:chExt cx="2826128" cy="1425243"/>
          </a:xfrm>
        </p:grpSpPr>
        <p:sp>
          <p:nvSpPr>
            <p:cNvPr id="18" name="Rechteck 17">
              <a:extLst>
                <a:ext uri="{FF2B5EF4-FFF2-40B4-BE49-F238E27FC236}">
                  <a16:creationId xmlns:a16="http://schemas.microsoft.com/office/drawing/2014/main" id="{E429703C-B0E3-9049-B193-49B73987ADA3}"/>
                </a:ext>
              </a:extLst>
            </p:cNvPr>
            <p:cNvSpPr/>
            <p:nvPr/>
          </p:nvSpPr>
          <p:spPr>
            <a:xfrm>
              <a:off x="4012407" y="5245162"/>
              <a:ext cx="2673129" cy="1272243"/>
            </a:xfrm>
            <a:prstGeom prst="rect">
              <a:avLst/>
            </a:prstGeom>
            <a:solidFill>
              <a:schemeClr val="bg1"/>
            </a:solidFill>
            <a:ln w="6350">
              <a:solidFill>
                <a:schemeClr val="accent1"/>
              </a:solidFill>
            </a:ln>
            <a:effectLst>
              <a:outerShdw dist="63500" dir="2700000" algn="ctr" rotWithShape="0">
                <a:schemeClr val="accent1">
                  <a:lumMod val="20000"/>
                  <a:lumOff val="80000"/>
                </a:schemeClr>
              </a:outerShdw>
            </a:effectLst>
          </p:spPr>
          <p:txBody>
            <a:bodyPr wrap="square" lIns="144000" tIns="125999" rIns="90000" bIns="90000">
              <a:spAutoFit/>
            </a:bodyPr>
            <a:lstStyle/>
            <a:p>
              <a:pPr defTabSz="1007943">
                <a:spcBef>
                  <a:spcPts val="1200"/>
                </a:spcBef>
              </a:pPr>
              <a:r>
                <a:rPr lang="de-DE" sz="1000" b="1" dirty="0">
                  <a:solidFill>
                    <a:schemeClr val="accent1"/>
                  </a:solidFill>
                  <a:latin typeface="Calibri" panose="020F0502020204030204" pitchFamily="34" charset="0"/>
                  <a:cs typeface="Calibri" panose="020F0502020204030204" pitchFamily="34" charset="0"/>
                </a:rPr>
                <a:t>Passende Begriffe projektspezifisch finden</a:t>
              </a:r>
            </a:p>
            <a:p>
              <a:pPr defTabSz="1007943">
                <a:spcBef>
                  <a:spcPts val="300"/>
                </a:spcBef>
              </a:pPr>
              <a:r>
                <a:rPr lang="de-DE" sz="800" dirty="0">
                  <a:solidFill>
                    <a:schemeClr val="accent1"/>
                  </a:solidFill>
                  <a:latin typeface="Calibri Light" panose="020F0302020204030204" pitchFamily="34" charset="0"/>
                  <a:cs typeface="Calibri Light" panose="020F0302020204030204" pitchFamily="34" charset="0"/>
                </a:rPr>
                <a:t>Die Abbildung fasst verbreitete Bezeichnungen sowie typische Kritik, die an ihnen geübt wird, zusammen. Sie zeigt damit auch: die »richtige« Bezeichnung gibt es nicht. Passende Begriffe für ein SCS-Vorhaben schließen im besten Falle an das Selbstverständnis der Beteiligten an – hier sollte man recherchieren, Feedback einholen und ggf. gemeinsam entscheiden.</a:t>
              </a:r>
            </a:p>
          </p:txBody>
        </p:sp>
        <p:sp>
          <p:nvSpPr>
            <p:cNvPr id="19" name="Oval 18">
              <a:extLst>
                <a:ext uri="{FF2B5EF4-FFF2-40B4-BE49-F238E27FC236}">
                  <a16:creationId xmlns:a16="http://schemas.microsoft.com/office/drawing/2014/main" id="{283506EE-4A14-924F-A9A2-1213251D92AA}"/>
                </a:ext>
              </a:extLst>
            </p:cNvPr>
            <p:cNvSpPr/>
            <p:nvPr/>
          </p:nvSpPr>
          <p:spPr>
            <a:xfrm>
              <a:off x="3859408"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3" name="Grafik 22">
            <a:extLst>
              <a:ext uri="{FF2B5EF4-FFF2-40B4-BE49-F238E27FC236}">
                <a16:creationId xmlns:a16="http://schemas.microsoft.com/office/drawing/2014/main" id="{1D1FB369-4012-104B-8A89-B629EF6AA32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60102" y="5598616"/>
            <a:ext cx="270633" cy="270633"/>
          </a:xfrm>
          <a:prstGeom prst="rect">
            <a:avLst/>
          </a:prstGeom>
        </p:spPr>
      </p:pic>
      <p:pic>
        <p:nvPicPr>
          <p:cNvPr id="24" name="Grafik 23">
            <a:extLst>
              <a:ext uri="{FF2B5EF4-FFF2-40B4-BE49-F238E27FC236}">
                <a16:creationId xmlns:a16="http://schemas.microsoft.com/office/drawing/2014/main" id="{6D612F95-A689-904C-B868-1AD77D22C95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5747" y="606490"/>
            <a:ext cx="6676802" cy="6118401"/>
          </a:xfrm>
          <a:prstGeom prst="rect">
            <a:avLst/>
          </a:prstGeom>
        </p:spPr>
      </p:pic>
    </p:spTree>
    <p:extLst>
      <p:ext uri="{BB962C8B-B14F-4D97-AF65-F5344CB8AC3E}">
        <p14:creationId xmlns:p14="http://schemas.microsoft.com/office/powerpoint/2010/main" val="4201467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2DDC5-D7EB-D346-87F0-7B7EAA2640C4}"/>
              </a:ext>
            </a:extLst>
          </p:cNvPr>
          <p:cNvSpPr>
            <a:spLocks noGrp="1"/>
          </p:cNvSpPr>
          <p:nvPr>
            <p:ph type="title"/>
          </p:nvPr>
        </p:nvSpPr>
        <p:spPr>
          <a:xfrm>
            <a:off x="628651" y="503239"/>
            <a:ext cx="6088343" cy="863600"/>
          </a:xfrm>
        </p:spPr>
        <p:txBody>
          <a:bodyPr/>
          <a:lstStyle/>
          <a:p>
            <a:r>
              <a:rPr lang="de-DE" dirty="0"/>
              <a:t>Wie mit </a:t>
            </a:r>
            <a:r>
              <a:rPr lang="de-DE" b="1" dirty="0">
                <a:solidFill>
                  <a:srgbClr val="60A8D8"/>
                </a:solidFill>
              </a:rPr>
              <a:t>Ko-Forschenden</a:t>
            </a:r>
            <a:r>
              <a:rPr lang="de-DE" dirty="0"/>
              <a:t> </a:t>
            </a:r>
            <a:br>
              <a:rPr lang="de-DE" dirty="0"/>
            </a:br>
            <a:r>
              <a:rPr lang="de-DE" dirty="0"/>
              <a:t>zusammenarbeiten</a:t>
            </a:r>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28</a:t>
            </a:fld>
            <a:endParaRPr lang="de-DE" dirty="0"/>
          </a:p>
        </p:txBody>
      </p:sp>
      <p:sp>
        <p:nvSpPr>
          <p:cNvPr id="10" name="Inhaltsplatzhalter 2">
            <a:extLst>
              <a:ext uri="{FF2B5EF4-FFF2-40B4-BE49-F238E27FC236}">
                <a16:creationId xmlns:a16="http://schemas.microsoft.com/office/drawing/2014/main" id="{2F22B864-D86E-0D4E-8212-45FAE1E11FFA}"/>
              </a:ext>
            </a:extLst>
          </p:cNvPr>
          <p:cNvSpPr txBox="1">
            <a:spLocks/>
          </p:cNvSpPr>
          <p:nvPr/>
        </p:nvSpPr>
        <p:spPr>
          <a:xfrm>
            <a:off x="629069" y="1366839"/>
            <a:ext cx="5746331"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2"/>
                </a:solidFill>
                <a:latin typeface="Calibri" panose="020F0502020204030204" pitchFamily="34" charset="0"/>
                <a:cs typeface="Calibri" panose="020F0502020204030204" pitchFamily="34" charset="0"/>
              </a:rPr>
              <a:t>In der Zusammenarbeit mit Ko-Forschenden sollte besonders bedacht werden, dass es herausfordernd sein kann, sie über den gesamten Projektzeitraum zu halten. Indem ihre Selbstwirksamkeit gestärkt wird, kann dieser Herausforderung begegnet werden.</a:t>
            </a:r>
          </a:p>
        </p:txBody>
      </p:sp>
      <p:sp>
        <p:nvSpPr>
          <p:cNvPr id="16" name="Inhaltsplatzhalter 2">
            <a:extLst>
              <a:ext uri="{FF2B5EF4-FFF2-40B4-BE49-F238E27FC236}">
                <a16:creationId xmlns:a16="http://schemas.microsoft.com/office/drawing/2014/main" id="{6F5D6053-3E71-6D45-B886-3F3288552867}"/>
              </a:ext>
            </a:extLst>
          </p:cNvPr>
          <p:cNvSpPr txBox="1">
            <a:spLocks/>
          </p:cNvSpPr>
          <p:nvPr/>
        </p:nvSpPr>
        <p:spPr>
          <a:xfrm>
            <a:off x="629069" y="2876696"/>
            <a:ext cx="4716837" cy="1257559"/>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5"/>
                </a:solidFill>
                <a:latin typeface="Calibri" panose="020F0502020204030204" pitchFamily="34" charset="0"/>
                <a:cs typeface="Calibri" panose="020F0502020204030204" pitchFamily="34" charset="0"/>
              </a:rPr>
              <a:t>Selbstwirksamkeit und intrinsische Motivation</a:t>
            </a:r>
          </a:p>
          <a:p>
            <a:pPr>
              <a:spcBef>
                <a:spcPts val="600"/>
              </a:spcBef>
            </a:pPr>
            <a:r>
              <a:rPr lang="de-DE" dirty="0"/>
              <a:t>Während des Projekts sollte ein </a:t>
            </a:r>
            <a:r>
              <a:rPr lang="de-DE" b="1" dirty="0">
                <a:latin typeface="Calibri" panose="020F0502020204030204" pitchFamily="34" charset="0"/>
                <a:cs typeface="Calibri" panose="020F0502020204030204" pitchFamily="34" charset="0"/>
              </a:rPr>
              <a:t>hohes Engagement </a:t>
            </a:r>
            <a:r>
              <a:rPr lang="de-DE" dirty="0"/>
              <a:t>der Ko-Forschenden angeregt werden. Dies kann bspw. gelingen, indem Ko-Forschende in die Themensetzung, die eigentliche Forschungsarbeit und die Kommunikation der Ergebnisse eingebunden werden. Aber auch Strategien zur Stärkung von Selbstwirksamkeit sind bedeutend.</a:t>
            </a:r>
          </a:p>
        </p:txBody>
      </p:sp>
      <p:sp>
        <p:nvSpPr>
          <p:cNvPr id="11" name="Inhaltsplatzhalter 2">
            <a:extLst>
              <a:ext uri="{FF2B5EF4-FFF2-40B4-BE49-F238E27FC236}">
                <a16:creationId xmlns:a16="http://schemas.microsoft.com/office/drawing/2014/main" id="{6AC79C80-9689-DF4E-973E-C3CF9E7B80BA}"/>
              </a:ext>
            </a:extLst>
          </p:cNvPr>
          <p:cNvSpPr txBox="1">
            <a:spLocks/>
          </p:cNvSpPr>
          <p:nvPr/>
        </p:nvSpPr>
        <p:spPr>
          <a:xfrm>
            <a:off x="628650" y="4398867"/>
            <a:ext cx="4573585" cy="2121126"/>
          </a:xfrm>
          <a:prstGeom prst="rect">
            <a:avLst/>
          </a:prstGeom>
          <a:solidFill>
            <a:schemeClr val="bg1"/>
          </a:solidFill>
          <a:ln w="6350">
            <a:solidFill>
              <a:schemeClr val="tx1"/>
            </a:solidFill>
          </a:ln>
          <a:effectLst>
            <a:outerShdw dist="63500" dir="2700000" algn="tl" rotWithShape="0">
              <a:schemeClr val="tx2"/>
            </a:outerShdw>
          </a:effectLst>
        </p:spPr>
        <p:txBody>
          <a:bodyPr wrap="square" lIns="144000" tIns="144000" rIns="144000" bIns="108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Die Motivation von Ko-Forschenden zur Beteiligung </a:t>
            </a:r>
            <a:br>
              <a:rPr lang="de-DE" dirty="0"/>
            </a:br>
            <a:r>
              <a:rPr lang="de-DE" dirty="0"/>
              <a:t>an SCS-Aktivitäten ist dann </a:t>
            </a:r>
            <a:r>
              <a:rPr lang="de-DE" b="1" dirty="0">
                <a:latin typeface="Calibri" panose="020F0502020204030204" pitchFamily="34" charset="0"/>
                <a:cs typeface="Calibri" panose="020F0502020204030204" pitchFamily="34" charset="0"/>
              </a:rPr>
              <a:t>hoch</a:t>
            </a:r>
            <a:r>
              <a:rPr lang="de-DE" dirty="0"/>
              <a:t>, wenn:</a:t>
            </a:r>
          </a:p>
          <a:p>
            <a:pPr marL="185738" lvl="1" indent="-127000">
              <a:buFont typeface="Arial" panose="020B0604020202020204" pitchFamily="34" charset="0"/>
              <a:buChar char="•"/>
            </a:pPr>
            <a:r>
              <a:rPr lang="de-DE" dirty="0"/>
              <a:t>sie sich für das beforschte Thema stark interessieren, </a:t>
            </a:r>
          </a:p>
          <a:p>
            <a:pPr marL="185738" lvl="1" indent="-127000">
              <a:spcBef>
                <a:spcPts val="300"/>
              </a:spcBef>
              <a:buFont typeface="Arial" panose="020B0604020202020204" pitchFamily="34" charset="0"/>
              <a:buChar char="•"/>
            </a:pPr>
            <a:r>
              <a:rPr lang="de-DE" dirty="0"/>
              <a:t>sie durch ihre Mitarbeit etwas lernen können und</a:t>
            </a:r>
          </a:p>
          <a:p>
            <a:pPr marL="185738" lvl="1" indent="-127000">
              <a:spcBef>
                <a:spcPts val="300"/>
              </a:spcBef>
              <a:buFont typeface="Arial" panose="020B0604020202020204" pitchFamily="34" charset="0"/>
              <a:buChar char="•"/>
            </a:pPr>
            <a:r>
              <a:rPr lang="de-DE" dirty="0"/>
              <a:t>sie mit ihrer Teilnahme etwas Sichtbares bewegen können.</a:t>
            </a:r>
          </a:p>
          <a:p>
            <a:r>
              <a:rPr lang="de-DE" dirty="0"/>
              <a:t>Diese Aspekte berühren die </a:t>
            </a:r>
            <a:r>
              <a:rPr lang="de-DE" b="1" dirty="0">
                <a:latin typeface="Calibri" panose="020F0502020204030204" pitchFamily="34" charset="0"/>
                <a:cs typeface="Calibri" panose="020F0502020204030204" pitchFamily="34" charset="0"/>
              </a:rPr>
              <a:t>intrinsische Motivation</a:t>
            </a:r>
            <a:r>
              <a:rPr lang="de-DE" dirty="0"/>
              <a:t>, also Beweggründe, die stark an persönliche Interessen und Bedürfnisse gekoppelt sind. Ist die intrinsische Motivation hoch, steigt die Wahrscheinlichkeit einer Zusammenarbeit über einen längeren Zeitraum (Selbstwirksamkeitserwartung).</a:t>
            </a:r>
          </a:p>
        </p:txBody>
      </p:sp>
      <p:grpSp>
        <p:nvGrpSpPr>
          <p:cNvPr id="20" name="Gruppieren 19">
            <a:extLst>
              <a:ext uri="{FF2B5EF4-FFF2-40B4-BE49-F238E27FC236}">
                <a16:creationId xmlns:a16="http://schemas.microsoft.com/office/drawing/2014/main" id="{1657AB41-EC43-A44A-AF23-70FFF199A43A}"/>
              </a:ext>
            </a:extLst>
          </p:cNvPr>
          <p:cNvGrpSpPr/>
          <p:nvPr/>
        </p:nvGrpSpPr>
        <p:grpSpPr>
          <a:xfrm>
            <a:off x="7083400" y="1808778"/>
            <a:ext cx="2962080" cy="863551"/>
            <a:chOff x="3870325" y="3281091"/>
            <a:chExt cx="2962080" cy="863551"/>
          </a:xfrm>
        </p:grpSpPr>
        <p:sp>
          <p:nvSpPr>
            <p:cNvPr id="21" name="Rechteck 20">
              <a:extLst>
                <a:ext uri="{FF2B5EF4-FFF2-40B4-BE49-F238E27FC236}">
                  <a16:creationId xmlns:a16="http://schemas.microsoft.com/office/drawing/2014/main" id="{771A3984-AE6C-D646-BC92-2F50CBAF7191}"/>
                </a:ext>
              </a:extLst>
            </p:cNvPr>
            <p:cNvSpPr/>
            <p:nvPr/>
          </p:nvSpPr>
          <p:spPr>
            <a:xfrm>
              <a:off x="4023325" y="3434091"/>
              <a:ext cx="2809080" cy="710551"/>
            </a:xfrm>
            <a:prstGeom prst="rect">
              <a:avLst/>
            </a:prstGeom>
            <a:solidFill>
              <a:schemeClr val="bg1"/>
            </a:solidFill>
            <a:ln w="6350">
              <a:solidFill>
                <a:schemeClr val="accent2"/>
              </a:solidFill>
            </a:ln>
            <a:effectLst>
              <a:outerShdw dist="63500" dir="2700000" algn="tl" rotWithShape="0">
                <a:schemeClr val="accent2">
                  <a:lumMod val="20000"/>
                  <a:lumOff val="80000"/>
                </a:schemeClr>
              </a:outerShdw>
            </a:effectLst>
          </p:spPr>
          <p:txBody>
            <a:bodyPr wrap="square" lIns="144000" tIns="125999" rIns="90000" bIns="90000">
              <a:spAutoFit/>
            </a:bodyPr>
            <a:lstStyle/>
            <a:p>
              <a:pPr defTabSz="1007943">
                <a:spcBef>
                  <a:spcPts val="1200"/>
                </a:spcBef>
              </a:pPr>
              <a:r>
                <a:rPr lang="de-DE" sz="800" b="1" dirty="0">
                  <a:solidFill>
                    <a:schemeClr val="accent2"/>
                  </a:solidFill>
                  <a:latin typeface="Calibri" panose="020F0502020204030204" pitchFamily="34" charset="0"/>
                  <a:cs typeface="Calibri" panose="020F0502020204030204" pitchFamily="34" charset="0"/>
                </a:rPr>
                <a:t>Selbstwirksamkeitserwartung</a:t>
              </a:r>
              <a:r>
                <a:rPr lang="de-DE" sz="800" baseline="30000" dirty="0">
                  <a:solidFill>
                    <a:schemeClr val="accent2"/>
                  </a:solidFill>
                  <a:latin typeface="Calibri Light" panose="020F0302020204030204" pitchFamily="34" charset="0"/>
                  <a:cs typeface="Calibri Light" panose="020F0302020204030204" pitchFamily="34" charset="0"/>
                </a:rPr>
                <a:t>1</a:t>
              </a:r>
              <a:r>
                <a:rPr lang="de-DE" sz="800" dirty="0">
                  <a:solidFill>
                    <a:schemeClr val="accent2"/>
                  </a:solidFill>
                  <a:latin typeface="Calibri Light" panose="020F0302020204030204" pitchFamily="34" charset="0"/>
                  <a:cs typeface="Calibri Light" panose="020F0302020204030204" pitchFamily="34" charset="0"/>
                </a:rPr>
                <a:t> ist das Erlebnis von eigener Kompetenz und eigenem Erfolg. Damit ist gemeint, dass man als Individuum daran glaubt, selbst etwas bewirken und auch in schwierigen Situationen selbstständig handeln zu können.</a:t>
              </a:r>
            </a:p>
          </p:txBody>
        </p:sp>
        <p:sp>
          <p:nvSpPr>
            <p:cNvPr id="22" name="Oval 21">
              <a:extLst>
                <a:ext uri="{FF2B5EF4-FFF2-40B4-BE49-F238E27FC236}">
                  <a16:creationId xmlns:a16="http://schemas.microsoft.com/office/drawing/2014/main" id="{E93A07E1-4ED0-9943-8CFD-E5E9D03D3037}"/>
                </a:ext>
              </a:extLst>
            </p:cNvPr>
            <p:cNvSpPr/>
            <p:nvPr/>
          </p:nvSpPr>
          <p:spPr>
            <a:xfrm>
              <a:off x="3870325"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a:extLst>
                <a:ext uri="{FF2B5EF4-FFF2-40B4-BE49-F238E27FC236}">
                  <a16:creationId xmlns:a16="http://schemas.microsoft.com/office/drawing/2014/main" id="{AA589289-D147-BE42-B703-8AD122F9185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88008" y="3299460"/>
              <a:ext cx="270633" cy="270633"/>
            </a:xfrm>
            <a:prstGeom prst="rect">
              <a:avLst/>
            </a:prstGeom>
          </p:spPr>
        </p:pic>
      </p:grpSp>
      <p:sp>
        <p:nvSpPr>
          <p:cNvPr id="24" name="Inhaltsplatzhalter 2">
            <a:extLst>
              <a:ext uri="{FF2B5EF4-FFF2-40B4-BE49-F238E27FC236}">
                <a16:creationId xmlns:a16="http://schemas.microsoft.com/office/drawing/2014/main" id="{A6378042-F9D7-4B49-9457-6D30EB54D421}"/>
              </a:ext>
            </a:extLst>
          </p:cNvPr>
          <p:cNvSpPr txBox="1">
            <a:spLocks/>
          </p:cNvSpPr>
          <p:nvPr/>
        </p:nvSpPr>
        <p:spPr>
          <a:xfrm>
            <a:off x="5489576" y="4398867"/>
            <a:ext cx="4555903" cy="1949728"/>
          </a:xfrm>
          <a:prstGeom prst="rect">
            <a:avLst/>
          </a:prstGeom>
          <a:solidFill>
            <a:schemeClr val="bg1"/>
          </a:solidFill>
          <a:ln w="6350">
            <a:solidFill>
              <a:schemeClr val="tx1"/>
            </a:solidFill>
          </a:ln>
          <a:effectLst>
            <a:outerShdw dist="63500" dir="2700000" algn="tl" rotWithShape="0">
              <a:schemeClr val="tx2"/>
            </a:outerShdw>
          </a:effectLst>
        </p:spPr>
        <p:txBody>
          <a:bodyPr wrap="square" lIns="144000" tIns="144000" rIns="144000" bIns="108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Vor allem SCS kann die Selbstwirksamkeit der Beteiligten erhöhen, weil sie Kompetenzen fördert und auf gesellschaftlich relevante Zielsetzungen hinwirkt. Für die </a:t>
            </a:r>
            <a:r>
              <a:rPr lang="de-DE" b="1" dirty="0">
                <a:latin typeface="Calibri" panose="020F0502020204030204" pitchFamily="34" charset="0"/>
                <a:cs typeface="Calibri" panose="020F0502020204030204" pitchFamily="34" charset="0"/>
              </a:rPr>
              <a:t>Projektverantwortlichen</a:t>
            </a:r>
            <a:r>
              <a:rPr lang="de-DE" dirty="0"/>
              <a:t> heißt das, dass sie</a:t>
            </a:r>
          </a:p>
          <a:p>
            <a:pPr marL="225425" lvl="1" indent="-127000">
              <a:buFont typeface="Arial" panose="020B0604020202020204" pitchFamily="34" charset="0"/>
              <a:buChar char="•"/>
            </a:pPr>
            <a:r>
              <a:rPr lang="de-DE" dirty="0"/>
              <a:t>die Räume für derartige Erfahrungen schaffen und sicherstellen müssen sowie </a:t>
            </a:r>
          </a:p>
          <a:p>
            <a:pPr marL="225425" lvl="1" indent="-127000">
              <a:spcBef>
                <a:spcPts val="300"/>
              </a:spcBef>
              <a:buFont typeface="Arial" panose="020B0604020202020204" pitchFamily="34" charset="0"/>
              <a:buChar char="•"/>
            </a:pPr>
            <a:r>
              <a:rPr lang="de-DE" dirty="0"/>
              <a:t>sich in ihrer Kommunikation dieser wichtigen Komponente für erfolgreiche und langfristig stabile Zusammenarbeit bewusst sind.</a:t>
            </a:r>
          </a:p>
          <a:p>
            <a:r>
              <a:rPr lang="de-DE" dirty="0"/>
              <a:t>Dies gilt insbesondere dann, wenn externe Faktoren wie beschränkte Zeitbudgets oder verhältnismäßig hoher Aufwand den Ko-Forschenden viel abverlangen.</a:t>
            </a:r>
          </a:p>
        </p:txBody>
      </p:sp>
      <p:sp>
        <p:nvSpPr>
          <p:cNvPr id="32" name="Inhaltsplatzhalter 2">
            <a:extLst>
              <a:ext uri="{FF2B5EF4-FFF2-40B4-BE49-F238E27FC236}">
                <a16:creationId xmlns:a16="http://schemas.microsoft.com/office/drawing/2014/main" id="{107AF198-7B87-9D40-9A6F-FD5515D6E784}"/>
              </a:ext>
            </a:extLst>
          </p:cNvPr>
          <p:cNvSpPr txBox="1">
            <a:spLocks/>
          </p:cNvSpPr>
          <p:nvPr/>
        </p:nvSpPr>
        <p:spPr>
          <a:xfrm rot="16200000">
            <a:off x="7531646" y="4299074"/>
            <a:ext cx="5910014"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 (1) Bandura 1978</a:t>
            </a:r>
          </a:p>
        </p:txBody>
      </p:sp>
      <p:grpSp>
        <p:nvGrpSpPr>
          <p:cNvPr id="3" name="Gruppieren 2">
            <a:extLst>
              <a:ext uri="{FF2B5EF4-FFF2-40B4-BE49-F238E27FC236}">
                <a16:creationId xmlns:a16="http://schemas.microsoft.com/office/drawing/2014/main" id="{BB1287E7-0FCA-F340-86EA-10F2DED6BBF3}"/>
              </a:ext>
            </a:extLst>
          </p:cNvPr>
          <p:cNvGrpSpPr/>
          <p:nvPr/>
        </p:nvGrpSpPr>
        <p:grpSpPr>
          <a:xfrm>
            <a:off x="7101083" y="503239"/>
            <a:ext cx="2962080" cy="1109772"/>
            <a:chOff x="5489575" y="426917"/>
            <a:chExt cx="2962080" cy="1109772"/>
          </a:xfrm>
        </p:grpSpPr>
        <p:sp>
          <p:nvSpPr>
            <p:cNvPr id="27" name="Rechteck 26">
              <a:extLst>
                <a:ext uri="{FF2B5EF4-FFF2-40B4-BE49-F238E27FC236}">
                  <a16:creationId xmlns:a16="http://schemas.microsoft.com/office/drawing/2014/main" id="{622CFCB8-7703-6446-84F3-46828237ADCA}"/>
                </a:ext>
              </a:extLst>
            </p:cNvPr>
            <p:cNvSpPr/>
            <p:nvPr/>
          </p:nvSpPr>
          <p:spPr>
            <a:xfrm>
              <a:off x="5642575" y="579917"/>
              <a:ext cx="2809080" cy="956772"/>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Ko-Forschende aus </a:t>
              </a:r>
              <a:r>
                <a:rPr lang="de-DE" sz="800" b="1" dirty="0">
                  <a:solidFill>
                    <a:schemeClr val="tx2"/>
                  </a:solidFill>
                  <a:latin typeface="Calibri" panose="020F0502020204030204" pitchFamily="34" charset="0"/>
                  <a:cs typeface="Calibri" panose="020F0502020204030204" pitchFamily="34" charset="0"/>
                </a:rPr>
                <a:t>sozial benachteiligten Gruppen</a:t>
              </a:r>
              <a:r>
                <a:rPr lang="de-DE" sz="800" dirty="0">
                  <a:solidFill>
                    <a:schemeClr val="tx2"/>
                  </a:solidFill>
                  <a:latin typeface="Calibri Light" panose="020F0302020204030204" pitchFamily="34" charset="0"/>
                  <a:cs typeface="Calibri Light" panose="020F0302020204030204" pitchFamily="34" charset="0"/>
                </a:rPr>
                <a:t> können besonders intensive Selbstwirksamkeitserfahrungen erleben. Ihnen wird Expertise zugesprochen, sie erlernen neue Kompetenzen jenseits ihres Alltagszusammenhangs und die Möglichkeit in der Öffentlichkeit die Ergebnisse ihrer Mitarbeit präsentieren zu können, kann ein erfüllendes Erlebnis sein. </a:t>
              </a:r>
            </a:p>
          </p:txBody>
        </p:sp>
        <p:sp>
          <p:nvSpPr>
            <p:cNvPr id="31" name="Oval 30">
              <a:extLst>
                <a:ext uri="{FF2B5EF4-FFF2-40B4-BE49-F238E27FC236}">
                  <a16:creationId xmlns:a16="http://schemas.microsoft.com/office/drawing/2014/main" id="{DEE8FA2D-D2D2-7D44-A2C7-62CF714BB368}"/>
                </a:ext>
              </a:extLst>
            </p:cNvPr>
            <p:cNvSpPr/>
            <p:nvPr/>
          </p:nvSpPr>
          <p:spPr>
            <a:xfrm>
              <a:off x="5489575" y="426917"/>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id="{EEA996BC-300A-444E-9882-68338981ECF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52575" y="661286"/>
              <a:ext cx="180000" cy="180000"/>
            </a:xfrm>
            <a:prstGeom prst="rect">
              <a:avLst/>
            </a:prstGeom>
          </p:spPr>
        </p:pic>
      </p:grpSp>
    </p:spTree>
    <p:extLst>
      <p:ext uri="{BB962C8B-B14F-4D97-AF65-F5344CB8AC3E}">
        <p14:creationId xmlns:p14="http://schemas.microsoft.com/office/powerpoint/2010/main" val="1109304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1BEBCA2-B400-BE47-8E96-30F51C363FDE}"/>
              </a:ext>
            </a:extLst>
          </p:cNvPr>
          <p:cNvSpPr/>
          <p:nvPr/>
        </p:nvSpPr>
        <p:spPr>
          <a:xfrm>
            <a:off x="-1" y="1"/>
            <a:ext cx="10691813" cy="5439923"/>
          </a:xfrm>
          <a:prstGeom prst="rect">
            <a:avLst/>
          </a:prstGeom>
          <a:blipFill>
            <a:blip r:embed="rId2" cstate="print">
              <a:alphaModFix/>
              <a:extLst>
                <a:ext uri="{28A0092B-C50C-407E-A947-70E740481C1C}">
                  <a14:useLocalDpi xmlns:a14="http://schemas.microsoft.com/office/drawing/2010/main"/>
                </a:ext>
              </a:extLst>
            </a:blip>
            <a:stretch>
              <a:fillRect l="1" t="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29</a:t>
            </a:fld>
            <a:endParaRPr lang="de-DE" dirty="0"/>
          </a:p>
        </p:txBody>
      </p:sp>
      <p:sp>
        <p:nvSpPr>
          <p:cNvPr id="15" name="Rechteck 14">
            <a:extLst>
              <a:ext uri="{FF2B5EF4-FFF2-40B4-BE49-F238E27FC236}">
                <a16:creationId xmlns:a16="http://schemas.microsoft.com/office/drawing/2014/main" id="{06F18459-AFDB-F345-818F-86CA96C39E63}"/>
              </a:ext>
            </a:extLst>
          </p:cNvPr>
          <p:cNvSpPr/>
          <p:nvPr/>
        </p:nvSpPr>
        <p:spPr>
          <a:xfrm>
            <a:off x="628648" y="4392612"/>
            <a:ext cx="3913855" cy="25306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DF5AF4EB-A82E-3642-B3F9-E141199302B5}"/>
              </a:ext>
            </a:extLst>
          </p:cNvPr>
          <p:cNvSpPr/>
          <p:nvPr/>
        </p:nvSpPr>
        <p:spPr>
          <a:xfrm>
            <a:off x="6821489" y="4399596"/>
            <a:ext cx="3241676" cy="2523685"/>
          </a:xfrm>
          <a:prstGeom prst="rect">
            <a:avLst/>
          </a:prstGeom>
          <a:solidFill>
            <a:srgbClr val="53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05D92C0C-05A7-C34A-9277-FE317F6C7491}"/>
              </a:ext>
            </a:extLst>
          </p:cNvPr>
          <p:cNvSpPr/>
          <p:nvPr/>
        </p:nvSpPr>
        <p:spPr>
          <a:xfrm>
            <a:off x="4542503" y="4399596"/>
            <a:ext cx="2278985" cy="2523686"/>
          </a:xfrm>
          <a:prstGeom prst="rect">
            <a:avLst/>
          </a:prstGeom>
          <a:solidFill>
            <a:srgbClr val="7B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haltsplatzhalter 2">
            <a:extLst>
              <a:ext uri="{FF2B5EF4-FFF2-40B4-BE49-F238E27FC236}">
                <a16:creationId xmlns:a16="http://schemas.microsoft.com/office/drawing/2014/main" id="{87647A9D-2F07-DC44-9C7C-29127FA61ED8}"/>
              </a:ext>
            </a:extLst>
          </p:cNvPr>
          <p:cNvSpPr txBox="1">
            <a:spLocks/>
          </p:cNvSpPr>
          <p:nvPr/>
        </p:nvSpPr>
        <p:spPr>
          <a:xfrm>
            <a:off x="6909976" y="5365733"/>
            <a:ext cx="3053516" cy="1447640"/>
          </a:xfrm>
          <a:prstGeom prst="rect">
            <a:avLst/>
          </a:prstGeom>
        </p:spPr>
        <p:txBody>
          <a:bodyPr wrap="square" tIns="468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dirty="0">
                <a:solidFill>
                  <a:schemeClr val="accent4">
                    <a:lumMod val="20000"/>
                    <a:lumOff val="80000"/>
                  </a:schemeClr>
                </a:solidFill>
                <a:latin typeface="Calibri" panose="020F0502020204030204" pitchFamily="34" charset="0"/>
                <a:cs typeface="Calibri" panose="020F0502020204030204" pitchFamily="34" charset="0"/>
              </a:rPr>
              <a:t>Bestehende Praxisgemeinschaften</a:t>
            </a:r>
            <a:r>
              <a:rPr lang="de-DE" dirty="0">
                <a:solidFill>
                  <a:schemeClr val="accent4">
                    <a:lumMod val="20000"/>
                    <a:lumOff val="80000"/>
                  </a:schemeClr>
                </a:solidFill>
              </a:rPr>
              <a:t> verfügen über gefestigte Gruppenzusammenhänge, Rituale und Arbeitsweisen, die nicht einfach aufgebrochen werden können und sollen. Es ist daher Zeit einzuplanen, um sich gegenseitig kennenzulernen und die Zusammenarbeit zwischen Präferenzen der Gruppen und Notwendigkeiten der Forschungsarbeit auszutarieren.</a:t>
            </a:r>
          </a:p>
        </p:txBody>
      </p:sp>
      <p:sp>
        <p:nvSpPr>
          <p:cNvPr id="24" name="Inhaltsplatzhalter 2">
            <a:extLst>
              <a:ext uri="{FF2B5EF4-FFF2-40B4-BE49-F238E27FC236}">
                <a16:creationId xmlns:a16="http://schemas.microsoft.com/office/drawing/2014/main" id="{6F5FFCD9-1C98-B243-BD11-B77CBF0F39A4}"/>
              </a:ext>
            </a:extLst>
          </p:cNvPr>
          <p:cNvSpPr txBox="1">
            <a:spLocks/>
          </p:cNvSpPr>
          <p:nvPr/>
        </p:nvSpPr>
        <p:spPr>
          <a:xfrm>
            <a:off x="4615224" y="5365733"/>
            <a:ext cx="2110041" cy="1516133"/>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dirty="0">
                <a:solidFill>
                  <a:schemeClr val="accent1"/>
                </a:solidFill>
                <a:latin typeface="Calibri" panose="020F0502020204030204" pitchFamily="34" charset="0"/>
                <a:cs typeface="Calibri" panose="020F0502020204030204" pitchFamily="34" charset="0"/>
              </a:rPr>
              <a:t>Minderjährige </a:t>
            </a:r>
            <a:r>
              <a:rPr lang="de-DE" b="1" dirty="0" err="1">
                <a:solidFill>
                  <a:schemeClr val="accent1"/>
                </a:solidFill>
                <a:latin typeface="Calibri" panose="020F0502020204030204" pitchFamily="34" charset="0"/>
                <a:cs typeface="Calibri" panose="020F0502020204030204" pitchFamily="34" charset="0"/>
              </a:rPr>
              <a:t>Schüler.innen</a:t>
            </a:r>
            <a:r>
              <a:rPr lang="de-DE" dirty="0">
                <a:solidFill>
                  <a:schemeClr val="accent1"/>
                </a:solidFill>
              </a:rPr>
              <a:t> dürfen nur unter bestimmten Auflagen wochentags das Schulgebäude verlassen, benötigen meist eine schriftliche Genehmigung der Eltern oder Schulleitung und sind generell besonders schutzbedürftig.</a:t>
            </a:r>
          </a:p>
        </p:txBody>
      </p:sp>
      <p:sp>
        <p:nvSpPr>
          <p:cNvPr id="20" name="Rechteck 19">
            <a:extLst>
              <a:ext uri="{FF2B5EF4-FFF2-40B4-BE49-F238E27FC236}">
                <a16:creationId xmlns:a16="http://schemas.microsoft.com/office/drawing/2014/main" id="{5028B184-AE55-5746-B5C1-A0DFC8764482}"/>
              </a:ext>
            </a:extLst>
          </p:cNvPr>
          <p:cNvSpPr/>
          <p:nvPr/>
        </p:nvSpPr>
        <p:spPr>
          <a:xfrm>
            <a:off x="638902" y="408410"/>
            <a:ext cx="1472927"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1BB3DCE9-6DE1-6F48-BEA5-6A23770FC3BA}"/>
              </a:ext>
            </a:extLst>
          </p:cNvPr>
          <p:cNvSpPr/>
          <p:nvPr/>
        </p:nvSpPr>
        <p:spPr>
          <a:xfrm>
            <a:off x="638903" y="844068"/>
            <a:ext cx="5239384"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Inhaltsplatzhalter 2">
            <a:extLst>
              <a:ext uri="{FF2B5EF4-FFF2-40B4-BE49-F238E27FC236}">
                <a16:creationId xmlns:a16="http://schemas.microsoft.com/office/drawing/2014/main" id="{A7EE185D-2D5F-2345-9BCA-846587ECB7F8}"/>
              </a:ext>
            </a:extLst>
          </p:cNvPr>
          <p:cNvSpPr txBox="1">
            <a:spLocks/>
          </p:cNvSpPr>
          <p:nvPr/>
        </p:nvSpPr>
        <p:spPr>
          <a:xfrm>
            <a:off x="800576" y="5365733"/>
            <a:ext cx="3594443" cy="1565293"/>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solidFill>
                  <a:srgbClr val="273671"/>
                </a:solidFill>
              </a:rPr>
              <a:t>Bei einer Zusammensetzung der Ko-Forschenden aus </a:t>
            </a:r>
            <a:r>
              <a:rPr lang="de-DE" b="1" dirty="0">
                <a:solidFill>
                  <a:srgbClr val="273671"/>
                </a:solidFill>
                <a:latin typeface="Calibri" panose="020F0502020204030204" pitchFamily="34" charset="0"/>
                <a:cs typeface="Calibri" panose="020F0502020204030204" pitchFamily="34" charset="0"/>
              </a:rPr>
              <a:t>unterschiedlichen sozialen Milieus</a:t>
            </a:r>
            <a:r>
              <a:rPr lang="de-DE" dirty="0">
                <a:solidFill>
                  <a:srgbClr val="273671"/>
                </a:solidFill>
              </a:rPr>
              <a:t> und mit diversen Bildungshintergründen sollten sprachliche Barrieren vermieden werden, denn sie behindern ein Gruppengefühl. Ein einfacher Schritt kann sein, konsequent das »Du« in allen Kommunikationsformen zu etablieren. Ein humorvoller Umgang mit den sozialen Unterschieden in der Gruppe kann möglichen Spannungen die Grundlage entziehen. </a:t>
            </a:r>
          </a:p>
        </p:txBody>
      </p:sp>
      <p:sp>
        <p:nvSpPr>
          <p:cNvPr id="16" name="Titel 1">
            <a:extLst>
              <a:ext uri="{FF2B5EF4-FFF2-40B4-BE49-F238E27FC236}">
                <a16:creationId xmlns:a16="http://schemas.microsoft.com/office/drawing/2014/main" id="{169BFC4D-9AAB-F042-8ED0-CCAEEEDF756E}"/>
              </a:ext>
            </a:extLst>
          </p:cNvPr>
          <p:cNvSpPr>
            <a:spLocks noGrp="1"/>
          </p:cNvSpPr>
          <p:nvPr>
            <p:ph type="title"/>
          </p:nvPr>
        </p:nvSpPr>
        <p:spPr>
          <a:xfrm>
            <a:off x="628651" y="503239"/>
            <a:ext cx="7814094" cy="863600"/>
          </a:xfrm>
        </p:spPr>
        <p:txBody>
          <a:bodyPr/>
          <a:lstStyle/>
          <a:p>
            <a:r>
              <a:rPr lang="de-DE" dirty="0"/>
              <a:t>Wie mit </a:t>
            </a:r>
            <a:br>
              <a:rPr lang="de-DE" dirty="0"/>
            </a:br>
            <a:r>
              <a:rPr lang="de-DE" b="1" dirty="0">
                <a:solidFill>
                  <a:srgbClr val="273671"/>
                </a:solidFill>
              </a:rPr>
              <a:t>besonderen Gruppen </a:t>
            </a:r>
            <a:r>
              <a:rPr lang="de-DE" dirty="0"/>
              <a:t>arbeiten</a:t>
            </a:r>
          </a:p>
        </p:txBody>
      </p:sp>
      <p:sp>
        <p:nvSpPr>
          <p:cNvPr id="17" name="Inhaltsplatzhalter 2">
            <a:extLst>
              <a:ext uri="{FF2B5EF4-FFF2-40B4-BE49-F238E27FC236}">
                <a16:creationId xmlns:a16="http://schemas.microsoft.com/office/drawing/2014/main" id="{886E00E8-3593-284F-B7B7-92616392E397}"/>
              </a:ext>
            </a:extLst>
          </p:cNvPr>
          <p:cNvSpPr txBox="1">
            <a:spLocks/>
          </p:cNvSpPr>
          <p:nvPr/>
        </p:nvSpPr>
        <p:spPr>
          <a:xfrm>
            <a:off x="638902" y="1594157"/>
            <a:ext cx="7813255" cy="1322081"/>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Im Gegensatz zu gängigen naturwissenschaftlichen Citizen-Science-Projekten sind SCS-Aktivitäten oft weniger auf die Partizipation von jedermann ausgerichtet, sondern binden ganz </a:t>
            </a:r>
            <a:r>
              <a:rPr lang="de-DE" b="1" dirty="0">
                <a:latin typeface="Calibri" panose="020F0502020204030204" pitchFamily="34" charset="0"/>
                <a:cs typeface="Calibri" panose="020F0502020204030204" pitchFamily="34" charset="0"/>
              </a:rPr>
              <a:t>gezielt</a:t>
            </a:r>
            <a:r>
              <a:rPr lang="de-DE" dirty="0"/>
              <a:t> bestimmte Personengruppen ein. Ko-Forschende werden hier meist als </a:t>
            </a:r>
            <a:r>
              <a:rPr lang="de-DE" dirty="0" err="1"/>
              <a:t>Wissensträger.innen</a:t>
            </a:r>
            <a:r>
              <a:rPr lang="de-DE" dirty="0"/>
              <a:t>, als Betroffene, zur Vermittlung von Feldzugängen oder als politische Subjekte eingebunden und somit als </a:t>
            </a:r>
            <a:r>
              <a:rPr lang="de-DE" b="1" dirty="0">
                <a:latin typeface="Calibri" panose="020F0502020204030204" pitchFamily="34" charset="0"/>
                <a:cs typeface="Calibri" panose="020F0502020204030204" pitchFamily="34" charset="0"/>
              </a:rPr>
              <a:t>Mitglieder bestimmter Personengruppen</a:t>
            </a:r>
            <a:r>
              <a:rPr lang="de-DE" dirty="0"/>
              <a:t>. In der Projektarbeit sollte deshalb am besten </a:t>
            </a:r>
            <a:r>
              <a:rPr lang="de-DE" b="1" dirty="0">
                <a:latin typeface="Calibri" panose="020F0502020204030204" pitchFamily="34" charset="0"/>
                <a:cs typeface="Calibri" panose="020F0502020204030204" pitchFamily="34" charset="0"/>
              </a:rPr>
              <a:t>vor Beginn der Zusammenarbeit</a:t>
            </a:r>
            <a:r>
              <a:rPr lang="de-DE" dirty="0"/>
              <a:t> überlegt werden, wie gruppenspezifische sprachliche Barrieren durch geeignete </a:t>
            </a:r>
            <a:r>
              <a:rPr lang="de-DE" b="1" dirty="0">
                <a:latin typeface="Calibri" panose="020F0502020204030204" pitchFamily="34" charset="0"/>
                <a:cs typeface="Calibri" panose="020F0502020204030204" pitchFamily="34" charset="0"/>
              </a:rPr>
              <a:t>Kommunikationsstrategien</a:t>
            </a:r>
            <a:r>
              <a:rPr lang="de-DE" dirty="0"/>
              <a:t> überwunden und </a:t>
            </a:r>
            <a:r>
              <a:rPr lang="de-DE" b="1" dirty="0">
                <a:latin typeface="Calibri" panose="020F0502020204030204" pitchFamily="34" charset="0"/>
                <a:cs typeface="Calibri" panose="020F0502020204030204" pitchFamily="34" charset="0"/>
              </a:rPr>
              <a:t>Voraussetzungen</a:t>
            </a:r>
            <a:r>
              <a:rPr lang="de-DE" dirty="0"/>
              <a:t> für die Beteiligung besonderer Gruppen erfüllt werden können. Diese Reflektion der Arbeit mit bestimmten Personengruppen kann folgende Aspekte umfassen:</a:t>
            </a:r>
          </a:p>
        </p:txBody>
      </p:sp>
      <p:pic>
        <p:nvPicPr>
          <p:cNvPr id="21" name="Grafik 20">
            <a:extLst>
              <a:ext uri="{FF2B5EF4-FFF2-40B4-BE49-F238E27FC236}">
                <a16:creationId xmlns:a16="http://schemas.microsoft.com/office/drawing/2014/main" id="{469C7474-C6A5-8240-BEC1-E5C5BFAF362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5458" y="4491191"/>
            <a:ext cx="874542" cy="874542"/>
          </a:xfrm>
          <a:prstGeom prst="rect">
            <a:avLst/>
          </a:prstGeom>
        </p:spPr>
      </p:pic>
      <p:pic>
        <p:nvPicPr>
          <p:cNvPr id="31" name="Grafik 30">
            <a:extLst>
              <a:ext uri="{FF2B5EF4-FFF2-40B4-BE49-F238E27FC236}">
                <a16:creationId xmlns:a16="http://schemas.microsoft.com/office/drawing/2014/main" id="{0FC9AC2F-96BE-7C4E-A9FB-3D6C8164C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6118" y="4482276"/>
            <a:ext cx="883457" cy="883457"/>
          </a:xfrm>
          <a:prstGeom prst="rect">
            <a:avLst/>
          </a:prstGeom>
        </p:spPr>
      </p:pic>
      <p:pic>
        <p:nvPicPr>
          <p:cNvPr id="33" name="Grafik 32">
            <a:extLst>
              <a:ext uri="{FF2B5EF4-FFF2-40B4-BE49-F238E27FC236}">
                <a16:creationId xmlns:a16="http://schemas.microsoft.com/office/drawing/2014/main" id="{A5C2DBEB-610A-7849-82DC-F2D06AB58C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9976" y="4491193"/>
            <a:ext cx="874540" cy="874540"/>
          </a:xfrm>
          <a:prstGeom prst="rect">
            <a:avLst/>
          </a:prstGeom>
        </p:spPr>
      </p:pic>
      <p:sp>
        <p:nvSpPr>
          <p:cNvPr id="22" name="Inhaltsplatzhalter 2">
            <a:extLst>
              <a:ext uri="{FF2B5EF4-FFF2-40B4-BE49-F238E27FC236}">
                <a16:creationId xmlns:a16="http://schemas.microsoft.com/office/drawing/2014/main" id="{ED8E6D4A-5AD1-684C-A6A1-9938EDF6131F}"/>
              </a:ext>
            </a:extLst>
          </p:cNvPr>
          <p:cNvSpPr txBox="1">
            <a:spLocks/>
          </p:cNvSpPr>
          <p:nvPr/>
        </p:nvSpPr>
        <p:spPr>
          <a:xfrm rot="16200000">
            <a:off x="9484000" y="6252452"/>
            <a:ext cx="2020344"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a:t>
            </a:r>
            <a:r>
              <a:rPr lang="lv-LV" dirty="0">
                <a:solidFill>
                  <a:schemeClr val="tx2"/>
                </a:solidFill>
              </a:rPr>
              <a:t>Mārtiņš </a:t>
            </a:r>
            <a:r>
              <a:rPr lang="lv-LV" dirty="0" err="1">
                <a:solidFill>
                  <a:schemeClr val="tx2"/>
                </a:solidFill>
              </a:rPr>
              <a:t>Zemlickis</a:t>
            </a:r>
            <a:r>
              <a:rPr lang="lv-LV" dirty="0">
                <a:solidFill>
                  <a:schemeClr val="tx2"/>
                </a:solidFill>
              </a:rPr>
              <a:t> (</a:t>
            </a:r>
            <a:r>
              <a:rPr lang="lv-LV" dirty="0">
                <a:solidFill>
                  <a:schemeClr val="tx2"/>
                </a:solidFill>
                <a:hlinkClick r:id="rId9"/>
              </a:rPr>
              <a:t>t1p.de/7xhi</a:t>
            </a:r>
            <a:r>
              <a:rPr lang="lv-LV" dirty="0">
                <a:solidFill>
                  <a:schemeClr val="tx2"/>
                </a:solidFill>
              </a:rPr>
              <a:t>), </a:t>
            </a:r>
            <a:r>
              <a:rPr lang="lv-LV" dirty="0" err="1">
                <a:solidFill>
                  <a:schemeClr val="tx2"/>
                </a:solidFill>
              </a:rPr>
              <a:t>New</a:t>
            </a:r>
            <a:r>
              <a:rPr lang="lv-LV" dirty="0">
                <a:solidFill>
                  <a:schemeClr val="tx2"/>
                </a:solidFill>
              </a:rPr>
              <a:t> </a:t>
            </a:r>
            <a:r>
              <a:rPr lang="lv-LV" dirty="0" err="1">
                <a:solidFill>
                  <a:schemeClr val="tx2"/>
                </a:solidFill>
              </a:rPr>
              <a:t>Energy</a:t>
            </a:r>
            <a:r>
              <a:rPr lang="lv-LV" dirty="0">
                <a:solidFill>
                  <a:schemeClr val="tx2"/>
                </a:solidFill>
              </a:rPr>
              <a:t> (</a:t>
            </a:r>
            <a:r>
              <a:rPr lang="lv-LV" dirty="0">
                <a:solidFill>
                  <a:schemeClr val="tx2"/>
                </a:solidFill>
                <a:hlinkClick r:id="rId10"/>
              </a:rPr>
              <a:t>t1p.de/7n4y</a:t>
            </a:r>
            <a:r>
              <a:rPr lang="lv-LV" dirty="0">
                <a:solidFill>
                  <a:schemeClr val="tx2"/>
                </a:solidFill>
              </a:rPr>
              <a:t> –</a:t>
            </a:r>
            <a:r>
              <a:rPr lang="de-DE" dirty="0">
                <a:solidFill>
                  <a:schemeClr val="tx2"/>
                </a:solidFill>
              </a:rPr>
              <a:t> </a:t>
            </a:r>
            <a:r>
              <a:rPr lang="de-DE" dirty="0">
                <a:solidFill>
                  <a:schemeClr val="tx2"/>
                </a:solidFill>
                <a:hlinkClick r:id="rId11"/>
              </a:rPr>
              <a:t>Unsplash license</a:t>
            </a:r>
            <a:r>
              <a:rPr lang="de-DE" dirty="0">
                <a:solidFill>
                  <a:schemeClr val="tx2"/>
                </a:solidFill>
              </a:rPr>
              <a:t>)</a:t>
            </a:r>
          </a:p>
        </p:txBody>
      </p:sp>
    </p:spTree>
    <p:extLst>
      <p:ext uri="{BB962C8B-B14F-4D97-AF65-F5344CB8AC3E}">
        <p14:creationId xmlns:p14="http://schemas.microsoft.com/office/powerpoint/2010/main" val="267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F5C9902B-E74B-E848-9F6A-48E2C103D51D}"/>
              </a:ext>
            </a:extLst>
          </p:cNvPr>
          <p:cNvSpPr/>
          <p:nvPr/>
        </p:nvSpPr>
        <p:spPr>
          <a:xfrm>
            <a:off x="6493748" y="1"/>
            <a:ext cx="4198065" cy="75596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a:xfrm>
            <a:off x="628651" y="503239"/>
            <a:ext cx="7814094" cy="863600"/>
          </a:xfrm>
        </p:spPr>
        <p:txBody>
          <a:bodyPr/>
          <a:lstStyle/>
          <a:p>
            <a:r>
              <a:rPr lang="de-DE" dirty="0"/>
              <a:t>Was ist </a:t>
            </a:r>
            <a:br>
              <a:rPr lang="de-DE" dirty="0"/>
            </a:br>
            <a:r>
              <a:rPr lang="de-DE" b="1" dirty="0">
                <a:solidFill>
                  <a:schemeClr val="accent2"/>
                </a:solidFill>
              </a:rPr>
              <a:t>Social Citizen Science</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3</a:t>
            </a:fld>
            <a:endParaRPr lang="de-DE" dirty="0"/>
          </a:p>
        </p:txBody>
      </p:sp>
      <p:sp>
        <p:nvSpPr>
          <p:cNvPr id="18" name="Rechteck 17">
            <a:extLst>
              <a:ext uri="{FF2B5EF4-FFF2-40B4-BE49-F238E27FC236}">
                <a16:creationId xmlns:a16="http://schemas.microsoft.com/office/drawing/2014/main" id="{46533A87-FBCB-3542-896B-2D980C70ED78}"/>
              </a:ext>
            </a:extLst>
          </p:cNvPr>
          <p:cNvSpPr/>
          <p:nvPr/>
        </p:nvSpPr>
        <p:spPr>
          <a:xfrm>
            <a:off x="628651" y="2812468"/>
            <a:ext cx="5304166" cy="1277273"/>
          </a:xfrm>
          <a:prstGeom prst="rect">
            <a:avLst/>
          </a:prstGeom>
        </p:spPr>
        <p:txBody>
          <a:bodyPr wrap="square">
            <a:spAutoFit/>
          </a:bodyPr>
          <a:lstStyle/>
          <a:p>
            <a:pPr>
              <a:spcAft>
                <a:spcPts val="600"/>
              </a:spcAft>
            </a:pPr>
            <a:r>
              <a:rPr lang="de-DE" sz="1100" dirty="0">
                <a:latin typeface="Calibri Light" panose="020F0302020204030204" pitchFamily="34" charset="0"/>
                <a:cs typeface="Calibri Light" panose="020F0302020204030204" pitchFamily="34" charset="0"/>
              </a:rPr>
              <a:t>Das kostenfrei verfügbare, offene und modifizierbare Lernmaterial (OER) stellt </a:t>
            </a:r>
            <a:r>
              <a:rPr lang="de-DE" sz="1100" b="1" dirty="0">
                <a:latin typeface="Calibri" panose="020F0502020204030204" pitchFamily="34" charset="0"/>
                <a:cs typeface="Calibri" panose="020F0502020204030204" pitchFamily="34" charset="0"/>
              </a:rPr>
              <a:t>praxisrelevante Ergebnisse </a:t>
            </a:r>
            <a:r>
              <a:rPr lang="de-DE" sz="1100" dirty="0">
                <a:latin typeface="Calibri Light" panose="020F0302020204030204" pitchFamily="34" charset="0"/>
                <a:cs typeface="Calibri Light" panose="020F0302020204030204" pitchFamily="34" charset="0"/>
              </a:rPr>
              <a:t>des </a:t>
            </a:r>
            <a:r>
              <a:rPr lang="de-DE" sz="1100" b="1" dirty="0" err="1">
                <a:latin typeface="Calibri" panose="020F0502020204030204" pitchFamily="34" charset="0"/>
                <a:cs typeface="Calibri" panose="020F0502020204030204" pitchFamily="34" charset="0"/>
              </a:rPr>
              <a:t>SoCiS</a:t>
            </a:r>
            <a:r>
              <a:rPr lang="de-DE" sz="1100" b="1" dirty="0">
                <a:latin typeface="Calibri" panose="020F0502020204030204" pitchFamily="34" charset="0"/>
                <a:cs typeface="Calibri" panose="020F0502020204030204" pitchFamily="34" charset="0"/>
              </a:rPr>
              <a:t>-Projekts</a:t>
            </a:r>
            <a:r>
              <a:rPr lang="de-DE" sz="1100" dirty="0">
                <a:latin typeface="Calibri Light" panose="020F0302020204030204" pitchFamily="34" charset="0"/>
                <a:cs typeface="Calibri Light" panose="020F0302020204030204" pitchFamily="34" charset="0"/>
              </a:rPr>
              <a:t> für den Einsatz in der Erwachsenenbildung und in hochschulischen Weiterbildungskursen zur Verfügung. Dabei geht es insbesondere um Methoden und gute Praxis der Partizipation von </a:t>
            </a:r>
            <a:r>
              <a:rPr lang="de-DE" sz="1100" dirty="0" err="1">
                <a:latin typeface="Calibri Light" panose="020F0302020204030204" pitchFamily="34" charset="0"/>
                <a:cs typeface="Calibri Light" panose="020F0302020204030204" pitchFamily="34" charset="0"/>
              </a:rPr>
              <a:t>Bürger.innen</a:t>
            </a:r>
            <a:r>
              <a:rPr lang="de-DE" sz="1100" dirty="0">
                <a:latin typeface="Calibri Light" panose="020F0302020204030204" pitchFamily="34" charset="0"/>
                <a:cs typeface="Calibri Light" panose="020F0302020204030204" pitchFamily="34" charset="0"/>
              </a:rPr>
              <a:t> in Social Citizen Science Vorhaben. In dieser Form soll das OER-Handbuch für verschiedene Zielgruppen als </a:t>
            </a:r>
            <a:r>
              <a:rPr lang="de-DE" sz="1100" b="1" dirty="0">
                <a:latin typeface="Calibri" panose="020F0502020204030204" pitchFamily="34" charset="0"/>
                <a:cs typeface="Calibri" panose="020F0502020204030204" pitchFamily="34" charset="0"/>
              </a:rPr>
              <a:t>Einstiegspunkt</a:t>
            </a:r>
            <a:r>
              <a:rPr lang="de-DE" sz="1100" dirty="0">
                <a:latin typeface="Calibri Light" panose="020F0302020204030204" pitchFamily="34" charset="0"/>
                <a:cs typeface="Calibri Light" panose="020F0302020204030204" pitchFamily="34" charset="0"/>
              </a:rPr>
              <a:t> in die Thematik Social Citizen Science (SCS) dienen. Es kann für den eigenen Gebrauch modifiziert und darüber hinaus wiederveröffentlicht werden.</a:t>
            </a:r>
          </a:p>
        </p:txBody>
      </p:sp>
      <p:sp>
        <p:nvSpPr>
          <p:cNvPr id="20" name="Inhaltsplatzhalter 2">
            <a:extLst>
              <a:ext uri="{FF2B5EF4-FFF2-40B4-BE49-F238E27FC236}">
                <a16:creationId xmlns:a16="http://schemas.microsoft.com/office/drawing/2014/main" id="{2C938A98-7DCD-D145-991A-676A5DF9BFFA}"/>
              </a:ext>
            </a:extLst>
          </p:cNvPr>
          <p:cNvSpPr txBox="1">
            <a:spLocks/>
          </p:cNvSpPr>
          <p:nvPr/>
        </p:nvSpPr>
        <p:spPr>
          <a:xfrm>
            <a:off x="628651" y="1366839"/>
            <a:ext cx="4573169"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1"/>
                </a:solidFill>
                <a:latin typeface="Calibri" panose="020F0502020204030204" pitchFamily="34" charset="0"/>
                <a:cs typeface="Calibri" panose="020F0502020204030204" pitchFamily="34" charset="0"/>
              </a:rPr>
              <a:t>Und wo finden Sie weitere Informationen zum selbst aktiv werden? Dieses OER-Handbuch gibt Ihnen einen Überblick über SCS und weckt eventuell Ihr Interesse, solche Projekte selbst zu organisieren.</a:t>
            </a:r>
          </a:p>
        </p:txBody>
      </p:sp>
      <p:sp>
        <p:nvSpPr>
          <p:cNvPr id="24" name="Rechteck 23">
            <a:extLst>
              <a:ext uri="{FF2B5EF4-FFF2-40B4-BE49-F238E27FC236}">
                <a16:creationId xmlns:a16="http://schemas.microsoft.com/office/drawing/2014/main" id="{EF099E18-B175-694B-934B-E59EA8F2BFE2}"/>
              </a:ext>
            </a:extLst>
          </p:cNvPr>
          <p:cNvSpPr/>
          <p:nvPr/>
        </p:nvSpPr>
        <p:spPr>
          <a:xfrm>
            <a:off x="628651" y="4223840"/>
            <a:ext cx="4545593" cy="2693045"/>
          </a:xfrm>
          <a:prstGeom prst="rect">
            <a:avLst/>
          </a:prstGeom>
        </p:spPr>
        <p:txBody>
          <a:bodyPr wrap="square">
            <a:spAutoFit/>
          </a:bodyPr>
          <a:lstStyle/>
          <a:p>
            <a:pPr>
              <a:spcAft>
                <a:spcPts val="600"/>
              </a:spcAft>
            </a:pPr>
            <a:r>
              <a:rPr lang="de-DE" sz="1250" b="1" dirty="0">
                <a:solidFill>
                  <a:schemeClr val="accent2"/>
                </a:solidFill>
                <a:latin typeface="Calibri" panose="020F0502020204030204" pitchFamily="34" charset="0"/>
                <a:cs typeface="Calibri" panose="020F0502020204030204" pitchFamily="34" charset="0"/>
              </a:rPr>
              <a:t>Zielgruppen des Lernmaterials</a:t>
            </a:r>
            <a:endParaRPr lang="de-DE" sz="1250" b="1" dirty="0">
              <a:latin typeface="Calibri" panose="020F0502020204030204" pitchFamily="34" charset="0"/>
              <a:cs typeface="Calibri" panose="020F0502020204030204" pitchFamily="34" charset="0"/>
            </a:endParaRPr>
          </a:p>
          <a:p>
            <a:pPr marL="184150" indent="-184150">
              <a:spcAft>
                <a:spcPts val="600"/>
              </a:spcAft>
              <a:buFont typeface="Courier New" panose="02070309020205020404" pitchFamily="49" charset="0"/>
              <a:buChar char="o"/>
            </a:pPr>
            <a:r>
              <a:rPr lang="de-DE" sz="1100" b="1" dirty="0">
                <a:latin typeface="Calibri" panose="020F0502020204030204" pitchFamily="34" charset="0"/>
                <a:cs typeface="Calibri" panose="020F0502020204030204" pitchFamily="34" charset="0"/>
              </a:rPr>
              <a:t>Sie wollen mehr über Social Citizen Science erfahren?</a:t>
            </a:r>
            <a:r>
              <a:rPr lang="de-DE" sz="1100" dirty="0">
                <a:latin typeface="Calibri Light" panose="020F0302020204030204" pitchFamily="34" charset="0"/>
                <a:cs typeface="Calibri Light" panose="020F0302020204030204" pitchFamily="34" charset="0"/>
              </a:rPr>
              <a:t> Dieses OER soll Lernenden aus Wissenschaft, Politik, Kommunen und Zivilgesellschaft einen grundlegenden Überblick und weiterführende Informationsquellen zu Social Citizen Science vermitteln, insbesondere um </a:t>
            </a:r>
          </a:p>
          <a:p>
            <a:pPr marL="360363" lvl="1" indent="-131763">
              <a:spcAft>
                <a:spcPts val="300"/>
              </a:spcAft>
              <a:buFont typeface="Arial" panose="020B0604020202020204" pitchFamily="34" charset="0"/>
              <a:buChar char="•"/>
            </a:pPr>
            <a:r>
              <a:rPr lang="de-DE" sz="900" dirty="0">
                <a:latin typeface="Calibri Light" panose="020F0302020204030204" pitchFamily="34" charset="0"/>
                <a:cs typeface="Calibri Light" panose="020F0302020204030204" pitchFamily="34" charset="0"/>
              </a:rPr>
              <a:t>SCS-Aktivitäten zu organisieren (sowohl aus wissenschaftlichen </a:t>
            </a:r>
            <a:br>
              <a:rPr lang="de-DE" sz="900" dirty="0">
                <a:latin typeface="Calibri Light" panose="020F0302020204030204" pitchFamily="34" charset="0"/>
                <a:cs typeface="Calibri Light" panose="020F0302020204030204" pitchFamily="34" charset="0"/>
              </a:rPr>
            </a:br>
            <a:r>
              <a:rPr lang="de-DE" sz="900" dirty="0">
                <a:latin typeface="Calibri Light" panose="020F0302020204030204" pitchFamily="34" charset="0"/>
                <a:cs typeface="Calibri Light" panose="020F0302020204030204" pitchFamily="34" charset="0"/>
              </a:rPr>
              <a:t>Einrichtungen als auch aus der Zivilgesellschaft heraus), </a:t>
            </a:r>
          </a:p>
          <a:p>
            <a:pPr marL="360363" lvl="1" indent="-131763">
              <a:spcAft>
                <a:spcPts val="300"/>
              </a:spcAft>
              <a:buFont typeface="Arial" panose="020B0604020202020204" pitchFamily="34" charset="0"/>
              <a:buChar char="•"/>
            </a:pPr>
            <a:r>
              <a:rPr lang="de-DE" sz="900" dirty="0">
                <a:latin typeface="Calibri Light" panose="020F0302020204030204" pitchFamily="34" charset="0"/>
                <a:cs typeface="Calibri Light" panose="020F0302020204030204" pitchFamily="34" charset="0"/>
              </a:rPr>
              <a:t>SCS-Aktivitäten zu fördern (durch </a:t>
            </a:r>
            <a:r>
              <a:rPr lang="de-DE" sz="900" dirty="0" err="1">
                <a:latin typeface="Calibri Light" panose="020F0302020204030204" pitchFamily="34" charset="0"/>
                <a:cs typeface="Calibri Light" panose="020F0302020204030204" pitchFamily="34" charset="0"/>
              </a:rPr>
              <a:t>Entscheidungsträger.innen</a:t>
            </a:r>
            <a:r>
              <a:rPr lang="de-DE" sz="900" dirty="0">
                <a:latin typeface="Calibri Light" panose="020F0302020204030204" pitchFamily="34" charset="0"/>
                <a:cs typeface="Calibri Light" panose="020F0302020204030204" pitchFamily="34" charset="0"/>
              </a:rPr>
              <a:t> </a:t>
            </a:r>
            <a:br>
              <a:rPr lang="de-DE" sz="900" dirty="0">
                <a:latin typeface="Calibri Light" panose="020F0302020204030204" pitchFamily="34" charset="0"/>
                <a:cs typeface="Calibri Light" panose="020F0302020204030204" pitchFamily="34" charset="0"/>
              </a:rPr>
            </a:br>
            <a:r>
              <a:rPr lang="de-DE" sz="900" dirty="0">
                <a:latin typeface="Calibri Light" panose="020F0302020204030204" pitchFamily="34" charset="0"/>
                <a:cs typeface="Calibri Light" panose="020F0302020204030204" pitchFamily="34" charset="0"/>
              </a:rPr>
              <a:t>aus dem institutionellen Umfeld für Social Citizen Science) und </a:t>
            </a:r>
          </a:p>
          <a:p>
            <a:pPr marL="360363" lvl="1" indent="-131763">
              <a:spcAft>
                <a:spcPts val="600"/>
              </a:spcAft>
              <a:buFont typeface="Arial" panose="020B0604020202020204" pitchFamily="34" charset="0"/>
              <a:buChar char="•"/>
            </a:pPr>
            <a:r>
              <a:rPr lang="de-DE" sz="900" dirty="0">
                <a:latin typeface="Calibri Light" panose="020F0302020204030204" pitchFamily="34" charset="0"/>
                <a:cs typeface="Calibri Light" panose="020F0302020204030204" pitchFamily="34" charset="0"/>
              </a:rPr>
              <a:t>an SCS-Aktivitäten teilzunehmen.</a:t>
            </a:r>
          </a:p>
          <a:p>
            <a:pPr marL="184150" indent="-184150">
              <a:spcAft>
                <a:spcPts val="600"/>
              </a:spcAft>
              <a:buFont typeface="Courier New" panose="02070309020205020404" pitchFamily="49" charset="0"/>
              <a:buChar char="o"/>
            </a:pPr>
            <a:r>
              <a:rPr lang="de-DE" sz="1100" b="1" dirty="0">
                <a:latin typeface="Calibri" panose="020F0502020204030204" pitchFamily="34" charset="0"/>
                <a:cs typeface="Calibri" panose="020F0502020204030204" pitchFamily="34" charset="0"/>
              </a:rPr>
              <a:t>Sie wollen Wissen zu Social Citizen Science weitergeben?</a:t>
            </a:r>
            <a:r>
              <a:rPr lang="de-DE" sz="1100" dirty="0">
                <a:latin typeface="Calibri Light" panose="020F0302020204030204" pitchFamily="34" charset="0"/>
                <a:cs typeface="Calibri Light" panose="020F0302020204030204" pitchFamily="34" charset="0"/>
              </a:rPr>
              <a:t> Dieses Lernmaterial bereitet Forschungsergebnisse aus dem </a:t>
            </a:r>
            <a:r>
              <a:rPr lang="de-DE" sz="1100" dirty="0" err="1">
                <a:latin typeface="Calibri Light" panose="020F0302020204030204" pitchFamily="34" charset="0"/>
                <a:cs typeface="Calibri Light" panose="020F0302020204030204" pitchFamily="34" charset="0"/>
              </a:rPr>
              <a:t>SoCiS</a:t>
            </a:r>
            <a:r>
              <a:rPr lang="de-DE" sz="1100" dirty="0">
                <a:latin typeface="Calibri Light" panose="020F0302020204030204" pitchFamily="34" charset="0"/>
                <a:cs typeface="Calibri Light" panose="020F0302020204030204" pitchFamily="34" charset="0"/>
              </a:rPr>
              <a:t>-Projekt für </a:t>
            </a:r>
            <a:br>
              <a:rPr lang="de-DE" sz="1100" dirty="0">
                <a:latin typeface="Calibri Light" panose="020F0302020204030204" pitchFamily="34" charset="0"/>
                <a:cs typeface="Calibri Light" panose="020F0302020204030204" pitchFamily="34" charset="0"/>
              </a:rPr>
            </a:br>
            <a:r>
              <a:rPr lang="de-DE" sz="1100" dirty="0">
                <a:latin typeface="Calibri Light" panose="020F0302020204030204" pitchFamily="34" charset="0"/>
                <a:cs typeface="Calibri Light" panose="020F0302020204030204" pitchFamily="34" charset="0"/>
              </a:rPr>
              <a:t>die Vermittlung durch Lehrende, Ausbildende, </a:t>
            </a:r>
            <a:r>
              <a:rPr lang="de-DE" sz="1100" dirty="0" err="1">
                <a:latin typeface="Calibri Light" panose="020F0302020204030204" pitchFamily="34" charset="0"/>
                <a:cs typeface="Calibri Light" panose="020F0302020204030204" pitchFamily="34" charset="0"/>
              </a:rPr>
              <a:t>Trainer.innen</a:t>
            </a:r>
            <a:r>
              <a:rPr lang="de-DE" sz="1100" dirty="0">
                <a:latin typeface="Calibri Light" panose="020F0302020204030204" pitchFamily="34" charset="0"/>
                <a:cs typeface="Calibri Light" panose="020F0302020204030204" pitchFamily="34" charset="0"/>
              </a:rPr>
              <a:t> und </a:t>
            </a:r>
            <a:r>
              <a:rPr lang="de-DE" sz="1100" dirty="0" err="1">
                <a:latin typeface="Calibri Light" panose="020F0302020204030204" pitchFamily="34" charset="0"/>
                <a:cs typeface="Calibri Light" panose="020F0302020204030204" pitchFamily="34" charset="0"/>
              </a:rPr>
              <a:t>Wissensträger.innen</a:t>
            </a:r>
            <a:r>
              <a:rPr lang="de-DE" sz="1100" dirty="0">
                <a:latin typeface="Calibri Light" panose="020F0302020204030204" pitchFamily="34" charset="0"/>
                <a:cs typeface="Calibri Light" panose="020F0302020204030204" pitchFamily="34" charset="0"/>
              </a:rPr>
              <a:t> auf.</a:t>
            </a:r>
          </a:p>
        </p:txBody>
      </p:sp>
      <p:sp>
        <p:nvSpPr>
          <p:cNvPr id="27" name="Rechteck 26">
            <a:extLst>
              <a:ext uri="{FF2B5EF4-FFF2-40B4-BE49-F238E27FC236}">
                <a16:creationId xmlns:a16="http://schemas.microsoft.com/office/drawing/2014/main" id="{A00F8E34-FCA0-5548-9D51-088A30BD5F91}"/>
              </a:ext>
            </a:extLst>
          </p:cNvPr>
          <p:cNvSpPr/>
          <p:nvPr/>
        </p:nvSpPr>
        <p:spPr>
          <a:xfrm>
            <a:off x="7780066" y="0"/>
            <a:ext cx="2911747" cy="4105802"/>
          </a:xfrm>
          <a:prstGeom prst="rect">
            <a:avLst/>
          </a:prstGeom>
          <a:pattFill prst="pct5">
            <a:fgClr>
              <a:schemeClr val="accent2"/>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3A0269AF-6F62-AA46-BAAA-5401A4D7CE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7807" y="507303"/>
            <a:ext cx="2944937" cy="4123625"/>
          </a:xfrm>
          <a:prstGeom prst="rect">
            <a:avLst/>
          </a:prstGeom>
          <a:ln w="3175">
            <a:solidFill>
              <a:schemeClr val="tx1"/>
            </a:solidFill>
          </a:ln>
        </p:spPr>
      </p:pic>
      <p:sp>
        <p:nvSpPr>
          <p:cNvPr id="29" name="Inhaltsplatzhalter 2">
            <a:extLst>
              <a:ext uri="{FF2B5EF4-FFF2-40B4-BE49-F238E27FC236}">
                <a16:creationId xmlns:a16="http://schemas.microsoft.com/office/drawing/2014/main" id="{90755BA5-67D2-9A44-80D2-4CDD4DD4AE81}"/>
              </a:ext>
            </a:extLst>
          </p:cNvPr>
          <p:cNvSpPr txBox="1">
            <a:spLocks/>
          </p:cNvSpPr>
          <p:nvPr/>
        </p:nvSpPr>
        <p:spPr>
          <a:xfrm>
            <a:off x="7253288" y="4651353"/>
            <a:ext cx="2809456" cy="17543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r"/>
            <a:r>
              <a:rPr lang="de-DE" dirty="0">
                <a:solidFill>
                  <a:schemeClr val="tx2"/>
                </a:solidFill>
              </a:rPr>
              <a:t>Bild: Cover der Handreichung zum </a:t>
            </a:r>
            <a:r>
              <a:rPr lang="de-DE" dirty="0" err="1">
                <a:solidFill>
                  <a:schemeClr val="tx2"/>
                </a:solidFill>
              </a:rPr>
              <a:t>SoCiS</a:t>
            </a:r>
            <a:r>
              <a:rPr lang="de-DE" dirty="0">
                <a:solidFill>
                  <a:schemeClr val="tx2"/>
                </a:solidFill>
              </a:rPr>
              <a:t>-Projekt mit Handlungsempfehlungen</a:t>
            </a:r>
          </a:p>
        </p:txBody>
      </p:sp>
      <p:grpSp>
        <p:nvGrpSpPr>
          <p:cNvPr id="3" name="Gruppieren 2">
            <a:extLst>
              <a:ext uri="{FF2B5EF4-FFF2-40B4-BE49-F238E27FC236}">
                <a16:creationId xmlns:a16="http://schemas.microsoft.com/office/drawing/2014/main" id="{6F95716B-3A3E-D048-91EF-91494BFC649E}"/>
              </a:ext>
            </a:extLst>
          </p:cNvPr>
          <p:cNvGrpSpPr/>
          <p:nvPr/>
        </p:nvGrpSpPr>
        <p:grpSpPr>
          <a:xfrm>
            <a:off x="5580569" y="5086527"/>
            <a:ext cx="3881146" cy="1803158"/>
            <a:chOff x="5580569" y="5086527"/>
            <a:chExt cx="3881146" cy="1803158"/>
          </a:xfrm>
        </p:grpSpPr>
        <p:sp>
          <p:nvSpPr>
            <p:cNvPr id="34" name="Rechteck 33">
              <a:extLst>
                <a:ext uri="{FF2B5EF4-FFF2-40B4-BE49-F238E27FC236}">
                  <a16:creationId xmlns:a16="http://schemas.microsoft.com/office/drawing/2014/main" id="{7E6A0598-02F8-0F4F-9DD3-BB8D52ADFCB7}"/>
                </a:ext>
              </a:extLst>
            </p:cNvPr>
            <p:cNvSpPr/>
            <p:nvPr/>
          </p:nvSpPr>
          <p:spPr>
            <a:xfrm>
              <a:off x="5670569" y="5086527"/>
              <a:ext cx="3791146" cy="1803158"/>
            </a:xfrm>
            <a:prstGeom prst="rect">
              <a:avLst/>
            </a:prstGeom>
            <a:noFill/>
            <a:ln w="6350">
              <a:noFill/>
            </a:ln>
            <a:effectLst/>
          </p:spPr>
          <p:txBody>
            <a:bodyPr wrap="square" lIns="144000" tIns="125999" rIns="90000" bIns="90000">
              <a:spAutoFit/>
            </a:bodyPr>
            <a:lstStyle/>
            <a:p>
              <a:pPr defTabSz="1007943">
                <a:spcBef>
                  <a:spcPts val="1200"/>
                </a:spcBef>
              </a:pPr>
              <a:r>
                <a:rPr lang="de-DE" sz="1000" b="1" dirty="0">
                  <a:solidFill>
                    <a:schemeClr val="tx2"/>
                  </a:solidFill>
                  <a:latin typeface="Calibri" panose="020F0502020204030204" pitchFamily="34" charset="0"/>
                  <a:cs typeface="Calibri" panose="020F0502020204030204" pitchFamily="34" charset="0"/>
                </a:rPr>
                <a:t>Über das </a:t>
              </a:r>
              <a:r>
                <a:rPr lang="de-DE" sz="1000" b="1" dirty="0" err="1">
                  <a:solidFill>
                    <a:schemeClr val="tx2"/>
                  </a:solidFill>
                  <a:latin typeface="Calibri" panose="020F0502020204030204" pitchFamily="34" charset="0"/>
                  <a:cs typeface="Calibri" panose="020F0502020204030204" pitchFamily="34" charset="0"/>
                </a:rPr>
                <a:t>SoCiS</a:t>
              </a:r>
              <a:r>
                <a:rPr lang="de-DE" sz="1000" b="1" dirty="0">
                  <a:solidFill>
                    <a:schemeClr val="tx2"/>
                  </a:solidFill>
                  <a:latin typeface="Calibri" panose="020F0502020204030204" pitchFamily="34" charset="0"/>
                  <a:cs typeface="Calibri" panose="020F0502020204030204" pitchFamily="34" charset="0"/>
                </a:rPr>
                <a:t>-Projekt</a:t>
              </a:r>
            </a:p>
            <a:p>
              <a:pPr defTabSz="1007943">
                <a:spcBef>
                  <a:spcPts val="300"/>
                </a:spcBef>
              </a:pPr>
              <a:r>
                <a:rPr lang="de-DE" sz="800" dirty="0">
                  <a:solidFill>
                    <a:schemeClr val="tx2"/>
                  </a:solidFill>
                  <a:latin typeface="Calibri Light" panose="020F0302020204030204" pitchFamily="34" charset="0"/>
                  <a:cs typeface="Calibri Light" panose="020F0302020204030204" pitchFamily="34" charset="0"/>
                </a:rPr>
                <a:t>Mit diesem OER-Lernmaterial steht das Wissen aus dem Projekt </a:t>
              </a:r>
              <a:r>
                <a:rPr lang="de-DE" sz="800" dirty="0" err="1">
                  <a:solidFill>
                    <a:schemeClr val="tx2"/>
                  </a:solidFill>
                  <a:latin typeface="Calibri Light" panose="020F0302020204030204" pitchFamily="34" charset="0"/>
                  <a:cs typeface="Calibri Light" panose="020F0302020204030204" pitchFamily="34" charset="0"/>
                </a:rPr>
                <a:t>SoCiS</a:t>
              </a:r>
              <a:r>
                <a:rPr lang="de-DE" sz="800" dirty="0">
                  <a:solidFill>
                    <a:schemeClr val="tx2"/>
                  </a:solidFill>
                  <a:latin typeface="Calibri Light" panose="020F0302020204030204" pitchFamily="34" charset="0"/>
                  <a:cs typeface="Calibri Light" panose="020F0302020204030204" pitchFamily="34" charset="0"/>
                </a:rPr>
                <a:t> in Handbuchform zur Verfügung. In dem vom BMBF geförderten Forschungsprojekt »Social Citizen Science zur Beantwortung von Zukunftsfragen«, kurz </a:t>
              </a:r>
              <a:r>
                <a:rPr lang="de-DE" sz="800" dirty="0" err="1">
                  <a:solidFill>
                    <a:schemeClr val="tx2"/>
                  </a:solidFill>
                  <a:latin typeface="Calibri Light" panose="020F0302020204030204" pitchFamily="34" charset="0"/>
                  <a:cs typeface="Calibri Light" panose="020F0302020204030204" pitchFamily="34" charset="0"/>
                </a:rPr>
                <a:t>SoCiS</a:t>
              </a:r>
              <a:r>
                <a:rPr lang="de-DE" sz="800" dirty="0">
                  <a:solidFill>
                    <a:schemeClr val="tx2"/>
                  </a:solidFill>
                  <a:latin typeface="Calibri Light" panose="020F0302020204030204" pitchFamily="34" charset="0"/>
                  <a:cs typeface="Calibri Light" panose="020F0302020204030204" pitchFamily="34" charset="0"/>
                </a:rPr>
                <a:t>, wurden Funktionsweisen, Erfolgsbedingungen und Potenziale von Citizen Science in den Sozial- und Geisteswissenschaften erforscht. Ziel des Projekts war es, ein besseres Verständnis dieser Form von Bürgerbeteiligung an der Forschung zu gewinnen. Dazu wurden bestehende Forschungsbefunde systematisiert, eine Online-Befragung durchgeführt sowie </a:t>
              </a:r>
              <a:r>
                <a:rPr lang="de-DE" sz="800" dirty="0" err="1">
                  <a:solidFill>
                    <a:schemeClr val="tx2"/>
                  </a:solidFill>
                  <a:latin typeface="Calibri Light" panose="020F0302020204030204" pitchFamily="34" charset="0"/>
                  <a:cs typeface="Calibri Light" panose="020F0302020204030204" pitchFamily="34" charset="0"/>
                </a:rPr>
                <a:t>Projektleiter.innen</a:t>
              </a:r>
              <a:r>
                <a:rPr lang="de-DE" sz="800" dirty="0">
                  <a:solidFill>
                    <a:schemeClr val="tx2"/>
                  </a:solidFill>
                  <a:latin typeface="Calibri Light" panose="020F0302020204030204" pitchFamily="34" charset="0"/>
                  <a:cs typeface="Calibri Light" panose="020F0302020204030204" pitchFamily="34" charset="0"/>
                </a:rPr>
                <a:t> und </a:t>
              </a:r>
              <a:r>
                <a:rPr lang="de-DE" sz="800" dirty="0" err="1">
                  <a:solidFill>
                    <a:schemeClr val="tx2"/>
                  </a:solidFill>
                  <a:latin typeface="Calibri Light" panose="020F0302020204030204" pitchFamily="34" charset="0"/>
                  <a:cs typeface="Calibri Light" panose="020F0302020204030204" pitchFamily="34" charset="0"/>
                </a:rPr>
                <a:t>Bürgerwissenschaftler.innen</a:t>
              </a:r>
              <a:r>
                <a:rPr lang="de-DE" sz="800" dirty="0">
                  <a:solidFill>
                    <a:schemeClr val="tx2"/>
                  </a:solidFill>
                  <a:latin typeface="Calibri Light" panose="020F0302020204030204" pitchFamily="34" charset="0"/>
                  <a:cs typeface="Calibri Light" panose="020F0302020204030204" pitchFamily="34" charset="0"/>
                </a:rPr>
                <a:t> in zehn Social Citizen Science Vorhaben interviewt. Auf Basis der Ergebnisse dieser Analysen entstanden Handlungsempfehlungen für die Politik sowie für die Citizen-Science-Praxis. </a:t>
              </a:r>
            </a:p>
            <a:p>
              <a:pPr defTabSz="1007943">
                <a:spcBef>
                  <a:spcPts val="300"/>
                </a:spcBef>
              </a:pPr>
              <a:r>
                <a:rPr lang="de-DE" sz="800" u="sng"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t1p.de/</a:t>
              </a:r>
              <a:r>
                <a:rPr lang="de-DE" sz="800" u="sng" dirty="0" err="1">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socis</a:t>
              </a:r>
              <a:endParaRPr lang="de-DE" sz="800" u="sng" dirty="0">
                <a:solidFill>
                  <a:schemeClr val="tx2"/>
                </a:solidFill>
                <a:latin typeface="Calibri Light" panose="020F0302020204030204" pitchFamily="34" charset="0"/>
                <a:cs typeface="Calibri Light" panose="020F0302020204030204" pitchFamily="34" charset="0"/>
              </a:endParaRPr>
            </a:p>
          </p:txBody>
        </p:sp>
        <p:pic>
          <p:nvPicPr>
            <p:cNvPr id="36" name="Grafik 35">
              <a:extLst>
                <a:ext uri="{FF2B5EF4-FFF2-40B4-BE49-F238E27FC236}">
                  <a16:creationId xmlns:a16="http://schemas.microsoft.com/office/drawing/2014/main" id="{091C13AE-36F0-FB49-8955-B3B0FA47BEA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80569" y="5187008"/>
              <a:ext cx="180000" cy="180000"/>
            </a:xfrm>
            <a:prstGeom prst="rect">
              <a:avLst/>
            </a:prstGeom>
          </p:spPr>
        </p:pic>
      </p:grpSp>
    </p:spTree>
    <p:extLst>
      <p:ext uri="{BB962C8B-B14F-4D97-AF65-F5344CB8AC3E}">
        <p14:creationId xmlns:p14="http://schemas.microsoft.com/office/powerpoint/2010/main" val="3813902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Wie mit </a:t>
            </a:r>
            <a:r>
              <a:rPr lang="de-DE" b="1" dirty="0">
                <a:solidFill>
                  <a:schemeClr val="accent4"/>
                </a:solidFill>
              </a:rPr>
              <a:t>ZGOs</a:t>
            </a:r>
            <a:r>
              <a:rPr lang="de-DE" dirty="0"/>
              <a:t> </a:t>
            </a:r>
            <a:br>
              <a:rPr lang="de-DE" dirty="0"/>
            </a:br>
            <a:r>
              <a:rPr lang="de-DE" dirty="0"/>
              <a:t>zusammenarbeiten</a:t>
            </a:r>
            <a:endParaRPr lang="de-DE" b="1" dirty="0">
              <a:solidFill>
                <a:schemeClr val="accent4"/>
              </a:solidFill>
            </a:endParaRP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38497" y="1595489"/>
            <a:ext cx="4563742" cy="2652661"/>
          </a:xfrm>
        </p:spPr>
        <p:txBody>
          <a:bodyPr/>
          <a:lstStyle/>
          <a:p>
            <a:r>
              <a:rPr lang="de-DE" dirty="0"/>
              <a:t>Zivilgesellschaftliche Organisationen stellen eine zentrale Säule der Social Citizen Science dar, da sie eine </a:t>
            </a:r>
            <a:r>
              <a:rPr lang="de-DE" b="1" dirty="0">
                <a:latin typeface="Calibri" panose="020F0502020204030204" pitchFamily="34" charset="0"/>
                <a:cs typeface="Calibri" panose="020F0502020204030204" pitchFamily="34" charset="0"/>
              </a:rPr>
              <a:t>Verbindung</a:t>
            </a:r>
            <a:r>
              <a:rPr lang="de-DE" dirty="0"/>
              <a:t> zwischen akademischen Einrichtungen und Ko-Forschenden herstellen können, denen oft das eigene Netzwerk fehlt, um den Kontakt allein aufzunehmen. Daher sind ZGOs häufig an SCS-Aktivitäten beteiligt oder initiieren diese nicht selten selbst.</a:t>
            </a:r>
          </a:p>
          <a:p>
            <a:r>
              <a:rPr lang="de-DE" dirty="0"/>
              <a:t>Wenn akademische Einrichtungen die SCS-Aktivitäten leiten, sollten sie daher ZGOs sowohl an den Aktivitäten als auch an der Entwicklung des Forschungsdesigns beteiligen. So können die in ZGOs vorhandenen </a:t>
            </a:r>
            <a:r>
              <a:rPr lang="de-DE" b="1" dirty="0">
                <a:latin typeface="Calibri" panose="020F0502020204030204" pitchFamily="34" charset="0"/>
                <a:cs typeface="Calibri" panose="020F0502020204030204" pitchFamily="34" charset="0"/>
              </a:rPr>
              <a:t>spezifischen Feldkenntnisse </a:t>
            </a:r>
            <a:r>
              <a:rPr lang="de-DE" dirty="0"/>
              <a:t>ebenso genutzt werden wie die Fähigkeit zur </a:t>
            </a:r>
            <a:r>
              <a:rPr lang="de-DE" b="1" dirty="0">
                <a:latin typeface="Calibri" panose="020F0502020204030204" pitchFamily="34" charset="0"/>
                <a:cs typeface="Calibri" panose="020F0502020204030204" pitchFamily="34" charset="0"/>
              </a:rPr>
              <a:t>Übersetzung</a:t>
            </a:r>
            <a:r>
              <a:rPr lang="de-DE" dirty="0"/>
              <a:t> zwischen den verschiedenen Sphären. </a:t>
            </a:r>
          </a:p>
          <a:p>
            <a:r>
              <a:rPr lang="de-DE" dirty="0"/>
              <a:t>Die Zusammenarbeit sollte durchweg in einer </a:t>
            </a:r>
            <a:r>
              <a:rPr lang="de-DE" b="1" dirty="0">
                <a:latin typeface="Calibri" panose="020F0502020204030204" pitchFamily="34" charset="0"/>
                <a:cs typeface="Calibri" panose="020F0502020204030204" pitchFamily="34" charset="0"/>
              </a:rPr>
              <a:t>Atmosphäre gegenseitigen Lernens</a:t>
            </a:r>
            <a:r>
              <a:rPr lang="de-DE" dirty="0"/>
              <a:t> erfolgen: Die Forschung sollte durch die Praxis ebenso irritiert, hinterfragt und inspiriert werden dürfen wie umgekehrt.</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30</a:t>
            </a:fld>
            <a:endParaRPr lang="de-DE" dirty="0"/>
          </a:p>
        </p:txBody>
      </p:sp>
      <p:grpSp>
        <p:nvGrpSpPr>
          <p:cNvPr id="6" name="Gruppieren 5">
            <a:extLst>
              <a:ext uri="{FF2B5EF4-FFF2-40B4-BE49-F238E27FC236}">
                <a16:creationId xmlns:a16="http://schemas.microsoft.com/office/drawing/2014/main" id="{E6B4AB80-E49B-164A-8AB8-3FAB2162A627}"/>
              </a:ext>
            </a:extLst>
          </p:cNvPr>
          <p:cNvGrpSpPr/>
          <p:nvPr/>
        </p:nvGrpSpPr>
        <p:grpSpPr>
          <a:xfrm>
            <a:off x="4071197" y="5291411"/>
            <a:ext cx="2481584" cy="1479104"/>
            <a:chOff x="4047265" y="5679092"/>
            <a:chExt cx="2481584" cy="1479104"/>
          </a:xfrm>
        </p:grpSpPr>
        <p:sp>
          <p:nvSpPr>
            <p:cNvPr id="18" name="Rechteck 17">
              <a:extLst>
                <a:ext uri="{FF2B5EF4-FFF2-40B4-BE49-F238E27FC236}">
                  <a16:creationId xmlns:a16="http://schemas.microsoft.com/office/drawing/2014/main" id="{AF81174F-75E6-224B-977E-40AE3478BD30}"/>
                </a:ext>
              </a:extLst>
            </p:cNvPr>
            <p:cNvSpPr/>
            <p:nvPr/>
          </p:nvSpPr>
          <p:spPr>
            <a:xfrm>
              <a:off x="4200265" y="5832092"/>
              <a:ext cx="2328584" cy="1326104"/>
            </a:xfrm>
            <a:prstGeom prst="rect">
              <a:avLst/>
            </a:prstGeom>
            <a:solidFill>
              <a:schemeClr val="bg1"/>
            </a:solidFill>
            <a:ln w="6350">
              <a:solidFill>
                <a:schemeClr val="accent4"/>
              </a:solidFill>
            </a:ln>
            <a:effectLst>
              <a:outerShdw dist="63500" dir="2700000" algn="ctr" rotWithShape="0">
                <a:schemeClr val="accent4">
                  <a:lumMod val="20000"/>
                  <a:lumOff val="80000"/>
                </a:schemeClr>
              </a:outerShdw>
            </a:effectLst>
          </p:spPr>
          <p:txBody>
            <a:bodyPr wrap="square" lIns="144000" tIns="125999" rIns="90000" bIns="90000">
              <a:spAutoFit/>
            </a:bodyPr>
            <a:lstStyle/>
            <a:p>
              <a:pPr defTabSz="1007943">
                <a:spcBef>
                  <a:spcPts val="1200"/>
                </a:spcBef>
              </a:pPr>
              <a:r>
                <a:rPr lang="de-DE" sz="800" dirty="0">
                  <a:solidFill>
                    <a:schemeClr val="accent4"/>
                  </a:solidFill>
                  <a:latin typeface="Calibri Light" panose="020F0302020204030204" pitchFamily="34" charset="0"/>
                  <a:cs typeface="Calibri Light" panose="020F0302020204030204" pitchFamily="34" charset="0"/>
                </a:rPr>
                <a:t>Jetzt sind Sie an der Reihe! Welche zivilgesellschaftlichen Organisationen gibt es in Ihrer Nähe, die Partner oder Initiator einer Social Citizen Science Aktivität sind? Identifizieren Sie für Sie spannende Organisationen und finden Sie mehr über diese heraus. Erstellen Sie einen Follow-Friday-Tweet und empfehlen Sie eine oder mehrere ZGOs auf Twitter mit den Hashtags #ff #scs #citizenscience #goodvibes</a:t>
              </a:r>
            </a:p>
          </p:txBody>
        </p:sp>
        <p:sp>
          <p:nvSpPr>
            <p:cNvPr id="19" name="Oval 18">
              <a:extLst>
                <a:ext uri="{FF2B5EF4-FFF2-40B4-BE49-F238E27FC236}">
                  <a16:creationId xmlns:a16="http://schemas.microsoft.com/office/drawing/2014/main" id="{ACAEB58F-BD9F-634C-ABEA-C84F41BADB4F}"/>
                </a:ext>
              </a:extLst>
            </p:cNvPr>
            <p:cNvSpPr/>
            <p:nvPr/>
          </p:nvSpPr>
          <p:spPr>
            <a:xfrm>
              <a:off x="4047265" y="567909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47C6A879-D044-7D4C-A024-D4CA7058717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64948" y="5696775"/>
              <a:ext cx="270633" cy="270633"/>
            </a:xfrm>
            <a:prstGeom prst="rect">
              <a:avLst/>
            </a:prstGeom>
          </p:spPr>
        </p:pic>
      </p:grpSp>
      <p:sp>
        <p:nvSpPr>
          <p:cNvPr id="13" name="Inhaltsplatzhalter 2">
            <a:extLst>
              <a:ext uri="{FF2B5EF4-FFF2-40B4-BE49-F238E27FC236}">
                <a16:creationId xmlns:a16="http://schemas.microsoft.com/office/drawing/2014/main" id="{438F2F4D-BD98-FE41-8F89-2018C431C253}"/>
              </a:ext>
            </a:extLst>
          </p:cNvPr>
          <p:cNvSpPr txBox="1">
            <a:spLocks/>
          </p:cNvSpPr>
          <p:nvPr/>
        </p:nvSpPr>
        <p:spPr>
          <a:xfrm>
            <a:off x="7667646" y="2359146"/>
            <a:ext cx="2395518" cy="1615827"/>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accent4"/>
                </a:solidFill>
                <a:latin typeface="Calibri" panose="020F0502020204030204" pitchFamily="34" charset="0"/>
                <a:cs typeface="Calibri" panose="020F0502020204030204" pitchFamily="34" charset="0"/>
              </a:rPr>
              <a:t>Zivilgesellschaftliche Organisationen sind Vereine, Verbände oder Bürgerinitiativen, die im Kontext des Untersuchungsthemas bereits erfahren sind oder zum Zweck eines Projekts gegründet werden. Sie sind damit wesentliche Trägerinnen für Förderung, Durchführung und oft auch rechtliche Verantwortung.</a:t>
            </a:r>
          </a:p>
        </p:txBody>
      </p:sp>
      <p:pic>
        <p:nvPicPr>
          <p:cNvPr id="14" name="Grafik 13">
            <a:extLst>
              <a:ext uri="{FF2B5EF4-FFF2-40B4-BE49-F238E27FC236}">
                <a16:creationId xmlns:a16="http://schemas.microsoft.com/office/drawing/2014/main" id="{BC8C789A-B00F-2C42-94B6-F62A29D5656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97013" y="2359146"/>
            <a:ext cx="270633" cy="270633"/>
          </a:xfrm>
          <a:prstGeom prst="rect">
            <a:avLst/>
          </a:prstGeom>
        </p:spPr>
      </p:pic>
      <p:sp>
        <p:nvSpPr>
          <p:cNvPr id="16" name="Rechteck 15">
            <a:extLst>
              <a:ext uri="{FF2B5EF4-FFF2-40B4-BE49-F238E27FC236}">
                <a16:creationId xmlns:a16="http://schemas.microsoft.com/office/drawing/2014/main" id="{2BEB7EDD-61A5-2640-8442-262A77293984}"/>
              </a:ext>
            </a:extLst>
          </p:cNvPr>
          <p:cNvSpPr/>
          <p:nvPr/>
        </p:nvSpPr>
        <p:spPr>
          <a:xfrm>
            <a:off x="638077" y="4630170"/>
            <a:ext cx="3339766" cy="2431435"/>
          </a:xfrm>
          <a:prstGeom prst="rect">
            <a:avLst/>
          </a:prstGeom>
        </p:spPr>
        <p:txBody>
          <a:bodyPr wrap="square">
            <a:spAutoFit/>
          </a:bodyPr>
          <a:lstStyle/>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ZGOs verfügen über spezifische Feldkenntnisse wie thematische Expertise, Zugang zu Ko-</a:t>
            </a:r>
            <a:r>
              <a:rPr lang="de-DE" sz="1100" dirty="0" err="1">
                <a:latin typeface="Calibri Light" panose="020F0302020204030204" pitchFamily="34" charset="0"/>
                <a:cs typeface="Calibri Light" panose="020F0302020204030204" pitchFamily="34" charset="0"/>
              </a:rPr>
              <a:t>Forscher.innen</a:t>
            </a:r>
            <a:r>
              <a:rPr lang="de-DE" sz="1100" dirty="0">
                <a:latin typeface="Calibri Light" panose="020F0302020204030204" pitchFamily="34" charset="0"/>
                <a:cs typeface="Calibri Light" panose="020F0302020204030204" pitchFamily="34" charset="0"/>
              </a:rPr>
              <a:t> oder Wissen zu Verwaltungspraktiken. </a:t>
            </a: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ZGOs übernehmen relevante Scharnierfunktionen zwischen Ko-Forschenden, </a:t>
            </a:r>
            <a:r>
              <a:rPr lang="de-DE" sz="1100" dirty="0" err="1">
                <a:latin typeface="Calibri Light" panose="020F0302020204030204" pitchFamily="34" charset="0"/>
                <a:cs typeface="Calibri Light" panose="020F0302020204030204" pitchFamily="34" charset="0"/>
              </a:rPr>
              <a:t>Wissenschaftler.innen</a:t>
            </a:r>
            <a:r>
              <a:rPr lang="de-DE" sz="1100" dirty="0">
                <a:latin typeface="Calibri Light" panose="020F0302020204030204" pitchFamily="34" charset="0"/>
                <a:cs typeface="Calibri Light" panose="020F0302020204030204" pitchFamily="34" charset="0"/>
              </a:rPr>
              <a:t> und </a:t>
            </a:r>
            <a:r>
              <a:rPr lang="de-DE" sz="1100" dirty="0" err="1">
                <a:latin typeface="Calibri Light" panose="020F0302020204030204" pitchFamily="34" charset="0"/>
                <a:cs typeface="Calibri Light" panose="020F0302020204030204" pitchFamily="34" charset="0"/>
              </a:rPr>
              <a:t>Politiker.innen</a:t>
            </a:r>
            <a:r>
              <a:rPr lang="de-DE" sz="1100" dirty="0">
                <a:latin typeface="Calibri Light" panose="020F0302020204030204" pitchFamily="34" charset="0"/>
                <a:cs typeface="Calibri Light" panose="020F0302020204030204" pitchFamily="34" charset="0"/>
              </a:rPr>
              <a:t>.</a:t>
            </a: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ZGOs verfügen am ehesten über die Kompetenzen, die notwendigen Übersetzungsleistungen zwischen den Beteiligten zu erbringen.</a:t>
            </a: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ZGOs ermöglichen Rechtschutz der Ko-Forschenden etwa bei Versicherung, Daten- und Haftungsschutz.</a:t>
            </a:r>
          </a:p>
          <a:p>
            <a:pPr marL="184150" indent="-184150">
              <a:spcAft>
                <a:spcPts val="600"/>
              </a:spcAft>
              <a:buFont typeface="Courier New" panose="02070309020205020404" pitchFamily="49" charset="0"/>
              <a:buChar char="o"/>
            </a:pPr>
            <a:endParaRPr lang="de-DE" sz="1100" dirty="0">
              <a:latin typeface="Calibri Light" panose="020F0302020204030204" pitchFamily="34" charset="0"/>
              <a:cs typeface="Calibri Light" panose="020F0302020204030204" pitchFamily="34" charset="0"/>
            </a:endParaRPr>
          </a:p>
        </p:txBody>
      </p:sp>
      <p:sp>
        <p:nvSpPr>
          <p:cNvPr id="22" name="Inhaltsplatzhalter 2">
            <a:extLst>
              <a:ext uri="{FF2B5EF4-FFF2-40B4-BE49-F238E27FC236}">
                <a16:creationId xmlns:a16="http://schemas.microsoft.com/office/drawing/2014/main" id="{9927160E-72DB-DB46-99CB-0EB345875005}"/>
              </a:ext>
            </a:extLst>
          </p:cNvPr>
          <p:cNvSpPr txBox="1">
            <a:spLocks/>
          </p:cNvSpPr>
          <p:nvPr/>
        </p:nvSpPr>
        <p:spPr>
          <a:xfrm>
            <a:off x="638077" y="4296813"/>
            <a:ext cx="2878996"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5"/>
                </a:solidFill>
                <a:latin typeface="Calibri" panose="020F0502020204030204" pitchFamily="34" charset="0"/>
                <a:cs typeface="Calibri" panose="020F0502020204030204" pitchFamily="34" charset="0"/>
              </a:rPr>
              <a:t>Was ZGOs für SCS leisten können</a:t>
            </a:r>
          </a:p>
        </p:txBody>
      </p:sp>
      <p:pic>
        <p:nvPicPr>
          <p:cNvPr id="8" name="Grafik 7">
            <a:extLst>
              <a:ext uri="{FF2B5EF4-FFF2-40B4-BE49-F238E27FC236}">
                <a16:creationId xmlns:a16="http://schemas.microsoft.com/office/drawing/2014/main" id="{90C7E72C-2310-4BAF-872C-8A851E13FAA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10414" y="4392614"/>
            <a:ext cx="2954342" cy="2374900"/>
          </a:xfrm>
          <a:prstGeom prst="rect">
            <a:avLst/>
          </a:prstGeom>
          <a:effectLst>
            <a:outerShdw dist="63500" dir="2700000" algn="tl" rotWithShape="0">
              <a:schemeClr val="bg2"/>
            </a:outerShdw>
          </a:effectLst>
        </p:spPr>
      </p:pic>
      <p:sp>
        <p:nvSpPr>
          <p:cNvPr id="23" name="Inhaltsplatzhalter 2">
            <a:extLst>
              <a:ext uri="{FF2B5EF4-FFF2-40B4-BE49-F238E27FC236}">
                <a16:creationId xmlns:a16="http://schemas.microsoft.com/office/drawing/2014/main" id="{D740DA20-E18F-4710-8736-1B68AD6D1934}"/>
              </a:ext>
            </a:extLst>
          </p:cNvPr>
          <p:cNvSpPr txBox="1">
            <a:spLocks/>
          </p:cNvSpPr>
          <p:nvPr/>
        </p:nvSpPr>
        <p:spPr>
          <a:xfrm>
            <a:off x="7118247" y="6776940"/>
            <a:ext cx="2954343" cy="291372"/>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sz="600" dirty="0">
                <a:solidFill>
                  <a:schemeClr val="tx2"/>
                </a:solidFill>
              </a:rPr>
              <a:t>Der Verein »Dorfwerkstadt e.V.« begleitet mehrere bürgerwissenschaftliche Projekte. Bildquelle: Website (</a:t>
            </a:r>
            <a:r>
              <a:rPr lang="de-DE" sz="600" dirty="0">
                <a:solidFill>
                  <a:schemeClr val="tx2"/>
                </a:solidFill>
                <a:hlinkClick r:id="rId7"/>
              </a:rPr>
              <a:t>t1p.de/xsk1</a:t>
            </a:r>
            <a:r>
              <a:rPr lang="de-DE" sz="600" dirty="0">
                <a:solidFill>
                  <a:schemeClr val="tx2"/>
                </a:solidFill>
              </a:rPr>
              <a:t>)</a:t>
            </a:r>
          </a:p>
        </p:txBody>
      </p:sp>
      <p:pic>
        <p:nvPicPr>
          <p:cNvPr id="1028" name="Picture 4">
            <a:extLst>
              <a:ext uri="{FF2B5EF4-FFF2-40B4-BE49-F238E27FC236}">
                <a16:creationId xmlns:a16="http://schemas.microsoft.com/office/drawing/2014/main" id="{DEA5D033-CFDE-40A1-BAF7-DE9DDA94845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491493" y="1590491"/>
            <a:ext cx="1620141" cy="2513199"/>
          </a:xfrm>
          <a:prstGeom prst="rect">
            <a:avLst/>
          </a:prstGeom>
          <a:noFill/>
          <a:effectLst>
            <a:outerShdw dist="63500" dir="2700000" algn="tl" rotWithShape="0">
              <a:schemeClr val="bg2"/>
            </a:outerShdw>
          </a:effectLst>
          <a:extLst>
            <a:ext uri="{909E8E84-426E-40DD-AFC4-6F175D3DCCD1}">
              <a14:hiddenFill xmlns:a14="http://schemas.microsoft.com/office/drawing/2010/main">
                <a:solidFill>
                  <a:srgbClr val="FFFFFF"/>
                </a:solidFill>
              </a14:hiddenFill>
            </a:ext>
          </a:extLst>
        </p:spPr>
      </p:pic>
      <p:sp>
        <p:nvSpPr>
          <p:cNvPr id="24" name="Inhaltsplatzhalter 2">
            <a:extLst>
              <a:ext uri="{FF2B5EF4-FFF2-40B4-BE49-F238E27FC236}">
                <a16:creationId xmlns:a16="http://schemas.microsoft.com/office/drawing/2014/main" id="{3A8B34B3-D7EC-4546-A78B-9E2595A6E02F}"/>
              </a:ext>
            </a:extLst>
          </p:cNvPr>
          <p:cNvSpPr txBox="1">
            <a:spLocks/>
          </p:cNvSpPr>
          <p:nvPr/>
        </p:nvSpPr>
        <p:spPr>
          <a:xfrm>
            <a:off x="5439871" y="4178029"/>
            <a:ext cx="1620838" cy="507702"/>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lgn="r"/>
            <a:r>
              <a:rPr lang="de-DE" sz="600" dirty="0">
                <a:solidFill>
                  <a:schemeClr val="tx2"/>
                </a:solidFill>
              </a:rPr>
              <a:t>Bild: Das Netzwerk »science2public – Gesellschaft für Wissenschaftskommunikation e.V.« organisiert u. a. die </a:t>
            </a:r>
            <a:r>
              <a:rPr lang="de-DE" sz="600" dirty="0" err="1">
                <a:solidFill>
                  <a:schemeClr val="tx2"/>
                </a:solidFill>
              </a:rPr>
              <a:t>Maker</a:t>
            </a:r>
            <a:r>
              <a:rPr lang="de-DE" sz="600" dirty="0">
                <a:solidFill>
                  <a:schemeClr val="tx2"/>
                </a:solidFill>
              </a:rPr>
              <a:t> Faire Halle. Bildquelle: Website (</a:t>
            </a:r>
            <a:r>
              <a:rPr lang="de-DE" sz="600" dirty="0">
                <a:solidFill>
                  <a:schemeClr val="tx2"/>
                </a:solidFill>
                <a:hlinkClick r:id="rId9"/>
              </a:rPr>
              <a:t>t1p.de/i837</a:t>
            </a:r>
            <a:r>
              <a:rPr lang="de-DE" sz="600" dirty="0">
                <a:solidFill>
                  <a:schemeClr val="tx2"/>
                </a:solidFill>
              </a:rPr>
              <a:t>)</a:t>
            </a:r>
          </a:p>
        </p:txBody>
      </p:sp>
    </p:spTree>
    <p:extLst>
      <p:ext uri="{BB962C8B-B14F-4D97-AF65-F5344CB8AC3E}">
        <p14:creationId xmlns:p14="http://schemas.microsoft.com/office/powerpoint/2010/main" val="348006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EFC3FB62-0BEE-A14D-9527-29573BC6233A}"/>
              </a:ext>
            </a:extLst>
          </p:cNvPr>
          <p:cNvGraphicFramePr/>
          <p:nvPr>
            <p:extLst>
              <p:ext uri="{D42A27DB-BD31-4B8C-83A1-F6EECF244321}">
                <p14:modId xmlns:p14="http://schemas.microsoft.com/office/powerpoint/2010/main" val="3432770890"/>
              </p:ext>
            </p:extLst>
          </p:nvPr>
        </p:nvGraphicFramePr>
        <p:xfrm>
          <a:off x="24145" y="2564426"/>
          <a:ext cx="5542657" cy="4751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a:extLst>
              <a:ext uri="{FF2B5EF4-FFF2-40B4-BE49-F238E27FC236}">
                <a16:creationId xmlns:a16="http://schemas.microsoft.com/office/drawing/2014/main" id="{8F187E78-B548-864A-8303-D83DDC034EFC}"/>
              </a:ext>
            </a:extLst>
          </p:cNvPr>
          <p:cNvSpPr>
            <a:spLocks noGrp="1"/>
          </p:cNvSpPr>
          <p:nvPr>
            <p:ph type="title"/>
          </p:nvPr>
        </p:nvSpPr>
        <p:spPr/>
        <p:txBody>
          <a:bodyPr/>
          <a:lstStyle/>
          <a:p>
            <a:r>
              <a:rPr lang="de-DE" dirty="0"/>
              <a:t>Wie mit </a:t>
            </a:r>
            <a:r>
              <a:rPr lang="de-DE" b="1" dirty="0">
                <a:solidFill>
                  <a:schemeClr val="accent5"/>
                </a:solidFill>
              </a:rPr>
              <a:t>kommunalen </a:t>
            </a:r>
            <a:br>
              <a:rPr lang="de-DE" b="1" dirty="0">
                <a:solidFill>
                  <a:schemeClr val="accent5"/>
                </a:solidFill>
              </a:rPr>
            </a:br>
            <a:r>
              <a:rPr lang="de-DE" b="1" dirty="0">
                <a:solidFill>
                  <a:schemeClr val="accent5"/>
                </a:solidFill>
              </a:rPr>
              <a:t>Partnern </a:t>
            </a:r>
            <a:r>
              <a:rPr lang="de-DE" dirty="0"/>
              <a:t>zusammenarbeiten</a:t>
            </a:r>
          </a:p>
        </p:txBody>
      </p:sp>
      <p:sp>
        <p:nvSpPr>
          <p:cNvPr id="3" name="Inhaltsplatzhalter 2">
            <a:extLst>
              <a:ext uri="{FF2B5EF4-FFF2-40B4-BE49-F238E27FC236}">
                <a16:creationId xmlns:a16="http://schemas.microsoft.com/office/drawing/2014/main" id="{9473A314-20B4-AA4D-BB22-ABC208E97C70}"/>
              </a:ext>
            </a:extLst>
          </p:cNvPr>
          <p:cNvSpPr>
            <a:spLocks noGrp="1"/>
          </p:cNvSpPr>
          <p:nvPr>
            <p:ph sz="half" idx="1"/>
          </p:nvPr>
        </p:nvSpPr>
        <p:spPr>
          <a:xfrm>
            <a:off x="638078" y="2658359"/>
            <a:ext cx="4573588" cy="1734254"/>
          </a:xfrm>
        </p:spPr>
        <p:txBody>
          <a:bodyPr/>
          <a:lstStyle/>
          <a:p>
            <a:r>
              <a:rPr lang="de-DE" dirty="0"/>
              <a:t>Die </a:t>
            </a:r>
            <a:r>
              <a:rPr lang="de-DE" b="1" dirty="0">
                <a:latin typeface="Calibri" panose="020F0502020204030204" pitchFamily="34" charset="0"/>
                <a:cs typeface="Calibri" panose="020F0502020204030204" pitchFamily="34" charset="0"/>
              </a:rPr>
              <a:t>Handlungsbereitschaft</a:t>
            </a:r>
            <a:r>
              <a:rPr lang="de-DE" dirty="0"/>
              <a:t> von politischen Akteuren kann durch die Zusammenarbeit mit kommunalen Partnern positiv beeinflusst werden. Dies wiederum kann sich positiv auf die </a:t>
            </a:r>
            <a:r>
              <a:rPr lang="de-DE" b="1" dirty="0">
                <a:latin typeface="Calibri" panose="020F0502020204030204" pitchFamily="34" charset="0"/>
                <a:cs typeface="Calibri" panose="020F0502020204030204" pitchFamily="34" charset="0"/>
              </a:rPr>
              <a:t>Gestaltung lokaler Entwicklungsvorhaben </a:t>
            </a:r>
            <a:r>
              <a:rPr lang="de-DE" dirty="0"/>
              <a:t>auswirken. Konkrete Wirkungen insbesondere lokal gebündelter SCS-Aktivitäten sind auf kommunaler Ebene also durchaus möglich. In günstigen Fällen reichen sie sogar über die Region hinaus. </a:t>
            </a:r>
          </a:p>
          <a:p>
            <a:r>
              <a:rPr lang="de-DE" dirty="0"/>
              <a:t>Die Zusammenarbeit mit Kommunen ist allerdings nicht immer reibungslos und kann einige </a:t>
            </a:r>
            <a:r>
              <a:rPr lang="de-DE" b="1" dirty="0">
                <a:latin typeface="Calibri" panose="020F0502020204030204" pitchFamily="34" charset="0"/>
                <a:cs typeface="Calibri" panose="020F0502020204030204" pitchFamily="34" charset="0"/>
              </a:rPr>
              <a:t>Herausforderungen</a:t>
            </a:r>
            <a:r>
              <a:rPr lang="de-DE" dirty="0"/>
              <a:t> mit sich bringen:</a:t>
            </a:r>
          </a:p>
        </p:txBody>
      </p:sp>
      <p:sp>
        <p:nvSpPr>
          <p:cNvPr id="4" name="Foliennummernplatzhalter 3">
            <a:extLst>
              <a:ext uri="{FF2B5EF4-FFF2-40B4-BE49-F238E27FC236}">
                <a16:creationId xmlns:a16="http://schemas.microsoft.com/office/drawing/2014/main" id="{64D64681-86E2-6B42-BD7C-2F2748E47E44}"/>
              </a:ext>
            </a:extLst>
          </p:cNvPr>
          <p:cNvSpPr>
            <a:spLocks noGrp="1"/>
          </p:cNvSpPr>
          <p:nvPr>
            <p:ph type="sldNum" sz="quarter" idx="12"/>
          </p:nvPr>
        </p:nvSpPr>
        <p:spPr/>
        <p:txBody>
          <a:bodyPr/>
          <a:lstStyle/>
          <a:p>
            <a:fld id="{BA6FFAF3-5CE7-1E4A-B297-9EAF17666F00}" type="slidenum">
              <a:rPr lang="de-DE" smtClean="0"/>
              <a:t>31</a:t>
            </a:fld>
            <a:endParaRPr lang="de-DE" dirty="0"/>
          </a:p>
        </p:txBody>
      </p:sp>
      <p:sp>
        <p:nvSpPr>
          <p:cNvPr id="5" name="Inhaltsplatzhalter 4">
            <a:extLst>
              <a:ext uri="{FF2B5EF4-FFF2-40B4-BE49-F238E27FC236}">
                <a16:creationId xmlns:a16="http://schemas.microsoft.com/office/drawing/2014/main" id="{D3799396-E299-E144-9624-548F3AD14A92}"/>
              </a:ext>
            </a:extLst>
          </p:cNvPr>
          <p:cNvSpPr>
            <a:spLocks noGrp="1"/>
          </p:cNvSpPr>
          <p:nvPr>
            <p:ph sz="half" idx="13"/>
          </p:nvPr>
        </p:nvSpPr>
        <p:spPr>
          <a:xfrm>
            <a:off x="6192069" y="1740983"/>
            <a:ext cx="3871094" cy="2962011"/>
          </a:xfrm>
        </p:spPr>
        <p:txBody>
          <a:bodyPr/>
          <a:lstStyle/>
          <a:p>
            <a:r>
              <a:rPr lang="de-DE" sz="1250" b="1" dirty="0">
                <a:solidFill>
                  <a:schemeClr val="accent4"/>
                </a:solidFill>
                <a:latin typeface="Calibri" panose="020F0502020204030204" pitchFamily="34" charset="0"/>
                <a:cs typeface="Calibri" panose="020F0502020204030204" pitchFamily="34" charset="0"/>
              </a:rPr>
              <a:t>Wie entstehen diese Herausforderungen</a:t>
            </a:r>
          </a:p>
          <a:p>
            <a:pPr marL="228600" indent="-228600">
              <a:buFont typeface="+mj-lt"/>
              <a:buAutoNum type="arabicPeriod"/>
            </a:pPr>
            <a:r>
              <a:rPr lang="de-DE" dirty="0"/>
              <a:t>Kommunen sind für </a:t>
            </a:r>
            <a:r>
              <a:rPr lang="de-DE" b="1" dirty="0">
                <a:latin typeface="Calibri" panose="020F0502020204030204" pitchFamily="34" charset="0"/>
                <a:cs typeface="Calibri" panose="020F0502020204030204" pitchFamily="34" charset="0"/>
              </a:rPr>
              <a:t>finanzielle Förderungen </a:t>
            </a:r>
            <a:r>
              <a:rPr lang="de-DE" dirty="0"/>
              <a:t>in SCS-Vorhaben als Mittelempfänger oft explizit ausgeschlossen. </a:t>
            </a:r>
          </a:p>
          <a:p>
            <a:pPr marL="228600" indent="-228600">
              <a:spcBef>
                <a:spcPts val="600"/>
              </a:spcBef>
              <a:buFont typeface="+mj-lt"/>
              <a:buAutoNum type="arabicPeriod"/>
            </a:pPr>
            <a:r>
              <a:rPr lang="de-DE" dirty="0"/>
              <a:t>Ein Grund, weshalb </a:t>
            </a:r>
            <a:r>
              <a:rPr lang="de-DE" b="1" dirty="0">
                <a:latin typeface="Calibri" panose="020F0502020204030204" pitchFamily="34" charset="0"/>
                <a:cs typeface="Calibri" panose="020F0502020204030204" pitchFamily="34" charset="0"/>
              </a:rPr>
              <a:t>Personalstellen</a:t>
            </a:r>
            <a:r>
              <a:rPr lang="de-DE" dirty="0"/>
              <a:t> nicht eingerichtet werden können – folglich stellt die Kooperation seitens der Kommune eine </a:t>
            </a:r>
            <a:r>
              <a:rPr lang="de-DE" b="1" dirty="0">
                <a:latin typeface="Calibri" panose="020F0502020204030204" pitchFamily="34" charset="0"/>
                <a:cs typeface="Calibri" panose="020F0502020204030204" pitchFamily="34" charset="0"/>
              </a:rPr>
              <a:t>zusätzliche Arbeitslast </a:t>
            </a:r>
            <a:r>
              <a:rPr lang="de-DE" dirty="0"/>
              <a:t>dar. </a:t>
            </a:r>
          </a:p>
          <a:p>
            <a:pPr marL="228600" indent="-228600">
              <a:spcBef>
                <a:spcPts val="600"/>
              </a:spcBef>
              <a:buFont typeface="+mj-lt"/>
              <a:buAutoNum type="arabicPeriod"/>
            </a:pPr>
            <a:r>
              <a:rPr lang="de-DE" dirty="0"/>
              <a:t>Nicht selten sind Zuständigkeiten über mehrere Ämter verteilt. Es bräuchte allerdings eine </a:t>
            </a:r>
            <a:r>
              <a:rPr lang="de-DE" b="1" dirty="0">
                <a:latin typeface="Calibri" panose="020F0502020204030204" pitchFamily="34" charset="0"/>
                <a:cs typeface="Calibri" panose="020F0502020204030204" pitchFamily="34" charset="0"/>
              </a:rPr>
              <a:t>einheitliche, konstante Ansprechperson</a:t>
            </a:r>
            <a:r>
              <a:rPr lang="de-DE" dirty="0"/>
              <a:t>. </a:t>
            </a:r>
          </a:p>
          <a:p>
            <a:pPr marL="228600" indent="-228600">
              <a:spcBef>
                <a:spcPts val="600"/>
              </a:spcBef>
              <a:buFont typeface="+mj-lt"/>
              <a:buAutoNum type="arabicPeriod"/>
            </a:pPr>
            <a:r>
              <a:rPr lang="de-DE" dirty="0"/>
              <a:t>Da die </a:t>
            </a:r>
            <a:r>
              <a:rPr lang="de-DE" b="1" dirty="0">
                <a:latin typeface="Calibri" panose="020F0502020204030204" pitchFamily="34" charset="0"/>
                <a:cs typeface="Calibri" panose="020F0502020204030204" pitchFamily="34" charset="0"/>
              </a:rPr>
              <a:t>Partizipation</a:t>
            </a:r>
            <a:r>
              <a:rPr lang="de-DE" dirty="0"/>
              <a:t> von </a:t>
            </a:r>
            <a:r>
              <a:rPr lang="de-DE" dirty="0" err="1"/>
              <a:t>Bürger.innen</a:t>
            </a:r>
            <a:r>
              <a:rPr lang="de-DE" dirty="0"/>
              <a:t> auch das Teilen von Verantwortung und Kontrolle der politischen Ergebnisse bedeuten kann, könnte eine Zusammenarbeit seitens kommunaler Verwaltung als </a:t>
            </a:r>
            <a:r>
              <a:rPr lang="de-DE" b="1" dirty="0">
                <a:latin typeface="Calibri" panose="020F0502020204030204" pitchFamily="34" charset="0"/>
                <a:cs typeface="Calibri" panose="020F0502020204030204" pitchFamily="34" charset="0"/>
              </a:rPr>
              <a:t>politisches Risiko </a:t>
            </a:r>
            <a:r>
              <a:rPr lang="de-DE" dirty="0"/>
              <a:t>wahrgenommen werden. </a:t>
            </a:r>
          </a:p>
        </p:txBody>
      </p:sp>
      <p:sp>
        <p:nvSpPr>
          <p:cNvPr id="7" name="Inhaltsplatzhalter 2">
            <a:extLst>
              <a:ext uri="{FF2B5EF4-FFF2-40B4-BE49-F238E27FC236}">
                <a16:creationId xmlns:a16="http://schemas.microsoft.com/office/drawing/2014/main" id="{38D7B1FE-0C86-114D-8D7F-5044C6BE8FA2}"/>
              </a:ext>
            </a:extLst>
          </p:cNvPr>
          <p:cNvSpPr txBox="1">
            <a:spLocks/>
          </p:cNvSpPr>
          <p:nvPr/>
        </p:nvSpPr>
        <p:spPr>
          <a:xfrm>
            <a:off x="638078" y="1380738"/>
            <a:ext cx="5202005"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2"/>
                </a:solidFill>
                <a:latin typeface="Calibri" panose="020F0502020204030204" pitchFamily="34" charset="0"/>
                <a:cs typeface="Calibri" panose="020F0502020204030204" pitchFamily="34" charset="0"/>
              </a:rPr>
              <a:t>Häufig ist ZGOs und Ko-Forschenden wichtig, dass ihre SCS-Aktivität eine (politisch) sichtbare Wirkung hat. Eine funktionierende Zusammenarbeit mit Akteuren der kommunalen Verwaltung ist hierbei essentiell.</a:t>
            </a:r>
          </a:p>
        </p:txBody>
      </p:sp>
      <p:sp>
        <p:nvSpPr>
          <p:cNvPr id="8" name="Inhaltsplatzhalter 2">
            <a:extLst>
              <a:ext uri="{FF2B5EF4-FFF2-40B4-BE49-F238E27FC236}">
                <a16:creationId xmlns:a16="http://schemas.microsoft.com/office/drawing/2014/main" id="{38A9ABDF-2EC6-5F4E-9670-9AAACBD077C1}"/>
              </a:ext>
            </a:extLst>
          </p:cNvPr>
          <p:cNvSpPr txBox="1">
            <a:spLocks/>
          </p:cNvSpPr>
          <p:nvPr/>
        </p:nvSpPr>
        <p:spPr>
          <a:xfrm>
            <a:off x="3735238" y="6658739"/>
            <a:ext cx="1466999" cy="217547"/>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lgn="r"/>
            <a:r>
              <a:rPr lang="de-DE" sz="600" dirty="0">
                <a:solidFill>
                  <a:schemeClr val="tx2"/>
                </a:solidFill>
              </a:rPr>
              <a:t>Bild: Herausforderungen in der Kooperation mit kommunalen Partnern</a:t>
            </a:r>
          </a:p>
        </p:txBody>
      </p:sp>
      <p:sp>
        <p:nvSpPr>
          <p:cNvPr id="9" name="Inhaltsplatzhalter 4">
            <a:extLst>
              <a:ext uri="{FF2B5EF4-FFF2-40B4-BE49-F238E27FC236}">
                <a16:creationId xmlns:a16="http://schemas.microsoft.com/office/drawing/2014/main" id="{523BDE18-7B24-BA40-A71F-61C9F9457FCC}"/>
              </a:ext>
            </a:extLst>
          </p:cNvPr>
          <p:cNvSpPr txBox="1">
            <a:spLocks/>
          </p:cNvSpPr>
          <p:nvPr/>
        </p:nvSpPr>
        <p:spPr>
          <a:xfrm>
            <a:off x="6174327" y="5081882"/>
            <a:ext cx="3888837" cy="1974556"/>
          </a:xfrm>
          <a:prstGeom prst="rect">
            <a:avLst/>
          </a:prstGeom>
        </p:spPr>
        <p:txBody>
          <a:bodyPr vert="horz"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4"/>
                </a:solidFill>
                <a:latin typeface="Calibri" panose="020F0502020204030204" pitchFamily="34" charset="0"/>
                <a:cs typeface="Calibri" panose="020F0502020204030204" pitchFamily="34" charset="0"/>
              </a:rPr>
              <a:t>Wie können die Herausforderungen gelöst werden</a:t>
            </a:r>
          </a:p>
          <a:p>
            <a:pPr>
              <a:spcBef>
                <a:spcPts val="600"/>
              </a:spcBef>
            </a:pPr>
            <a:r>
              <a:rPr lang="de-DE" dirty="0"/>
              <a:t>Neben der notwendigen personellen Stärkung ist es daher wichtig, dass die Projekte am besten schon </a:t>
            </a:r>
            <a:r>
              <a:rPr lang="de-DE" b="1" dirty="0">
                <a:latin typeface="Calibri" panose="020F0502020204030204" pitchFamily="34" charset="0"/>
                <a:cs typeface="Calibri" panose="020F0502020204030204" pitchFamily="34" charset="0"/>
              </a:rPr>
              <a:t>vor Beginn gemeinsam </a:t>
            </a:r>
            <a:r>
              <a:rPr lang="de-DE" dirty="0"/>
              <a:t>mit den kommunalen Partnern Zuständigkeiten und Abläufe verbindlich klären und eine für alle Seiten </a:t>
            </a:r>
            <a:r>
              <a:rPr lang="de-DE" dirty="0" err="1"/>
              <a:t>bewältigbare</a:t>
            </a:r>
            <a:r>
              <a:rPr lang="de-DE" dirty="0"/>
              <a:t> Zeit- und Arbeitsplanung entwickeln. Darüber hinaus kann es für die vertrauens- und wirkungsvolle Zusammenarbeit hilfreich sein, auch die Verwertung und Kommunikation von </a:t>
            </a:r>
            <a:r>
              <a:rPr lang="de-DE" b="1" dirty="0">
                <a:latin typeface="Calibri" panose="020F0502020204030204" pitchFamily="34" charset="0"/>
                <a:cs typeface="Calibri" panose="020F0502020204030204" pitchFamily="34" charset="0"/>
              </a:rPr>
              <a:t>Projektergebnissen</a:t>
            </a:r>
            <a:r>
              <a:rPr lang="de-DE" dirty="0"/>
              <a:t> zu besprechen und gemeinsam </a:t>
            </a:r>
            <a:r>
              <a:rPr lang="de-DE" b="1" dirty="0">
                <a:latin typeface="Calibri" panose="020F0502020204030204" pitchFamily="34" charset="0"/>
                <a:cs typeface="Calibri" panose="020F0502020204030204" pitchFamily="34" charset="0"/>
              </a:rPr>
              <a:t>politische Forderungen </a:t>
            </a:r>
            <a:r>
              <a:rPr lang="de-DE" dirty="0"/>
              <a:t>zu erarbeiten. </a:t>
            </a:r>
          </a:p>
        </p:txBody>
      </p:sp>
    </p:spTree>
    <p:extLst>
      <p:ext uri="{BB962C8B-B14F-4D97-AF65-F5344CB8AC3E}">
        <p14:creationId xmlns:p14="http://schemas.microsoft.com/office/powerpoint/2010/main" val="1520953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Wie mit </a:t>
            </a:r>
            <a:r>
              <a:rPr lang="de-DE" b="1" dirty="0">
                <a:solidFill>
                  <a:srgbClr val="273671"/>
                </a:solidFill>
              </a:rPr>
              <a:t>wissenschaftlichen </a:t>
            </a:r>
            <a:br>
              <a:rPr lang="de-DE" b="1" dirty="0">
                <a:solidFill>
                  <a:srgbClr val="273671"/>
                </a:solidFill>
              </a:rPr>
            </a:br>
            <a:r>
              <a:rPr lang="de-DE" b="1" dirty="0">
                <a:solidFill>
                  <a:srgbClr val="273671"/>
                </a:solidFill>
              </a:rPr>
              <a:t>Einrichtungen</a:t>
            </a:r>
            <a:r>
              <a:rPr lang="de-DE" b="1" dirty="0">
                <a:solidFill>
                  <a:srgbClr val="AD3673"/>
                </a:solidFill>
              </a:rPr>
              <a:t> </a:t>
            </a:r>
            <a:r>
              <a:rPr lang="de-DE" dirty="0"/>
              <a:t>zusammenarbeiten</a:t>
            </a:r>
            <a:endParaRPr lang="de-DE" b="1" dirty="0">
              <a:solidFill>
                <a:schemeClr val="accent1"/>
              </a:solidFill>
            </a:endParaRP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29069" y="2670303"/>
            <a:ext cx="5495960" cy="2771290"/>
          </a:xfrm>
        </p:spPr>
        <p:txBody>
          <a:bodyPr/>
          <a:lstStyle/>
          <a:p>
            <a:pPr>
              <a:spcAft>
                <a:spcPts val="600"/>
              </a:spcAft>
            </a:pPr>
            <a:r>
              <a:rPr lang="de-DE" dirty="0"/>
              <a:t>Die Beteiligung akademischer </a:t>
            </a:r>
            <a:r>
              <a:rPr lang="de-DE" dirty="0" err="1"/>
              <a:t>Wissenschaftler.innen</a:t>
            </a:r>
            <a:r>
              <a:rPr lang="de-DE" dirty="0"/>
              <a:t> ist vielfach essenziell, um </a:t>
            </a:r>
            <a:r>
              <a:rPr lang="de-DE" b="1" dirty="0">
                <a:latin typeface="Calibri" panose="020F0502020204030204" pitchFamily="34" charset="0"/>
                <a:cs typeface="Calibri" panose="020F0502020204030204" pitchFamily="34" charset="0"/>
              </a:rPr>
              <a:t>externe Anerkennung</a:t>
            </a:r>
            <a:r>
              <a:rPr lang="de-DE" dirty="0"/>
              <a:t> der SCS-Aktivitäten zu sichern. Nicht selten scheitern innovative Kooperationen, weil zivilgesellschaftliche Organisationen nicht die Ressourcen aufbieten können, eine Kooperation mit einer wissenschaftlichen Einrichtung zu gewährleisten. Erste Veränderungen hin zur </a:t>
            </a:r>
            <a:r>
              <a:rPr lang="de-DE" b="1" dirty="0">
                <a:latin typeface="Calibri" panose="020F0502020204030204" pitchFamily="34" charset="0"/>
                <a:cs typeface="Calibri" panose="020F0502020204030204" pitchFamily="34" charset="0"/>
              </a:rPr>
              <a:t>Ermöglichung</a:t>
            </a:r>
            <a:r>
              <a:rPr lang="de-DE" dirty="0"/>
              <a:t> von Kooperation betreffen: </a:t>
            </a:r>
          </a:p>
          <a:p>
            <a:pPr marL="184150" indent="-184150">
              <a:spcBef>
                <a:spcPts val="600"/>
              </a:spcBef>
              <a:spcAft>
                <a:spcPts val="600"/>
              </a:spcAft>
              <a:buFont typeface="Courier New" panose="02070309020205020404" pitchFamily="49" charset="0"/>
              <a:buChar char="o"/>
            </a:pPr>
            <a:r>
              <a:rPr lang="de-DE" dirty="0"/>
              <a:t>innovatives Denken und Handeln der wissenschaftlichen Einrichtungen</a:t>
            </a:r>
          </a:p>
          <a:p>
            <a:pPr marL="184150" indent="-184150">
              <a:spcBef>
                <a:spcPts val="0"/>
              </a:spcBef>
              <a:spcAft>
                <a:spcPts val="600"/>
              </a:spcAft>
              <a:buFont typeface="Courier New" panose="02070309020205020404" pitchFamily="49" charset="0"/>
              <a:buChar char="o"/>
            </a:pPr>
            <a:r>
              <a:rPr lang="de-DE" dirty="0"/>
              <a:t>Öffnung wissenschaftlicher Finanzierung, z. B.</a:t>
            </a:r>
          </a:p>
          <a:p>
            <a:pPr marL="360363" lvl="1" indent="-131763">
              <a:lnSpc>
                <a:spcPct val="100000"/>
              </a:lnSpc>
              <a:spcBef>
                <a:spcPts val="0"/>
              </a:spcBef>
              <a:spcAft>
                <a:spcPts val="300"/>
              </a:spcAft>
              <a:buFont typeface="Arial" panose="020B0604020202020204" pitchFamily="34" charset="0"/>
              <a:buChar char="•"/>
            </a:pPr>
            <a:r>
              <a:rPr lang="de-DE" dirty="0"/>
              <a:t>Citizen-Science-Förderung des Bundes </a:t>
            </a:r>
            <a:r>
              <a:rPr lang="de-DE" dirty="0">
                <a:solidFill>
                  <a:schemeClr val="accent2"/>
                </a:solidFill>
              </a:rPr>
              <a:t>→ </a:t>
            </a:r>
            <a:r>
              <a:rPr lang="de-DE" dirty="0">
                <a:solidFill>
                  <a:schemeClr val="accent2"/>
                </a:solidFill>
                <a:hlinkClick r:id="rId3">
                  <a:extLst>
                    <a:ext uri="{A12FA001-AC4F-418D-AE19-62706E023703}">
                      <ahyp:hlinkClr xmlns:ahyp="http://schemas.microsoft.com/office/drawing/2018/hyperlinkcolor" val="tx"/>
                    </a:ext>
                  </a:extLst>
                </a:hlinkClick>
              </a:rPr>
              <a:t>t1p.de/</a:t>
            </a:r>
            <a:r>
              <a:rPr lang="de-DE" dirty="0" err="1">
                <a:solidFill>
                  <a:schemeClr val="accent2"/>
                </a:solidFill>
                <a:hlinkClick r:id="rId3">
                  <a:extLst>
                    <a:ext uri="{A12FA001-AC4F-418D-AE19-62706E023703}">
                      <ahyp:hlinkClr xmlns:ahyp="http://schemas.microsoft.com/office/drawing/2018/hyperlinkcolor" val="tx"/>
                    </a:ext>
                  </a:extLst>
                </a:hlinkClick>
              </a:rPr>
              <a:t>cshp</a:t>
            </a:r>
            <a:endParaRPr lang="de-DE" dirty="0">
              <a:solidFill>
                <a:schemeClr val="accent2"/>
              </a:solidFill>
            </a:endParaRPr>
          </a:p>
          <a:p>
            <a:pPr marL="360363" lvl="1" indent="-131763">
              <a:lnSpc>
                <a:spcPct val="100000"/>
              </a:lnSpc>
              <a:spcBef>
                <a:spcPts val="0"/>
              </a:spcBef>
              <a:spcAft>
                <a:spcPts val="600"/>
              </a:spcAft>
              <a:buFont typeface="Arial" panose="020B0604020202020204" pitchFamily="34" charset="0"/>
              <a:buChar char="•"/>
            </a:pPr>
            <a:r>
              <a:rPr lang="de-DE" dirty="0"/>
              <a:t>Prototype Fund </a:t>
            </a:r>
            <a:r>
              <a:rPr lang="de-DE" dirty="0">
                <a:solidFill>
                  <a:schemeClr val="accent2"/>
                </a:solidFill>
              </a:rPr>
              <a:t>→ </a:t>
            </a:r>
            <a:r>
              <a:rPr lang="de-DE" dirty="0">
                <a:solidFill>
                  <a:schemeClr val="accent2"/>
                </a:solidFill>
                <a:hlinkClick r:id="rId4">
                  <a:extLst>
                    <a:ext uri="{A12FA001-AC4F-418D-AE19-62706E023703}">
                      <ahyp:hlinkClr xmlns:ahyp="http://schemas.microsoft.com/office/drawing/2018/hyperlinkcolor" val="tx"/>
                    </a:ext>
                  </a:extLst>
                </a:hlinkClick>
              </a:rPr>
              <a:t>t1p.de/h1o7</a:t>
            </a:r>
            <a:endParaRPr lang="de-DE" baseline="30000" dirty="0">
              <a:solidFill>
                <a:schemeClr val="accent2"/>
              </a:solidFill>
            </a:endParaRPr>
          </a:p>
          <a:p>
            <a:pPr marL="184150" indent="-184150">
              <a:spcBef>
                <a:spcPts val="0"/>
              </a:spcBef>
              <a:spcAft>
                <a:spcPts val="600"/>
              </a:spcAft>
              <a:buFont typeface="Courier New" panose="02070309020205020404" pitchFamily="49" charset="0"/>
              <a:buChar char="o"/>
            </a:pPr>
            <a:r>
              <a:rPr lang="de-DE" dirty="0"/>
              <a:t>neu geschaffene Stellen und Prozesse, z. B.</a:t>
            </a:r>
          </a:p>
          <a:p>
            <a:pPr marL="360363" lvl="1" indent="-131763">
              <a:lnSpc>
                <a:spcPct val="100000"/>
              </a:lnSpc>
              <a:spcBef>
                <a:spcPts val="0"/>
              </a:spcBef>
              <a:spcAft>
                <a:spcPts val="300"/>
              </a:spcAft>
              <a:buFont typeface="Arial" panose="020B0604020202020204" pitchFamily="34" charset="0"/>
              <a:buChar char="•"/>
            </a:pPr>
            <a:r>
              <a:rPr lang="de-DE" dirty="0"/>
              <a:t>Forschungsförderung an der TU Berlin </a:t>
            </a:r>
            <a:r>
              <a:rPr lang="de-DE" dirty="0">
                <a:solidFill>
                  <a:schemeClr val="accent2"/>
                </a:solidFill>
              </a:rPr>
              <a:t>→ </a:t>
            </a:r>
            <a:r>
              <a:rPr lang="de-DE" dirty="0">
                <a:solidFill>
                  <a:schemeClr val="accent2"/>
                </a:solidFill>
                <a:hlinkClick r:id="rId5">
                  <a:extLst>
                    <a:ext uri="{A12FA001-AC4F-418D-AE19-62706E023703}">
                      <ahyp:hlinkClr xmlns:ahyp="http://schemas.microsoft.com/office/drawing/2018/hyperlinkcolor" val="tx"/>
                    </a:ext>
                  </a:extLst>
                </a:hlinkClick>
              </a:rPr>
              <a:t>t1p.de/</a:t>
            </a:r>
            <a:r>
              <a:rPr lang="de-DE" dirty="0" err="1">
                <a:solidFill>
                  <a:schemeClr val="accent2"/>
                </a:solidFill>
                <a:hlinkClick r:id="rId5">
                  <a:extLst>
                    <a:ext uri="{A12FA001-AC4F-418D-AE19-62706E023703}">
                      <ahyp:hlinkClr xmlns:ahyp="http://schemas.microsoft.com/office/drawing/2018/hyperlinkcolor" val="tx"/>
                    </a:ext>
                  </a:extLst>
                </a:hlinkClick>
              </a:rPr>
              <a:t>jwyv</a:t>
            </a:r>
            <a:endParaRPr lang="de-DE" dirty="0">
              <a:solidFill>
                <a:schemeClr val="accent2"/>
              </a:solidFill>
            </a:endParaRPr>
          </a:p>
          <a:p>
            <a:pPr marL="360363" lvl="1" indent="-131763">
              <a:lnSpc>
                <a:spcPct val="100000"/>
              </a:lnSpc>
              <a:spcBef>
                <a:spcPts val="0"/>
              </a:spcBef>
              <a:spcAft>
                <a:spcPts val="600"/>
              </a:spcAft>
              <a:buFont typeface="Arial" panose="020B0604020202020204" pitchFamily="34" charset="0"/>
              <a:buChar char="•"/>
            </a:pPr>
            <a:r>
              <a:rPr lang="de-DE" dirty="0"/>
              <a:t>Citizen Science Wettbewerb an der Universität Münster </a:t>
            </a:r>
            <a:r>
              <a:rPr lang="de-DE" dirty="0">
                <a:solidFill>
                  <a:schemeClr val="accent2"/>
                </a:solidFill>
              </a:rPr>
              <a:t>→ </a:t>
            </a:r>
            <a:r>
              <a:rPr lang="de-DE" dirty="0">
                <a:solidFill>
                  <a:schemeClr val="accent2"/>
                </a:solidFill>
                <a:hlinkClick r:id="rId6">
                  <a:extLst>
                    <a:ext uri="{A12FA001-AC4F-418D-AE19-62706E023703}">
                      <ahyp:hlinkClr xmlns:ahyp="http://schemas.microsoft.com/office/drawing/2018/hyperlinkcolor" val="tx"/>
                    </a:ext>
                  </a:extLst>
                </a:hlinkClick>
              </a:rPr>
              <a:t>t1p.de/fo9m</a:t>
            </a:r>
            <a:endParaRPr lang="de-DE" dirty="0">
              <a:solidFill>
                <a:schemeClr val="accent2"/>
              </a:solidFill>
            </a:endParaRP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32</a:t>
            </a:fld>
            <a:endParaRPr lang="de-DE" dirty="0"/>
          </a:p>
        </p:txBody>
      </p:sp>
      <p:sp>
        <p:nvSpPr>
          <p:cNvPr id="20" name="Inhaltsplatzhalter 2">
            <a:extLst>
              <a:ext uri="{FF2B5EF4-FFF2-40B4-BE49-F238E27FC236}">
                <a16:creationId xmlns:a16="http://schemas.microsoft.com/office/drawing/2014/main" id="{2C938A98-7DCD-D145-991A-676A5DF9BFFA}"/>
              </a:ext>
            </a:extLst>
          </p:cNvPr>
          <p:cNvSpPr txBox="1">
            <a:spLocks/>
          </p:cNvSpPr>
          <p:nvPr/>
        </p:nvSpPr>
        <p:spPr>
          <a:xfrm>
            <a:off x="629069" y="1366839"/>
            <a:ext cx="6192419"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rgbClr val="7B9EC7"/>
                </a:solidFill>
                <a:latin typeface="Calibri" panose="020F0502020204030204" pitchFamily="34" charset="0"/>
                <a:cs typeface="Calibri" panose="020F0502020204030204" pitchFamily="34" charset="0"/>
              </a:rPr>
              <a:t>Für ZGOs ist eine Zusammenarbeit mit akademischen Einrichtungen oft sinnvoll, da sie die spezifische Expertise der </a:t>
            </a:r>
            <a:r>
              <a:rPr lang="de-DE" sz="1500" b="1" dirty="0" err="1">
                <a:solidFill>
                  <a:srgbClr val="7B9EC7"/>
                </a:solidFill>
                <a:latin typeface="Calibri" panose="020F0502020204030204" pitchFamily="34" charset="0"/>
                <a:cs typeface="Calibri" panose="020F0502020204030204" pitchFamily="34" charset="0"/>
              </a:rPr>
              <a:t>Berufswissenschaftler.innen</a:t>
            </a:r>
            <a:r>
              <a:rPr lang="de-DE" sz="1500" b="1" dirty="0">
                <a:solidFill>
                  <a:srgbClr val="7B9EC7"/>
                </a:solidFill>
                <a:latin typeface="Calibri" panose="020F0502020204030204" pitchFamily="34" charset="0"/>
                <a:cs typeface="Calibri" panose="020F0502020204030204" pitchFamily="34" charset="0"/>
              </a:rPr>
              <a:t> mitbringen und Zugang zu Forschungsinfrastrukturen bieten. Allerdings sind Kooperationen oft eine große Herausforderung.</a:t>
            </a:r>
          </a:p>
        </p:txBody>
      </p:sp>
      <p:sp>
        <p:nvSpPr>
          <p:cNvPr id="13" name="Inhaltsplatzhalter 2">
            <a:extLst>
              <a:ext uri="{FF2B5EF4-FFF2-40B4-BE49-F238E27FC236}">
                <a16:creationId xmlns:a16="http://schemas.microsoft.com/office/drawing/2014/main" id="{A874CDC6-6A0B-3C48-8D40-BAA896F25BB2}"/>
              </a:ext>
            </a:extLst>
          </p:cNvPr>
          <p:cNvSpPr txBox="1">
            <a:spLocks/>
          </p:cNvSpPr>
          <p:nvPr/>
        </p:nvSpPr>
        <p:spPr>
          <a:xfrm>
            <a:off x="5489995" y="4682567"/>
            <a:ext cx="4573168" cy="2373871"/>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rgbClr val="273671"/>
                </a:solidFill>
                <a:latin typeface="Calibri" panose="020F0502020204030204" pitchFamily="34" charset="0"/>
                <a:cs typeface="Calibri" panose="020F0502020204030204" pitchFamily="34" charset="0"/>
              </a:rPr>
              <a:t>Varianz über Projektphasen</a:t>
            </a:r>
            <a:endParaRPr lang="de-DE" sz="1250" b="1" dirty="0">
              <a:latin typeface="Calibri" panose="020F0502020204030204" pitchFamily="34" charset="0"/>
              <a:cs typeface="Calibri" panose="020F0502020204030204" pitchFamily="34" charset="0"/>
            </a:endParaRPr>
          </a:p>
          <a:p>
            <a:pPr>
              <a:spcBef>
                <a:spcPts val="600"/>
              </a:spcBef>
            </a:pPr>
            <a:r>
              <a:rPr lang="de-DE" dirty="0"/>
              <a:t>Es bietet sich an, die Art und Intensität der </a:t>
            </a:r>
            <a:r>
              <a:rPr lang="de-DE" b="1" dirty="0">
                <a:latin typeface="Calibri" panose="020F0502020204030204" pitchFamily="34" charset="0"/>
                <a:cs typeface="Calibri" panose="020F0502020204030204" pitchFamily="34" charset="0"/>
              </a:rPr>
              <a:t>Einbindung</a:t>
            </a:r>
            <a:r>
              <a:rPr lang="de-DE" dirty="0"/>
              <a:t> und die damit verbundenen zeitlichen Aufwendungen für wiss. Institutionen über den Projektzeitraum sinnvoll zu verteilen. Vor allem </a:t>
            </a:r>
            <a:r>
              <a:rPr lang="de-DE" b="1" dirty="0">
                <a:latin typeface="Calibri" panose="020F0502020204030204" pitchFamily="34" charset="0"/>
                <a:cs typeface="Calibri" panose="020F0502020204030204" pitchFamily="34" charset="0"/>
              </a:rPr>
              <a:t>vor Projektbeginn</a:t>
            </a:r>
            <a:r>
              <a:rPr lang="de-DE" dirty="0"/>
              <a:t> können das folgende Aufgaben sein: </a:t>
            </a:r>
          </a:p>
          <a:p>
            <a:pPr marL="184150" indent="-184150">
              <a:spcBef>
                <a:spcPts val="600"/>
              </a:spcBef>
              <a:spcAft>
                <a:spcPts val="600"/>
              </a:spcAft>
              <a:buFont typeface="Courier New" panose="02070309020205020404" pitchFamily="49" charset="0"/>
              <a:buChar char="o"/>
            </a:pPr>
            <a:r>
              <a:rPr lang="de-DE" dirty="0"/>
              <a:t>Expertise und Routinen für die Antragstellung, </a:t>
            </a:r>
          </a:p>
          <a:p>
            <a:pPr marL="184150" indent="-184150">
              <a:spcBef>
                <a:spcPts val="0"/>
              </a:spcBef>
              <a:spcAft>
                <a:spcPts val="600"/>
              </a:spcAft>
              <a:buFont typeface="Courier New" panose="02070309020205020404" pitchFamily="49" charset="0"/>
              <a:buChar char="o"/>
            </a:pPr>
            <a:r>
              <a:rPr lang="de-DE" dirty="0"/>
              <a:t>Vermittlung methodischer Kompetenzen, </a:t>
            </a:r>
          </a:p>
          <a:p>
            <a:pPr marL="184150" indent="-184150">
              <a:spcBef>
                <a:spcPts val="0"/>
              </a:spcBef>
              <a:buFont typeface="Courier New" panose="02070309020205020404" pitchFamily="49" charset="0"/>
              <a:buChar char="o"/>
            </a:pPr>
            <a:r>
              <a:rPr lang="de-DE" dirty="0"/>
              <a:t>Bindung der projektbeteiligten Gruppen.</a:t>
            </a:r>
          </a:p>
          <a:p>
            <a:r>
              <a:rPr lang="de-DE" dirty="0"/>
              <a:t>Darüber hinaus sollte über den gesamten Projektzeitraum ein </a:t>
            </a:r>
            <a:r>
              <a:rPr lang="de-DE" b="1" dirty="0">
                <a:latin typeface="Calibri" panose="020F0502020204030204" pitchFamily="34" charset="0"/>
                <a:cs typeface="Calibri" panose="020F0502020204030204" pitchFamily="34" charset="0"/>
              </a:rPr>
              <a:t>kontinuierliches Kommunikationsangebot</a:t>
            </a:r>
            <a:r>
              <a:rPr lang="de-DE" dirty="0"/>
              <a:t> aufrechterhalten werden.</a:t>
            </a:r>
          </a:p>
        </p:txBody>
      </p:sp>
      <p:grpSp>
        <p:nvGrpSpPr>
          <p:cNvPr id="6" name="Gruppieren 5">
            <a:extLst>
              <a:ext uri="{FF2B5EF4-FFF2-40B4-BE49-F238E27FC236}">
                <a16:creationId xmlns:a16="http://schemas.microsoft.com/office/drawing/2014/main" id="{5C76D24B-2E89-E84F-BEC5-959CFAEBBF30}"/>
              </a:ext>
            </a:extLst>
          </p:cNvPr>
          <p:cNvGrpSpPr/>
          <p:nvPr/>
        </p:nvGrpSpPr>
        <p:grpSpPr>
          <a:xfrm>
            <a:off x="6894835" y="2646356"/>
            <a:ext cx="3168328" cy="1764686"/>
            <a:chOff x="6331498" y="2760635"/>
            <a:chExt cx="3168328" cy="1764686"/>
          </a:xfrm>
        </p:grpSpPr>
        <p:sp>
          <p:nvSpPr>
            <p:cNvPr id="15" name="Rechteck 14">
              <a:extLst>
                <a:ext uri="{FF2B5EF4-FFF2-40B4-BE49-F238E27FC236}">
                  <a16:creationId xmlns:a16="http://schemas.microsoft.com/office/drawing/2014/main" id="{BA97150D-32E1-AD47-AED8-AC65D3E9BE32}"/>
                </a:ext>
              </a:extLst>
            </p:cNvPr>
            <p:cNvSpPr/>
            <p:nvPr/>
          </p:nvSpPr>
          <p:spPr>
            <a:xfrm>
              <a:off x="6421498" y="2760635"/>
              <a:ext cx="3078328" cy="1764686"/>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1000" b="1" dirty="0">
                  <a:solidFill>
                    <a:schemeClr val="tx2"/>
                  </a:solidFill>
                  <a:latin typeface="Calibri" panose="020F0502020204030204" pitchFamily="34" charset="0"/>
                  <a:cs typeface="Calibri" panose="020F0502020204030204" pitchFamily="34" charset="0"/>
                </a:rPr>
                <a:t>Arbeitsweise akademischer Einrichtungen</a:t>
              </a:r>
            </a:p>
            <a:p>
              <a:pPr defTabSz="1007943">
                <a:spcBef>
                  <a:spcPts val="300"/>
                </a:spcBef>
              </a:pPr>
              <a:r>
                <a:rPr lang="de-DE" sz="800" dirty="0">
                  <a:solidFill>
                    <a:schemeClr val="tx2"/>
                  </a:solidFill>
                  <a:latin typeface="Calibri Light" panose="020F0302020204030204" pitchFamily="34" charset="0"/>
                  <a:cs typeface="Calibri Light" panose="020F0302020204030204" pitchFamily="34" charset="0"/>
                </a:rPr>
                <a:t>Wissenschaftliche Institutionen haben eine Arbeitsweise, die stark von der von ZGOs abweicht, insbesondere was Zeiträume (z. B. Semester- und Forschungsferien), den bürokratischen Aufwand und die wissenschaftliche Verwertung betrifft. Wer beruflich als </a:t>
              </a:r>
              <a:r>
                <a:rPr lang="de-DE" sz="800" dirty="0" err="1">
                  <a:solidFill>
                    <a:schemeClr val="tx2"/>
                  </a:solidFill>
                  <a:latin typeface="Calibri Light" panose="020F0302020204030204" pitchFamily="34" charset="0"/>
                  <a:cs typeface="Calibri Light" panose="020F0302020204030204" pitchFamily="34" charset="0"/>
                </a:rPr>
                <a:t>Wissenschaftler.in</a:t>
              </a:r>
              <a:r>
                <a:rPr lang="de-DE" sz="800" dirty="0">
                  <a:solidFill>
                    <a:schemeClr val="tx2"/>
                  </a:solidFill>
                  <a:latin typeface="Calibri Light" panose="020F0302020204030204" pitchFamily="34" charset="0"/>
                  <a:cs typeface="Calibri Light" panose="020F0302020204030204" pitchFamily="34" charset="0"/>
                </a:rPr>
                <a:t> tätig ist, steht unter dem Druck, Forschungsergebnisse in anerkannten Fachmedien zu veröffentlichen. Für diese gelten hohe Qualitätsansprüche, die durch die Begutachtung aus der Fachcommunity (Peer Review) gesichert werden. Citizen Science ist durch die Beteiligung ehrenamtlich Forschender oftmals ein Hemmnis, da dies weitverbreitet als Risiko für die Sicherstellung von Qualität empfunden wird.</a:t>
              </a:r>
            </a:p>
          </p:txBody>
        </p:sp>
        <p:pic>
          <p:nvPicPr>
            <p:cNvPr id="17" name="Grafik 16">
              <a:extLst>
                <a:ext uri="{FF2B5EF4-FFF2-40B4-BE49-F238E27FC236}">
                  <a16:creationId xmlns:a16="http://schemas.microsoft.com/office/drawing/2014/main" id="{8BF723E4-53DD-4C4E-BA9C-1C74ED883EB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31498" y="2851617"/>
              <a:ext cx="180000" cy="180000"/>
            </a:xfrm>
            <a:prstGeom prst="rect">
              <a:avLst/>
            </a:prstGeom>
          </p:spPr>
        </p:pic>
      </p:grpSp>
      <p:grpSp>
        <p:nvGrpSpPr>
          <p:cNvPr id="5" name="Gruppieren 4">
            <a:extLst>
              <a:ext uri="{FF2B5EF4-FFF2-40B4-BE49-F238E27FC236}">
                <a16:creationId xmlns:a16="http://schemas.microsoft.com/office/drawing/2014/main" id="{C3CA14C6-7D3C-BD46-852C-9F860B6A57CF}"/>
              </a:ext>
            </a:extLst>
          </p:cNvPr>
          <p:cNvGrpSpPr/>
          <p:nvPr/>
        </p:nvGrpSpPr>
        <p:grpSpPr>
          <a:xfrm>
            <a:off x="8442325" y="1861597"/>
            <a:ext cx="1827936" cy="710551"/>
            <a:chOff x="7163664" y="1977052"/>
            <a:chExt cx="1827936" cy="710551"/>
          </a:xfrm>
        </p:grpSpPr>
        <p:sp>
          <p:nvSpPr>
            <p:cNvPr id="24" name="Rechteck 23">
              <a:extLst>
                <a:ext uri="{FF2B5EF4-FFF2-40B4-BE49-F238E27FC236}">
                  <a16:creationId xmlns:a16="http://schemas.microsoft.com/office/drawing/2014/main" id="{421DE29B-4BE8-EB44-880C-2B49FB8521D6}"/>
                </a:ext>
              </a:extLst>
            </p:cNvPr>
            <p:cNvSpPr/>
            <p:nvPr/>
          </p:nvSpPr>
          <p:spPr>
            <a:xfrm>
              <a:off x="7253664" y="1977052"/>
              <a:ext cx="1737936"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b="1" dirty="0">
                  <a:solidFill>
                    <a:schemeClr val="tx2"/>
                  </a:solidFill>
                  <a:latin typeface="Calibri" panose="020F0502020204030204" pitchFamily="34" charset="0"/>
                  <a:cs typeface="Calibri" panose="020F0502020204030204" pitchFamily="34" charset="0"/>
                </a:rPr>
                <a:t>Forschungsinfrastruktur</a:t>
              </a:r>
              <a:r>
                <a:rPr lang="de-DE" sz="800" dirty="0">
                  <a:solidFill>
                    <a:schemeClr val="tx2"/>
                  </a:solidFill>
                  <a:latin typeface="Calibri Light" panose="020F0302020204030204" pitchFamily="34" charset="0"/>
                  <a:cs typeface="Calibri Light" panose="020F0302020204030204" pitchFamily="34" charset="0"/>
                </a:rPr>
                <a:t> meint Bibliotheken, Labore und Räume, aber auch eine finanzielle Förderung.</a:t>
              </a:r>
            </a:p>
          </p:txBody>
        </p:sp>
        <p:pic>
          <p:nvPicPr>
            <p:cNvPr id="26" name="Grafik 25">
              <a:extLst>
                <a:ext uri="{FF2B5EF4-FFF2-40B4-BE49-F238E27FC236}">
                  <a16:creationId xmlns:a16="http://schemas.microsoft.com/office/drawing/2014/main" id="{A9C0978F-C2C4-7A4A-B5BE-75245F76354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163664" y="2073670"/>
              <a:ext cx="180000" cy="180000"/>
            </a:xfrm>
            <a:prstGeom prst="rect">
              <a:avLst/>
            </a:prstGeom>
          </p:spPr>
        </p:pic>
      </p:grpSp>
      <p:grpSp>
        <p:nvGrpSpPr>
          <p:cNvPr id="27" name="Gruppieren 26">
            <a:extLst>
              <a:ext uri="{FF2B5EF4-FFF2-40B4-BE49-F238E27FC236}">
                <a16:creationId xmlns:a16="http://schemas.microsoft.com/office/drawing/2014/main" id="{9FB9FA99-0D6B-A047-96B6-DA5E340DD165}"/>
              </a:ext>
            </a:extLst>
          </p:cNvPr>
          <p:cNvGrpSpPr/>
          <p:nvPr/>
        </p:nvGrpSpPr>
        <p:grpSpPr>
          <a:xfrm>
            <a:off x="698758" y="5486732"/>
            <a:ext cx="3849995" cy="1425243"/>
            <a:chOff x="3859408" y="5092162"/>
            <a:chExt cx="3849995" cy="1425243"/>
          </a:xfrm>
        </p:grpSpPr>
        <p:sp>
          <p:nvSpPr>
            <p:cNvPr id="29" name="Rechteck 28">
              <a:extLst>
                <a:ext uri="{FF2B5EF4-FFF2-40B4-BE49-F238E27FC236}">
                  <a16:creationId xmlns:a16="http://schemas.microsoft.com/office/drawing/2014/main" id="{83599962-6FD0-C044-BF60-EEF5146771E1}"/>
                </a:ext>
              </a:extLst>
            </p:cNvPr>
            <p:cNvSpPr/>
            <p:nvPr/>
          </p:nvSpPr>
          <p:spPr>
            <a:xfrm>
              <a:off x="4012408" y="5245162"/>
              <a:ext cx="3696995" cy="1272243"/>
            </a:xfrm>
            <a:prstGeom prst="rect">
              <a:avLst/>
            </a:prstGeom>
            <a:solidFill>
              <a:schemeClr val="bg1"/>
            </a:solidFill>
            <a:ln w="6350">
              <a:solidFill>
                <a:schemeClr val="accent1"/>
              </a:solidFill>
            </a:ln>
            <a:effectLst>
              <a:outerShdw dist="63500" dir="2700000" algn="tl" rotWithShape="0">
                <a:schemeClr val="accent1">
                  <a:lumMod val="20000"/>
                  <a:lumOff val="80000"/>
                </a:schemeClr>
              </a:outerShdw>
            </a:effectLst>
          </p:spPr>
          <p:txBody>
            <a:bodyPr wrap="square" lIns="144000" tIns="125999" rIns="90000" bIns="90000">
              <a:spAutoFit/>
            </a:bodyPr>
            <a:lstStyle/>
            <a:p>
              <a:pPr defTabSz="1007943">
                <a:spcBef>
                  <a:spcPts val="1200"/>
                </a:spcBef>
              </a:pPr>
              <a:r>
                <a:rPr lang="de-DE" sz="1000" b="1" dirty="0">
                  <a:solidFill>
                    <a:schemeClr val="accent1"/>
                  </a:solidFill>
                  <a:latin typeface="Calibri" panose="020F0502020204030204" pitchFamily="34" charset="0"/>
                  <a:cs typeface="Calibri" panose="020F0502020204030204" pitchFamily="34" charset="0"/>
                </a:rPr>
                <a:t>Wenn wissenschaftliche Einrichtungen unverzichtbar werden</a:t>
              </a:r>
            </a:p>
            <a:p>
              <a:pPr defTabSz="1007943">
                <a:spcBef>
                  <a:spcPts val="300"/>
                </a:spcBef>
              </a:pPr>
              <a:r>
                <a:rPr lang="de-DE" sz="800" dirty="0">
                  <a:solidFill>
                    <a:schemeClr val="accent1"/>
                  </a:solidFill>
                  <a:latin typeface="Calibri Light" panose="020F0302020204030204" pitchFamily="34" charset="0"/>
                  <a:cs typeface="Calibri Light" panose="020F0302020204030204" pitchFamily="34" charset="0"/>
                </a:rPr>
                <a:t>Die Begehung archäologischer Grabungsstellen ist für Laien rechtlich, sofern keine Ausnahmen gewährt wurden, nur unter Aufsicht von fachlich qualifizierten </a:t>
              </a:r>
              <a:r>
                <a:rPr lang="de-DE" sz="800" dirty="0" err="1">
                  <a:solidFill>
                    <a:schemeClr val="accent1"/>
                  </a:solidFill>
                  <a:latin typeface="Calibri Light" panose="020F0302020204030204" pitchFamily="34" charset="0"/>
                  <a:cs typeface="Calibri Light" panose="020F0302020204030204" pitchFamily="34" charset="0"/>
                </a:rPr>
                <a:t>Wissenschaftler.innen</a:t>
              </a:r>
              <a:r>
                <a:rPr lang="de-DE" sz="800" dirty="0">
                  <a:solidFill>
                    <a:schemeClr val="accent1"/>
                  </a:solidFill>
                  <a:latin typeface="Calibri Light" panose="020F0302020204030204" pitchFamily="34" charset="0"/>
                  <a:cs typeface="Calibri Light" panose="020F0302020204030204" pitchFamily="34" charset="0"/>
                </a:rPr>
                <a:t> einer Universität möglich. ZGOs sind hier herausgefordert ihre und die Interessen der Universität in Einklang zu bringen und produktive Lösungen zu finden. Dies muss einer Federführung bei der Forschungsarbeit durch die ZGOs nicht im Wege stehen, sofern mit den Denkmalämtern und Hochschulen verbindliche Absprachen getroffen werden.</a:t>
              </a:r>
            </a:p>
          </p:txBody>
        </p:sp>
        <p:sp>
          <p:nvSpPr>
            <p:cNvPr id="30" name="Oval 29">
              <a:extLst>
                <a:ext uri="{FF2B5EF4-FFF2-40B4-BE49-F238E27FC236}">
                  <a16:creationId xmlns:a16="http://schemas.microsoft.com/office/drawing/2014/main" id="{34FA4A19-6571-F240-A868-61312ED8472C}"/>
                </a:ext>
              </a:extLst>
            </p:cNvPr>
            <p:cNvSpPr/>
            <p:nvPr/>
          </p:nvSpPr>
          <p:spPr>
            <a:xfrm>
              <a:off x="3859408"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10A57681-99A9-D942-A049-F3EADA79769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77091" y="5110715"/>
              <a:ext cx="270633" cy="270633"/>
            </a:xfrm>
            <a:prstGeom prst="rect">
              <a:avLst/>
            </a:prstGeom>
          </p:spPr>
        </p:pic>
      </p:grpSp>
    </p:spTree>
    <p:extLst>
      <p:ext uri="{BB962C8B-B14F-4D97-AF65-F5344CB8AC3E}">
        <p14:creationId xmlns:p14="http://schemas.microsoft.com/office/powerpoint/2010/main" val="807563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524DFCE1-E4F9-9C47-AF4E-325E57AB617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40482" y="-726279"/>
            <a:ext cx="9213968" cy="9213968"/>
          </a:xfrm>
          <a:prstGeom prst="rect">
            <a:avLst/>
          </a:prstGeom>
        </p:spPr>
      </p:pic>
      <p:pic>
        <p:nvPicPr>
          <p:cNvPr id="22" name="Grafik 21">
            <a:extLst>
              <a:ext uri="{FF2B5EF4-FFF2-40B4-BE49-F238E27FC236}">
                <a16:creationId xmlns:a16="http://schemas.microsoft.com/office/drawing/2014/main" id="{D85A89F5-E6DD-FE4F-B0CA-D3A9490C1C95}"/>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120352" y="0"/>
            <a:ext cx="3584980" cy="2771775"/>
          </a:xfrm>
          <a:prstGeom prst="rect">
            <a:avLst/>
          </a:prstGeom>
        </p:spPr>
      </p:pic>
      <p:sp>
        <p:nvSpPr>
          <p:cNvPr id="24" name="Inhaltsplatzhalter 2">
            <a:extLst>
              <a:ext uri="{FF2B5EF4-FFF2-40B4-BE49-F238E27FC236}">
                <a16:creationId xmlns:a16="http://schemas.microsoft.com/office/drawing/2014/main" id="{5DD1B50A-42D3-3444-882B-6843610BD3FF}"/>
              </a:ext>
            </a:extLst>
          </p:cNvPr>
          <p:cNvSpPr txBox="1">
            <a:spLocks/>
          </p:cNvSpPr>
          <p:nvPr/>
        </p:nvSpPr>
        <p:spPr>
          <a:xfrm rot="16200000">
            <a:off x="8154197" y="4914105"/>
            <a:ext cx="4679950" cy="395289"/>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Hans-Peter </a:t>
            </a:r>
            <a:r>
              <a:rPr lang="de-DE" dirty="0" err="1">
                <a:solidFill>
                  <a:schemeClr val="tx2"/>
                </a:solidFill>
              </a:rPr>
              <a:t>Gauser</a:t>
            </a:r>
            <a:r>
              <a:rPr lang="de-DE" dirty="0">
                <a:solidFill>
                  <a:schemeClr val="tx2"/>
                </a:solidFill>
              </a:rPr>
              <a:t> (</a:t>
            </a:r>
            <a:r>
              <a:rPr lang="de-DE" dirty="0">
                <a:solidFill>
                  <a:schemeClr val="tx2"/>
                </a:solidFill>
                <a:hlinkClick r:id="rId5"/>
              </a:rPr>
              <a:t>t1p.de/ehao</a:t>
            </a:r>
            <a:r>
              <a:rPr lang="de-DE" dirty="0">
                <a:solidFill>
                  <a:schemeClr val="tx2"/>
                </a:solidFill>
              </a:rPr>
              <a:t>), </a:t>
            </a:r>
            <a:r>
              <a:rPr lang="de-DE" dirty="0" err="1">
                <a:solidFill>
                  <a:schemeClr val="tx2"/>
                </a:solidFill>
              </a:rPr>
              <a:t>You’ve</a:t>
            </a:r>
            <a:r>
              <a:rPr lang="de-DE" dirty="0">
                <a:solidFill>
                  <a:schemeClr val="tx2"/>
                </a:solidFill>
              </a:rPr>
              <a:t> </a:t>
            </a:r>
            <a:r>
              <a:rPr lang="de-DE" dirty="0" err="1">
                <a:solidFill>
                  <a:schemeClr val="tx2"/>
                </a:solidFill>
              </a:rPr>
              <a:t>got</a:t>
            </a:r>
            <a:r>
              <a:rPr lang="de-DE" dirty="0">
                <a:solidFill>
                  <a:schemeClr val="tx2"/>
                </a:solidFill>
              </a:rPr>
              <a:t> </a:t>
            </a:r>
            <a:r>
              <a:rPr lang="de-DE" dirty="0" err="1">
                <a:solidFill>
                  <a:schemeClr val="tx2"/>
                </a:solidFill>
              </a:rPr>
              <a:t>your</a:t>
            </a:r>
            <a:r>
              <a:rPr lang="de-DE" dirty="0">
                <a:solidFill>
                  <a:schemeClr val="tx2"/>
                </a:solidFill>
              </a:rPr>
              <a:t> </a:t>
            </a:r>
            <a:r>
              <a:rPr lang="de-DE" dirty="0" err="1">
                <a:solidFill>
                  <a:schemeClr val="tx2"/>
                </a:solidFill>
              </a:rPr>
              <a:t>work</a:t>
            </a:r>
            <a:r>
              <a:rPr lang="de-DE" dirty="0">
                <a:solidFill>
                  <a:schemeClr val="tx2"/>
                </a:solidFill>
              </a:rPr>
              <a:t> </a:t>
            </a:r>
            <a:r>
              <a:rPr lang="de-DE" dirty="0" err="1">
                <a:solidFill>
                  <a:schemeClr val="tx2"/>
                </a:solidFill>
              </a:rPr>
              <a:t>cut</a:t>
            </a:r>
            <a:r>
              <a:rPr lang="de-DE" dirty="0">
                <a:solidFill>
                  <a:schemeClr val="tx2"/>
                </a:solidFill>
              </a:rPr>
              <a:t> out </a:t>
            </a:r>
            <a:r>
              <a:rPr lang="de-DE" dirty="0" err="1">
                <a:solidFill>
                  <a:schemeClr val="tx2"/>
                </a:solidFill>
              </a:rPr>
              <a:t>for</a:t>
            </a:r>
            <a:r>
              <a:rPr lang="de-DE" dirty="0">
                <a:solidFill>
                  <a:schemeClr val="tx2"/>
                </a:solidFill>
              </a:rPr>
              <a:t> </a:t>
            </a:r>
            <a:r>
              <a:rPr lang="de-DE" dirty="0" err="1">
                <a:solidFill>
                  <a:schemeClr val="tx2"/>
                </a:solidFill>
              </a:rPr>
              <a:t>you</a:t>
            </a:r>
            <a:r>
              <a:rPr lang="de-DE" dirty="0">
                <a:solidFill>
                  <a:schemeClr val="tx2"/>
                </a:solidFill>
              </a:rPr>
              <a:t> (</a:t>
            </a:r>
            <a:r>
              <a:rPr lang="de-DE" dirty="0">
                <a:solidFill>
                  <a:schemeClr val="tx2"/>
                </a:solidFill>
                <a:hlinkClick r:id="rId6"/>
              </a:rPr>
              <a:t>t1p.de/9eys</a:t>
            </a:r>
            <a:r>
              <a:rPr lang="de-DE" dirty="0">
                <a:solidFill>
                  <a:schemeClr val="tx2"/>
                </a:solidFill>
              </a:rPr>
              <a:t> – </a:t>
            </a:r>
            <a:r>
              <a:rPr lang="de-DE" dirty="0">
                <a:solidFill>
                  <a:schemeClr val="tx2"/>
                </a:solidFill>
                <a:hlinkClick r:id="rId7"/>
              </a:rPr>
              <a:t>Unsplash license</a:t>
            </a:r>
            <a:r>
              <a:rPr lang="de-DE" dirty="0">
                <a:solidFill>
                  <a:schemeClr val="tx2"/>
                </a:solidFill>
              </a:rPr>
              <a:t>) / eingefärbt</a:t>
            </a:r>
          </a:p>
        </p:txBody>
      </p:sp>
      <p:pic>
        <p:nvPicPr>
          <p:cNvPr id="25" name="Grafik 24">
            <a:extLst>
              <a:ext uri="{FF2B5EF4-FFF2-40B4-BE49-F238E27FC236}">
                <a16:creationId xmlns:a16="http://schemas.microsoft.com/office/drawing/2014/main" id="{BE54A79C-4B92-D94E-8699-48A69A5D136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7171" y="250826"/>
            <a:ext cx="1333500" cy="1333500"/>
          </a:xfrm>
          <a:prstGeom prst="rect">
            <a:avLst/>
          </a:prstGeom>
        </p:spPr>
      </p:pic>
      <p:sp>
        <p:nvSpPr>
          <p:cNvPr id="4" name="Foliennummernplatzhalter 3">
            <a:extLst>
              <a:ext uri="{FF2B5EF4-FFF2-40B4-BE49-F238E27FC236}">
                <a16:creationId xmlns:a16="http://schemas.microsoft.com/office/drawing/2014/main" id="{35B0B7B8-C5E7-834F-AF33-3D4762AEB255}"/>
              </a:ext>
            </a:extLst>
          </p:cNvPr>
          <p:cNvSpPr>
            <a:spLocks noGrp="1"/>
          </p:cNvSpPr>
          <p:nvPr>
            <p:ph type="sldNum" sz="quarter" idx="12"/>
          </p:nvPr>
        </p:nvSpPr>
        <p:spPr/>
        <p:txBody>
          <a:bodyPr/>
          <a:lstStyle/>
          <a:p>
            <a:fld id="{BA6FFAF3-5CE7-1E4A-B297-9EAF17666F00}" type="slidenum">
              <a:rPr lang="de-DE" smtClean="0"/>
              <a:t>33</a:t>
            </a:fld>
            <a:endParaRPr lang="de-DE" dirty="0"/>
          </a:p>
        </p:txBody>
      </p:sp>
      <p:sp>
        <p:nvSpPr>
          <p:cNvPr id="7" name="Titel 4">
            <a:extLst>
              <a:ext uri="{FF2B5EF4-FFF2-40B4-BE49-F238E27FC236}">
                <a16:creationId xmlns:a16="http://schemas.microsoft.com/office/drawing/2014/main" id="{ECA2D3DB-3044-9B44-875C-26FE5AF4A372}"/>
              </a:ext>
            </a:extLst>
          </p:cNvPr>
          <p:cNvSpPr>
            <a:spLocks noGrp="1"/>
          </p:cNvSpPr>
          <p:nvPr>
            <p:ph type="title"/>
          </p:nvPr>
        </p:nvSpPr>
        <p:spPr>
          <a:xfrm>
            <a:off x="1970671" y="503239"/>
            <a:ext cx="7814094" cy="863600"/>
          </a:xfrm>
        </p:spPr>
        <p:txBody>
          <a:bodyPr/>
          <a:lstStyle/>
          <a:p>
            <a:r>
              <a:rPr lang="de-DE" dirty="0"/>
              <a:t>Zusammenfassung</a:t>
            </a:r>
          </a:p>
        </p:txBody>
      </p:sp>
      <p:sp>
        <p:nvSpPr>
          <p:cNvPr id="8" name="Inhaltsplatzhalter 5">
            <a:extLst>
              <a:ext uri="{FF2B5EF4-FFF2-40B4-BE49-F238E27FC236}">
                <a16:creationId xmlns:a16="http://schemas.microsoft.com/office/drawing/2014/main" id="{1BDA41E4-08D2-2B45-B2CE-FA40BAADADB5}"/>
              </a:ext>
            </a:extLst>
          </p:cNvPr>
          <p:cNvSpPr>
            <a:spLocks noGrp="1"/>
          </p:cNvSpPr>
          <p:nvPr>
            <p:ph sz="half" idx="1"/>
          </p:nvPr>
        </p:nvSpPr>
        <p:spPr>
          <a:xfrm>
            <a:off x="634467" y="3069063"/>
            <a:ext cx="2951163" cy="4059743"/>
          </a:xfrm>
        </p:spPr>
        <p:txBody>
          <a:bodyPr wrap="square">
            <a:spAutoFit/>
          </a:bodyPr>
          <a:lstStyle/>
          <a:p>
            <a:r>
              <a:rPr lang="de-DE" sz="1250" b="1" dirty="0">
                <a:solidFill>
                  <a:srgbClr val="60A8D8"/>
                </a:solidFill>
                <a:latin typeface="Calibri" panose="020F0502020204030204" pitchFamily="34" charset="0"/>
                <a:cs typeface="Calibri" panose="020F0502020204030204" pitchFamily="34" charset="0"/>
              </a:rPr>
              <a:t>Beteiligte</a:t>
            </a:r>
            <a:endParaRPr lang="de-DE" sz="1250" dirty="0"/>
          </a:p>
          <a:p>
            <a:pPr>
              <a:spcBef>
                <a:spcPts val="600"/>
              </a:spcBef>
            </a:pPr>
            <a:r>
              <a:rPr lang="de-DE" dirty="0"/>
              <a:t>SCS findet fast immer innerhalb von </a:t>
            </a:r>
            <a:r>
              <a:rPr lang="de-DE" b="1" dirty="0">
                <a:latin typeface="Calibri" panose="020F0502020204030204" pitchFamily="34" charset="0"/>
                <a:cs typeface="Calibri" panose="020F0502020204030204" pitchFamily="34" charset="0"/>
              </a:rPr>
              <a:t>Kooperationen </a:t>
            </a:r>
            <a:r>
              <a:rPr lang="de-DE" dirty="0"/>
              <a:t>verschiedener Akteure statt, die die Planung und Durchführung der Projekte lenken: Wissenschaftliche Einrichtungen, ZGOs, Kommunen, Ko-Forschende und weitere. Typischerweise sind wissenschaftliche und außerwissenschaftliche Partner beteiligt. Die </a:t>
            </a:r>
            <a:r>
              <a:rPr lang="de-DE" b="1" dirty="0">
                <a:latin typeface="Calibri" panose="020F0502020204030204" pitchFamily="34" charset="0"/>
                <a:cs typeface="Calibri" panose="020F0502020204030204" pitchFamily="34" charset="0"/>
              </a:rPr>
              <a:t>Initiative und Federführung</a:t>
            </a:r>
            <a:r>
              <a:rPr lang="de-DE" dirty="0"/>
              <a:t> kann dabei von der einen oder anderen Seite ausgehen. </a:t>
            </a:r>
          </a:p>
          <a:p>
            <a:r>
              <a:rPr lang="de-DE" sz="1250" b="1" dirty="0">
                <a:solidFill>
                  <a:schemeClr val="accent2"/>
                </a:solidFill>
                <a:latin typeface="Calibri" panose="020F0502020204030204" pitchFamily="34" charset="0"/>
                <a:cs typeface="Calibri" panose="020F0502020204030204" pitchFamily="34" charset="0"/>
              </a:rPr>
              <a:t>Aufgaben</a:t>
            </a:r>
            <a:endParaRPr lang="de-DE" sz="1250" dirty="0"/>
          </a:p>
          <a:p>
            <a:pPr>
              <a:spcBef>
                <a:spcPts val="600"/>
              </a:spcBef>
            </a:pPr>
            <a:r>
              <a:rPr lang="de-DE" dirty="0"/>
              <a:t>Arbeiten sind vor, während und zum Abschluss eine Projekts im Verbundteam zu </a:t>
            </a:r>
            <a:r>
              <a:rPr lang="de-DE" b="1" dirty="0">
                <a:latin typeface="Calibri" panose="020F0502020204030204" pitchFamily="34" charset="0"/>
                <a:cs typeface="Calibri" panose="020F0502020204030204" pitchFamily="34" charset="0"/>
              </a:rPr>
              <a:t>verteilen</a:t>
            </a:r>
            <a:r>
              <a:rPr lang="de-DE" dirty="0"/>
              <a:t>. Dabei können Ko-Forschende praktisch in allen Phasen einbezogen werden. Es gilt jedoch stets, dass die </a:t>
            </a:r>
            <a:r>
              <a:rPr lang="de-DE" b="1" dirty="0">
                <a:latin typeface="Calibri" panose="020F0502020204030204" pitchFamily="34" charset="0"/>
                <a:cs typeface="Calibri" panose="020F0502020204030204" pitchFamily="34" charset="0"/>
              </a:rPr>
              <a:t>Intensität der Mitwirkung</a:t>
            </a:r>
            <a:r>
              <a:rPr lang="de-DE" b="1" dirty="0"/>
              <a:t> </a:t>
            </a:r>
            <a:r>
              <a:rPr lang="de-DE" dirty="0"/>
              <a:t>für jeden Arbeitsschritt gut überlegt und differenziert werden sollte. </a:t>
            </a:r>
          </a:p>
          <a:p>
            <a:endParaRPr lang="de-DE" dirty="0"/>
          </a:p>
        </p:txBody>
      </p:sp>
      <p:sp>
        <p:nvSpPr>
          <p:cNvPr id="11" name="Inhaltsplatzhalter 2">
            <a:extLst>
              <a:ext uri="{FF2B5EF4-FFF2-40B4-BE49-F238E27FC236}">
                <a16:creationId xmlns:a16="http://schemas.microsoft.com/office/drawing/2014/main" id="{2C0A47F5-8F8F-4F43-B4AC-86F5A17410F1}"/>
              </a:ext>
            </a:extLst>
          </p:cNvPr>
          <p:cNvSpPr txBox="1">
            <a:spLocks/>
          </p:cNvSpPr>
          <p:nvPr/>
        </p:nvSpPr>
        <p:spPr>
          <a:xfrm>
            <a:off x="1970671" y="1041092"/>
            <a:ext cx="4573169"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Modul haben Sie gelernt, wie </a:t>
            </a:r>
            <a:r>
              <a:rPr lang="de-DE" sz="1500" dirty="0" err="1"/>
              <a:t>Social</a:t>
            </a:r>
            <a:r>
              <a:rPr lang="de-DE" sz="1500" dirty="0"/>
              <a:t> Citizen Science in der Praxis möglich werden kann.</a:t>
            </a:r>
          </a:p>
        </p:txBody>
      </p:sp>
      <p:sp>
        <p:nvSpPr>
          <p:cNvPr id="14" name="Inhaltsplatzhalter 6">
            <a:extLst>
              <a:ext uri="{FF2B5EF4-FFF2-40B4-BE49-F238E27FC236}">
                <a16:creationId xmlns:a16="http://schemas.microsoft.com/office/drawing/2014/main" id="{995727BC-4DA2-2444-A0C0-3FF9D355543A}"/>
              </a:ext>
            </a:extLst>
          </p:cNvPr>
          <p:cNvSpPr txBox="1">
            <a:spLocks/>
          </p:cNvSpPr>
          <p:nvPr/>
        </p:nvSpPr>
        <p:spPr>
          <a:xfrm>
            <a:off x="3880053" y="3067617"/>
            <a:ext cx="2941435" cy="3690411"/>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2"/>
                </a:solidFill>
                <a:latin typeface="Calibri" panose="020F0502020204030204" pitchFamily="34" charset="0"/>
                <a:cs typeface="Calibri" panose="020F0502020204030204" pitchFamily="34" charset="0"/>
              </a:rPr>
              <a:t>Bedarfe</a:t>
            </a:r>
            <a:endParaRPr lang="de-DE" sz="1250" dirty="0"/>
          </a:p>
          <a:p>
            <a:pPr>
              <a:spcBef>
                <a:spcPts val="600"/>
              </a:spcBef>
            </a:pPr>
            <a:r>
              <a:rPr lang="de-DE" dirty="0"/>
              <a:t>Es ist gerade bei sozialwissenschaftlichen Forschungsthemen wichtig im Blick zu behalten, dass </a:t>
            </a:r>
            <a:r>
              <a:rPr lang="de-DE" b="1" dirty="0">
                <a:latin typeface="Calibri" panose="020F0502020204030204" pitchFamily="34" charset="0"/>
                <a:cs typeface="Calibri" panose="020F0502020204030204" pitchFamily="34" charset="0"/>
              </a:rPr>
              <a:t>Ko-Forschende</a:t>
            </a:r>
            <a:r>
              <a:rPr lang="de-DE" dirty="0"/>
              <a:t> unterschiedliche soziale oder ökonomische Hintergründe und Feldwissen mitbringen. Dies prägt den Umgang miteinander.</a:t>
            </a:r>
          </a:p>
          <a:p>
            <a:r>
              <a:rPr lang="de-DE" b="1" dirty="0">
                <a:latin typeface="Calibri" panose="020F0502020204030204" pitchFamily="34" charset="0"/>
                <a:cs typeface="Calibri" panose="020F0502020204030204" pitchFamily="34" charset="0"/>
              </a:rPr>
              <a:t>ZGOs</a:t>
            </a:r>
            <a:r>
              <a:rPr lang="de-DE" dirty="0"/>
              <a:t> nehmen als Vermittler im Verbund eine Schlüsselrolle ein, tragen jedoch besondere Lasten. Sie sind überwiegend auf Ehrenamt angewiesen, kommen schwerer an Fördermittel und übernehmen sehr komplexe Organisationsaufgaben, etwa mit Blick auf die Ko-Forschenden.</a:t>
            </a:r>
          </a:p>
          <a:p>
            <a:r>
              <a:rPr lang="de-DE" b="1" dirty="0">
                <a:latin typeface="Calibri" panose="020F0502020204030204" pitchFamily="34" charset="0"/>
                <a:cs typeface="Calibri" panose="020F0502020204030204" pitchFamily="34" charset="0"/>
              </a:rPr>
              <a:t>Wissenschaftliche Einrichtungen</a:t>
            </a:r>
            <a:r>
              <a:rPr lang="de-DE" dirty="0"/>
              <a:t> sind wichtig als Garant wissenschaftlicher Qualität der Ergebnisse, jedoch bestehen Zielkonflikte der </a:t>
            </a:r>
            <a:r>
              <a:rPr lang="de-DE" dirty="0" err="1"/>
              <a:t>Wissenschaftler.innen</a:t>
            </a:r>
            <a:r>
              <a:rPr lang="de-DE" dirty="0"/>
              <a:t> solange Citizen Science die wissenschaftliche Laufbahn erschwert.</a:t>
            </a:r>
          </a:p>
        </p:txBody>
      </p:sp>
      <p:sp>
        <p:nvSpPr>
          <p:cNvPr id="23" name="Inhaltsplatzhalter 5">
            <a:extLst>
              <a:ext uri="{FF2B5EF4-FFF2-40B4-BE49-F238E27FC236}">
                <a16:creationId xmlns:a16="http://schemas.microsoft.com/office/drawing/2014/main" id="{45D31ECD-1C9B-D746-9A5D-994ECA10BB45}"/>
              </a:ext>
            </a:extLst>
          </p:cNvPr>
          <p:cNvSpPr txBox="1">
            <a:spLocks/>
          </p:cNvSpPr>
          <p:nvPr/>
        </p:nvSpPr>
        <p:spPr>
          <a:xfrm>
            <a:off x="7117918" y="3074981"/>
            <a:ext cx="2951163" cy="2051500"/>
          </a:xfrm>
          <a:prstGeom prst="rect">
            <a:avLst/>
          </a:prstGeom>
        </p:spPr>
        <p:txBody>
          <a:bodyPr vert="horz" wrap="square" lIns="90000" tIns="90000" rIns="90000" bIns="90000" numCol="1" spcCol="198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err="1">
                <a:solidFill>
                  <a:schemeClr val="accent2"/>
                </a:solidFill>
                <a:latin typeface="Calibri" panose="020F0502020204030204" pitchFamily="34" charset="0"/>
                <a:cs typeface="Calibri" panose="020F0502020204030204" pitchFamily="34" charset="0"/>
              </a:rPr>
              <a:t>Teamplay</a:t>
            </a:r>
            <a:endParaRPr lang="de-DE" sz="1250" dirty="0"/>
          </a:p>
          <a:p>
            <a:pPr>
              <a:spcBef>
                <a:spcPts val="600"/>
              </a:spcBef>
            </a:pPr>
            <a:r>
              <a:rPr lang="de-DE" dirty="0"/>
              <a:t>Zentral für das Gelingen des Gesamtvorhabens ist, dass </a:t>
            </a:r>
            <a:r>
              <a:rPr lang="de-DE" b="1" dirty="0">
                <a:latin typeface="Calibri" panose="020F0502020204030204" pitchFamily="34" charset="0"/>
                <a:cs typeface="Calibri" panose="020F0502020204030204" pitchFamily="34" charset="0"/>
              </a:rPr>
              <a:t>alle Beteiligten gut zusammenarbeiten</a:t>
            </a:r>
            <a:r>
              <a:rPr lang="de-DE" b="1" dirty="0"/>
              <a:t> </a:t>
            </a:r>
            <a:r>
              <a:rPr lang="de-DE" dirty="0"/>
              <a:t>können. Dies kann durch zahlreiche Maßnahmen unterstützt werden, beispielsweise durch Entwicklung einer gemeinsamen Vision, feste Treffpunkte oder soziale Rituale. Die Beteiligung kann und sollte sich zudem an den individuellen (zeitlichen) Möglichkeiten und Interessen der Ko-Forschenden orientieren. </a:t>
            </a:r>
          </a:p>
        </p:txBody>
      </p:sp>
    </p:spTree>
    <p:extLst>
      <p:ext uri="{BB962C8B-B14F-4D97-AF65-F5344CB8AC3E}">
        <p14:creationId xmlns:p14="http://schemas.microsoft.com/office/powerpoint/2010/main" val="3835998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B8FC75D-F7A6-3C45-989D-632637BD5F86}"/>
              </a:ext>
            </a:extLst>
          </p:cNvPr>
          <p:cNvSpPr/>
          <p:nvPr/>
        </p:nvSpPr>
        <p:spPr>
          <a:xfrm>
            <a:off x="517108" y="-7219934"/>
            <a:ext cx="9657595" cy="9650020"/>
          </a:xfrm>
          <a:prstGeom prst="ellipse">
            <a:avLst/>
          </a:prstGeom>
          <a:pattFill prst="pct5">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2" spcCol="216000" rtlCol="0" anchor="ctr"/>
          <a:lstStyle/>
          <a:p>
            <a:pPr algn="ctr"/>
            <a:endParaRPr lang="de-DE"/>
          </a:p>
        </p:txBody>
      </p:sp>
      <p:pic>
        <p:nvPicPr>
          <p:cNvPr id="6" name="Grafik 5">
            <a:extLst>
              <a:ext uri="{FF2B5EF4-FFF2-40B4-BE49-F238E27FC236}">
                <a16:creationId xmlns:a16="http://schemas.microsoft.com/office/drawing/2014/main" id="{9E48F4B5-55FA-6046-9E59-9E42D750413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915309" y="3163319"/>
            <a:ext cx="880468" cy="880468"/>
          </a:xfrm>
          <a:prstGeom prst="rect">
            <a:avLst/>
          </a:prstGeom>
        </p:spPr>
      </p:pic>
      <p:sp>
        <p:nvSpPr>
          <p:cNvPr id="11" name="Oval 10">
            <a:extLst>
              <a:ext uri="{FF2B5EF4-FFF2-40B4-BE49-F238E27FC236}">
                <a16:creationId xmlns:a16="http://schemas.microsoft.com/office/drawing/2014/main" id="{8D737E9A-4CC0-D145-AF05-3AE51B984A32}"/>
              </a:ext>
            </a:extLst>
          </p:cNvPr>
          <p:cNvSpPr/>
          <p:nvPr/>
        </p:nvSpPr>
        <p:spPr>
          <a:xfrm>
            <a:off x="3068959" y="6267276"/>
            <a:ext cx="4573167" cy="4569580"/>
          </a:xfrm>
          <a:prstGeom prst="ellipse">
            <a:avLst/>
          </a:prstGeom>
          <a:pattFill prst="pct5">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2" spcCol="216000" rtlCol="0" anchor="ctr"/>
          <a:lstStyle/>
          <a:p>
            <a:pPr algn="ctr"/>
            <a:endParaRPr lang="de-DE"/>
          </a:p>
        </p:txBody>
      </p:sp>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a:xfrm>
            <a:off x="628651" y="503239"/>
            <a:ext cx="9434513" cy="863600"/>
          </a:xfrm>
        </p:spPr>
        <p:txBody>
          <a:bodyPr numCol="1" spcCol="216000"/>
          <a:lstStyle/>
          <a:p>
            <a:pPr algn="ctr"/>
            <a:r>
              <a:rPr lang="de-DE" dirty="0"/>
              <a:t>Quellenverzeichnis</a:t>
            </a:r>
            <a:endParaRPr lang="de-DE" b="1" dirty="0"/>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3870325" y="4177468"/>
            <a:ext cx="2956670" cy="1870303"/>
          </a:xfrm>
        </p:spPr>
        <p:txBody>
          <a:bodyPr numCol="1" spcCol="216000"/>
          <a:lstStyle/>
          <a:p>
            <a:pPr lvl="2"/>
            <a:r>
              <a:rPr lang="en-US" dirty="0"/>
              <a:t>Bandura, Albert (1978): Self‐efficacy: Toward a unifying theory of behavioral change, in: Advances in </a:t>
            </a:r>
            <a:r>
              <a:rPr lang="en-US" dirty="0" err="1"/>
              <a:t>Behaviour</a:t>
            </a:r>
            <a:r>
              <a:rPr lang="en-US" dirty="0"/>
              <a:t> Research and Therapy 4/1978, S. 139–161. DOI: 10.1016/0146‐6402(78)90002‐4.</a:t>
            </a:r>
          </a:p>
          <a:p>
            <a:pPr lvl="2"/>
            <a:r>
              <a:rPr lang="en-US" dirty="0" err="1"/>
              <a:t>Eitzel</a:t>
            </a:r>
            <a:r>
              <a:rPr lang="en-US" dirty="0"/>
              <a:t>, M. V./Jessica L. Cappadonna/Chris Santos‐Lang/Ruth Ellen </a:t>
            </a:r>
            <a:r>
              <a:rPr lang="en-US" dirty="0" err="1"/>
              <a:t>Duerr</a:t>
            </a:r>
            <a:r>
              <a:rPr lang="en-US" dirty="0"/>
              <a:t>/Arika </a:t>
            </a:r>
            <a:r>
              <a:rPr lang="en-US" dirty="0" err="1"/>
              <a:t>Virapongse</a:t>
            </a:r>
            <a:r>
              <a:rPr lang="en-US" dirty="0"/>
              <a:t>/ Sarah Elizabeth West et al. (2017): Citizen Science Terminology Matters. Exploring Key Terms, in: Citizen Science: Theory and Practice 1/2017. </a:t>
            </a:r>
            <a:r>
              <a:rPr lang="en-US" dirty="0">
                <a:hlinkClick r:id="rId5"/>
              </a:rPr>
              <a:t>DOI: 10.5334/cstp.96</a:t>
            </a:r>
            <a:r>
              <a:rPr lang="en-US" dirty="0"/>
              <a:t>.</a:t>
            </a:r>
          </a:p>
          <a:p>
            <a:pPr lvl="2"/>
            <a:r>
              <a:rPr lang="en-US" dirty="0" err="1"/>
              <a:t>Göbel</a:t>
            </a:r>
            <a:r>
              <a:rPr lang="en-US" dirty="0"/>
              <a:t>, Claudia/Justus Henke/</a:t>
            </a:r>
            <a:r>
              <a:rPr lang="en-US" dirty="0" err="1"/>
              <a:t>Sylvi</a:t>
            </a:r>
            <a:r>
              <a:rPr lang="en-US" dirty="0"/>
              <a:t> </a:t>
            </a:r>
            <a:r>
              <a:rPr lang="en-US" dirty="0" err="1"/>
              <a:t>Mauermeister</a:t>
            </a:r>
            <a:r>
              <a:rPr lang="en-US" dirty="0"/>
              <a:t>/Verena </a:t>
            </a:r>
            <a:r>
              <a:rPr lang="en-US" dirty="0" err="1"/>
              <a:t>Plümpe</a:t>
            </a:r>
            <a:r>
              <a:rPr lang="en-US" dirty="0"/>
              <a:t> (2020a): Citizen Science </a:t>
            </a:r>
            <a:r>
              <a:rPr lang="en-US" dirty="0" err="1"/>
              <a:t>jenseits</a:t>
            </a:r>
            <a:r>
              <a:rPr lang="en-US" dirty="0"/>
              <a:t> von MINT. </a:t>
            </a:r>
            <a:r>
              <a:rPr lang="en-US" dirty="0" err="1"/>
              <a:t>Bürgerforschung</a:t>
            </a:r>
            <a:r>
              <a:rPr lang="en-US" dirty="0"/>
              <a:t> in den </a:t>
            </a:r>
            <a:r>
              <a:rPr lang="en-US" dirty="0" err="1"/>
              <a:t>Geistes</a:t>
            </a:r>
            <a:r>
              <a:rPr lang="en-US" dirty="0"/>
              <a:t>‐ und </a:t>
            </a:r>
            <a:r>
              <a:rPr lang="en-US" dirty="0" err="1"/>
              <a:t>Sozialwissenschaften</a:t>
            </a:r>
            <a:r>
              <a:rPr lang="en-US" dirty="0"/>
              <a:t>, </a:t>
            </a:r>
            <a:r>
              <a:rPr lang="en-US" dirty="0" err="1"/>
              <a:t>HoF‐Arbeitsberichte</a:t>
            </a:r>
            <a:r>
              <a:rPr lang="en-US" dirty="0"/>
              <a:t> 114, </a:t>
            </a:r>
            <a:r>
              <a:rPr lang="en-US" dirty="0" err="1"/>
              <a:t>Institut</a:t>
            </a:r>
            <a:r>
              <a:rPr lang="en-US" dirty="0"/>
              <a:t> </a:t>
            </a:r>
            <a:r>
              <a:rPr lang="en-US" dirty="0" err="1"/>
              <a:t>für</a:t>
            </a:r>
            <a:r>
              <a:rPr lang="en-US" dirty="0"/>
              <a:t> </a:t>
            </a:r>
            <a:r>
              <a:rPr lang="en-US" dirty="0" err="1"/>
              <a:t>Hochschulforschung</a:t>
            </a:r>
            <a:r>
              <a:rPr lang="en-US" dirty="0"/>
              <a:t> (</a:t>
            </a:r>
            <a:r>
              <a:rPr lang="en-US" dirty="0" err="1"/>
              <a:t>HoF</a:t>
            </a:r>
            <a:r>
              <a:rPr lang="en-US" dirty="0"/>
              <a:t>), Halle‐Wittenberg, URL: </a:t>
            </a:r>
            <a:r>
              <a:rPr lang="en-US" dirty="0">
                <a:hlinkClick r:id="rId6"/>
              </a:rPr>
              <a:t>https://</a:t>
            </a:r>
            <a:r>
              <a:rPr lang="en-US" dirty="0" err="1">
                <a:hlinkClick r:id="rId6"/>
              </a:rPr>
              <a:t>www.hof.uni‐halle.de</a:t>
            </a:r>
            <a:r>
              <a:rPr lang="en-US" dirty="0">
                <a:hlinkClick r:id="rId6"/>
              </a:rPr>
              <a:t>/web/</a:t>
            </a:r>
            <a:r>
              <a:rPr lang="en-US" dirty="0" err="1">
                <a:hlinkClick r:id="rId6"/>
              </a:rPr>
              <a:t>dateien</a:t>
            </a:r>
            <a:r>
              <a:rPr lang="en-US" dirty="0">
                <a:hlinkClick r:id="rId6"/>
              </a:rPr>
              <a:t>/pdf/ab_114.pdf</a:t>
            </a:r>
            <a:r>
              <a:rPr lang="en-US" dirty="0"/>
              <a:t> (2.11.2020).</a:t>
            </a:r>
          </a:p>
          <a:p>
            <a:pPr lvl="2"/>
            <a:r>
              <a:rPr lang="en-US" dirty="0" err="1"/>
              <a:t>Göbel</a:t>
            </a:r>
            <a:r>
              <a:rPr lang="en-US" dirty="0"/>
              <a:t>, Claudia/Justus Henke/</a:t>
            </a:r>
            <a:r>
              <a:rPr lang="en-US" dirty="0" err="1"/>
              <a:t>Sylvi</a:t>
            </a:r>
            <a:r>
              <a:rPr lang="en-US" dirty="0"/>
              <a:t> </a:t>
            </a:r>
            <a:r>
              <a:rPr lang="en-US" dirty="0" err="1"/>
              <a:t>Mauermeister</a:t>
            </a:r>
            <a:r>
              <a:rPr lang="en-US" dirty="0"/>
              <a:t> (2020b): Kultur und Gesellschaft </a:t>
            </a:r>
            <a:r>
              <a:rPr lang="en-US" dirty="0" err="1"/>
              <a:t>gemeinsam</a:t>
            </a:r>
            <a:r>
              <a:rPr lang="en-US" dirty="0"/>
              <a:t> </a:t>
            </a:r>
            <a:r>
              <a:rPr lang="en-US" dirty="0" err="1"/>
              <a:t>erforschen</a:t>
            </a:r>
            <a:r>
              <a:rPr lang="en-US" dirty="0"/>
              <a:t>. </a:t>
            </a:r>
            <a:r>
              <a:rPr lang="en-US" dirty="0" err="1"/>
              <a:t>Überblick</a:t>
            </a:r>
            <a:r>
              <a:rPr lang="en-US" dirty="0"/>
              <a:t> und </a:t>
            </a:r>
            <a:r>
              <a:rPr lang="en-US" dirty="0" err="1"/>
              <a:t>Handlungsoptionen</a:t>
            </a:r>
            <a:r>
              <a:rPr lang="en-US" dirty="0"/>
              <a:t> </a:t>
            </a:r>
            <a:r>
              <a:rPr lang="en-US" dirty="0" err="1"/>
              <a:t>zu</a:t>
            </a:r>
            <a:r>
              <a:rPr lang="en-US" dirty="0"/>
              <a:t> Citizen Science in den </a:t>
            </a:r>
            <a:r>
              <a:rPr lang="en-US" dirty="0" err="1"/>
              <a:t>Geistes</a:t>
            </a:r>
            <a:r>
              <a:rPr lang="en-US" dirty="0"/>
              <a:t>- und </a:t>
            </a:r>
            <a:r>
              <a:rPr lang="en-US" dirty="0" err="1"/>
              <a:t>Sozialwissenschaften</a:t>
            </a:r>
            <a:r>
              <a:rPr lang="en-US" dirty="0"/>
              <a:t>. </a:t>
            </a:r>
            <a:r>
              <a:rPr lang="en-US" dirty="0" err="1"/>
              <a:t>HoF-Handreichungen</a:t>
            </a:r>
            <a:r>
              <a:rPr lang="en-US" dirty="0"/>
              <a:t> 14, </a:t>
            </a:r>
            <a:r>
              <a:rPr lang="en-US" dirty="0" err="1"/>
              <a:t>unter</a:t>
            </a:r>
            <a:r>
              <a:rPr lang="en-US" dirty="0"/>
              <a:t> </a:t>
            </a:r>
            <a:r>
              <a:rPr lang="en-US" dirty="0" err="1"/>
              <a:t>Mitarbeit</a:t>
            </a:r>
            <a:r>
              <a:rPr lang="en-US" dirty="0"/>
              <a:t> von Susann Hippler, Nicola Gabriel und Steffen </a:t>
            </a:r>
            <a:r>
              <a:rPr lang="en-US" dirty="0" err="1"/>
              <a:t>Zierold</a:t>
            </a:r>
            <a:r>
              <a:rPr lang="en-US" dirty="0"/>
              <a:t>, </a:t>
            </a:r>
            <a:r>
              <a:rPr lang="en-US" dirty="0" err="1"/>
              <a:t>Institut</a:t>
            </a:r>
            <a:r>
              <a:rPr lang="en-US" dirty="0"/>
              <a:t> </a:t>
            </a:r>
            <a:r>
              <a:rPr lang="en-US" dirty="0" err="1"/>
              <a:t>für</a:t>
            </a:r>
            <a:r>
              <a:rPr lang="en-US" dirty="0"/>
              <a:t> </a:t>
            </a:r>
            <a:r>
              <a:rPr lang="en-US" dirty="0" err="1"/>
              <a:t>Hochschulforschung</a:t>
            </a:r>
            <a:r>
              <a:rPr lang="en-US" dirty="0"/>
              <a:t> (</a:t>
            </a:r>
            <a:r>
              <a:rPr lang="en-US" dirty="0" err="1"/>
              <a:t>HoF</a:t>
            </a:r>
            <a:r>
              <a:rPr lang="en-US" dirty="0"/>
              <a:t>), Halle‐Wittenberg, URL: </a:t>
            </a:r>
            <a:r>
              <a:rPr lang="en-US" dirty="0">
                <a:hlinkClick r:id="rId7"/>
              </a:rPr>
              <a:t>https://</a:t>
            </a:r>
            <a:r>
              <a:rPr lang="en-US" dirty="0" err="1">
                <a:hlinkClick r:id="rId7"/>
              </a:rPr>
              <a:t>www.hof.uni-halle.de</a:t>
            </a:r>
            <a:r>
              <a:rPr lang="en-US" dirty="0">
                <a:hlinkClick r:id="rId7"/>
              </a:rPr>
              <a:t>/web/</a:t>
            </a:r>
            <a:r>
              <a:rPr lang="en-US" dirty="0" err="1">
                <a:hlinkClick r:id="rId7"/>
              </a:rPr>
              <a:t>dateien</a:t>
            </a:r>
            <a:r>
              <a:rPr lang="en-US" dirty="0">
                <a:hlinkClick r:id="rId7"/>
              </a:rPr>
              <a:t>/pdf/HoF-Handreichungen14.pdf</a:t>
            </a:r>
            <a:r>
              <a:rPr lang="en-US" dirty="0"/>
              <a:t> (11.5.2021).</a:t>
            </a:r>
          </a:p>
        </p:txBody>
      </p:sp>
      <p:sp>
        <p:nvSpPr>
          <p:cNvPr id="9" name="Foliennummernplatzhalter 3">
            <a:extLst>
              <a:ext uri="{FF2B5EF4-FFF2-40B4-BE49-F238E27FC236}">
                <a16:creationId xmlns:a16="http://schemas.microsoft.com/office/drawing/2014/main" id="{DB629765-6DCA-5C4A-9267-30A830F27932}"/>
              </a:ext>
            </a:extLst>
          </p:cNvPr>
          <p:cNvSpPr>
            <a:spLocks noGrp="1"/>
          </p:cNvSpPr>
          <p:nvPr>
            <p:ph type="sldNum" sz="quarter" idx="12"/>
          </p:nvPr>
        </p:nvSpPr>
        <p:spPr>
          <a:xfrm>
            <a:off x="9631680" y="7056438"/>
            <a:ext cx="431484" cy="395287"/>
          </a:xfrm>
        </p:spPr>
        <p:txBody>
          <a:bodyPr/>
          <a:lstStyle/>
          <a:p>
            <a:fld id="{BA6FFAF3-5CE7-1E4A-B297-9EAF17666F00}" type="slidenum">
              <a:rPr lang="de-DE" smtClean="0"/>
              <a:t>34</a:t>
            </a:fld>
            <a:endParaRPr lang="de-DE" dirty="0"/>
          </a:p>
        </p:txBody>
      </p:sp>
    </p:spTree>
    <p:extLst>
      <p:ext uri="{BB962C8B-B14F-4D97-AF65-F5344CB8AC3E}">
        <p14:creationId xmlns:p14="http://schemas.microsoft.com/office/powerpoint/2010/main" val="2217963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CA2FC3-2DB9-8F4C-AAF0-8C37346166F8}"/>
              </a:ext>
            </a:extLst>
          </p:cNvPr>
          <p:cNvSpPr>
            <a:spLocks noGrp="1"/>
          </p:cNvSpPr>
          <p:nvPr>
            <p:ph type="ctrTitle"/>
          </p:nvPr>
        </p:nvSpPr>
        <p:spPr/>
        <p:txBody>
          <a:bodyPr/>
          <a:lstStyle/>
          <a:p>
            <a:r>
              <a:rPr lang="de-DE" b="1" dirty="0">
                <a:solidFill>
                  <a:schemeClr val="bg1"/>
                </a:solidFill>
              </a:rPr>
              <a:t>Verwenden</a:t>
            </a:r>
          </a:p>
        </p:txBody>
      </p:sp>
      <p:sp>
        <p:nvSpPr>
          <p:cNvPr id="7" name="Untertitel 6">
            <a:extLst>
              <a:ext uri="{FF2B5EF4-FFF2-40B4-BE49-F238E27FC236}">
                <a16:creationId xmlns:a16="http://schemas.microsoft.com/office/drawing/2014/main" id="{047E2C2E-1802-EA41-9C3D-C3DE5AA047AC}"/>
              </a:ext>
            </a:extLst>
          </p:cNvPr>
          <p:cNvSpPr>
            <a:spLocks noGrp="1"/>
          </p:cNvSpPr>
          <p:nvPr>
            <p:ph type="subTitle" idx="1"/>
          </p:nvPr>
        </p:nvSpPr>
        <p:spPr/>
        <p:txBody>
          <a:bodyPr/>
          <a:lstStyle/>
          <a:p>
            <a:r>
              <a:rPr lang="de-DE" dirty="0">
                <a:solidFill>
                  <a:schemeClr val="bg1"/>
                </a:solidFill>
              </a:rPr>
              <a:t>Dieses Handbuch als offenes Lernmaterial </a:t>
            </a:r>
            <a:br>
              <a:rPr lang="de-DE" dirty="0">
                <a:solidFill>
                  <a:schemeClr val="bg1"/>
                </a:solidFill>
              </a:rPr>
            </a:br>
            <a:r>
              <a:rPr lang="de-DE" dirty="0">
                <a:solidFill>
                  <a:schemeClr val="bg1"/>
                </a:solidFill>
              </a:rPr>
              <a:t>wieder- und weiterverwenden</a:t>
            </a:r>
          </a:p>
        </p:txBody>
      </p:sp>
    </p:spTree>
    <p:extLst>
      <p:ext uri="{BB962C8B-B14F-4D97-AF65-F5344CB8AC3E}">
        <p14:creationId xmlns:p14="http://schemas.microsoft.com/office/powerpoint/2010/main" val="1794337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283ABEA-21E8-1C45-A7BB-9216CEA0868A}"/>
              </a:ext>
            </a:extLst>
          </p:cNvPr>
          <p:cNvSpPr/>
          <p:nvPr/>
        </p:nvSpPr>
        <p:spPr>
          <a:xfrm>
            <a:off x="-2606740" y="-3041681"/>
            <a:ext cx="7953440" cy="7953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B2190A86-59BE-B14E-AF6F-1BC4F58E7812}"/>
              </a:ext>
            </a:extLst>
          </p:cNvPr>
          <p:cNvSpPr>
            <a:spLocks noGrp="1"/>
          </p:cNvSpPr>
          <p:nvPr>
            <p:ph type="sldNum" sz="quarter" idx="12"/>
          </p:nvPr>
        </p:nvSpPr>
        <p:spPr/>
        <p:txBody>
          <a:bodyPr/>
          <a:lstStyle/>
          <a:p>
            <a:fld id="{BA6FFAF3-5CE7-1E4A-B297-9EAF17666F00}" type="slidenum">
              <a:rPr lang="de-DE" smtClean="0"/>
              <a:t>36</a:t>
            </a:fld>
            <a:endParaRPr lang="de-DE" dirty="0"/>
          </a:p>
        </p:txBody>
      </p:sp>
      <p:sp>
        <p:nvSpPr>
          <p:cNvPr id="24" name="Titel 1">
            <a:extLst>
              <a:ext uri="{FF2B5EF4-FFF2-40B4-BE49-F238E27FC236}">
                <a16:creationId xmlns:a16="http://schemas.microsoft.com/office/drawing/2014/main" id="{0694A96F-F4E0-8D43-895A-73996EAFE927}"/>
              </a:ext>
            </a:extLst>
          </p:cNvPr>
          <p:cNvSpPr txBox="1">
            <a:spLocks/>
          </p:cNvSpPr>
          <p:nvPr/>
        </p:nvSpPr>
        <p:spPr>
          <a:xfrm>
            <a:off x="1962150" y="503239"/>
            <a:ext cx="2964985" cy="863600"/>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de-DE" dirty="0"/>
              <a:t>Modulübersicht </a:t>
            </a:r>
            <a:br>
              <a:rPr lang="de-DE" dirty="0"/>
            </a:br>
            <a:r>
              <a:rPr lang="de-DE" dirty="0"/>
              <a:t>&amp; Lernziele</a:t>
            </a:r>
          </a:p>
        </p:txBody>
      </p:sp>
      <p:pic>
        <p:nvPicPr>
          <p:cNvPr id="25" name="Grafik 24">
            <a:extLst>
              <a:ext uri="{FF2B5EF4-FFF2-40B4-BE49-F238E27FC236}">
                <a16:creationId xmlns:a16="http://schemas.microsoft.com/office/drawing/2014/main" id="{611280A3-CAAC-EE42-BF58-AF2A4339CF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0687" y="268499"/>
            <a:ext cx="1333080" cy="1333080"/>
          </a:xfrm>
          <a:prstGeom prst="rect">
            <a:avLst/>
          </a:prstGeom>
        </p:spPr>
      </p:pic>
      <p:sp>
        <p:nvSpPr>
          <p:cNvPr id="26" name="Inhaltsplatzhalter 2">
            <a:extLst>
              <a:ext uri="{FF2B5EF4-FFF2-40B4-BE49-F238E27FC236}">
                <a16:creationId xmlns:a16="http://schemas.microsoft.com/office/drawing/2014/main" id="{C89D4385-9AB1-C944-B3F1-E7EF51B32869}"/>
              </a:ext>
            </a:extLst>
          </p:cNvPr>
          <p:cNvSpPr txBox="1">
            <a:spLocks/>
          </p:cNvSpPr>
          <p:nvPr/>
        </p:nvSpPr>
        <p:spPr>
          <a:xfrm rot="16200000">
            <a:off x="8815880" y="5584334"/>
            <a:ext cx="3356580"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Patrick Tomasso (</a:t>
            </a:r>
            <a:r>
              <a:rPr lang="de-DE" dirty="0">
                <a:solidFill>
                  <a:schemeClr val="tx2"/>
                </a:solidFill>
                <a:hlinkClick r:id="rId5"/>
              </a:rPr>
              <a:t>t1p.de/3kbz</a:t>
            </a:r>
            <a:r>
              <a:rPr lang="de-DE" dirty="0">
                <a:solidFill>
                  <a:schemeClr val="tx2"/>
                </a:solidFill>
              </a:rPr>
              <a:t>), Bright </a:t>
            </a:r>
            <a:r>
              <a:rPr lang="de-DE" dirty="0" err="1">
                <a:solidFill>
                  <a:schemeClr val="tx2"/>
                </a:solidFill>
              </a:rPr>
              <a:t>ideas</a:t>
            </a:r>
            <a:r>
              <a:rPr lang="de-DE" dirty="0">
                <a:solidFill>
                  <a:schemeClr val="tx2"/>
                </a:solidFill>
              </a:rPr>
              <a:t> (</a:t>
            </a:r>
            <a:r>
              <a:rPr lang="de-DE" dirty="0">
                <a:solidFill>
                  <a:schemeClr val="tx2"/>
                </a:solidFill>
                <a:hlinkClick r:id="rId6"/>
              </a:rPr>
              <a:t>t1p.de/duwa</a:t>
            </a:r>
            <a:r>
              <a:rPr lang="de-DE" dirty="0">
                <a:solidFill>
                  <a:schemeClr val="tx2"/>
                </a:solidFill>
              </a:rPr>
              <a:t> – </a:t>
            </a:r>
            <a:r>
              <a:rPr lang="de-DE" dirty="0">
                <a:solidFill>
                  <a:schemeClr val="tx2"/>
                </a:solidFill>
                <a:hlinkClick r:id="rId7"/>
              </a:rPr>
              <a:t>Unsplash license</a:t>
            </a:r>
            <a:r>
              <a:rPr lang="de-DE" dirty="0">
                <a:solidFill>
                  <a:schemeClr val="tx2"/>
                </a:solidFill>
              </a:rPr>
              <a:t>) / eingefärbt</a:t>
            </a:r>
          </a:p>
        </p:txBody>
      </p:sp>
      <p:sp>
        <p:nvSpPr>
          <p:cNvPr id="28" name="Rechteck 27">
            <a:extLst>
              <a:ext uri="{FF2B5EF4-FFF2-40B4-BE49-F238E27FC236}">
                <a16:creationId xmlns:a16="http://schemas.microsoft.com/office/drawing/2014/main" id="{6F8E0204-F043-5F44-BB5A-9C582AD903FD}"/>
              </a:ext>
            </a:extLst>
          </p:cNvPr>
          <p:cNvSpPr/>
          <p:nvPr/>
        </p:nvSpPr>
        <p:spPr>
          <a:xfrm>
            <a:off x="628649" y="4046715"/>
            <a:ext cx="3933518" cy="2026296"/>
          </a:xfrm>
          <a:prstGeom prst="rect">
            <a:avLst/>
          </a:prstGeom>
          <a:solidFill>
            <a:schemeClr val="bg1"/>
          </a:solidFill>
          <a:ln w="6350">
            <a:solidFill>
              <a:schemeClr val="tx1"/>
            </a:solidFill>
          </a:ln>
          <a:effectLst>
            <a:outerShdw dist="63500" dir="2700000" algn="tl" rotWithShape="0">
              <a:schemeClr val="bg1">
                <a:lumMod val="85000"/>
              </a:schemeClr>
            </a:outerShdw>
          </a:effectLst>
        </p:spPr>
        <p:txBody>
          <a:bodyPr wrap="square" lIns="144000" tIns="125999" rIns="90000" bIns="90000">
            <a:spAutoFit/>
          </a:bodyPr>
          <a:lstStyle/>
          <a:p>
            <a:pPr defTabSz="1007943">
              <a:spcBef>
                <a:spcPts val="1200"/>
              </a:spcBef>
            </a:pPr>
            <a:r>
              <a:rPr lang="de-DE" sz="1250" b="1" dirty="0">
                <a:latin typeface="Calibri" panose="020F0502020204030204" pitchFamily="34" charset="0"/>
                <a:cs typeface="Calibri" panose="020F0502020204030204" pitchFamily="34" charset="0"/>
              </a:rPr>
              <a:t>Das erwartet Sie in diesem Modul</a:t>
            </a:r>
            <a:endParaRPr lang="de-DE" sz="1250" dirty="0">
              <a:latin typeface="Calibri Light" panose="020F0302020204030204" pitchFamily="34" charset="0"/>
              <a:cs typeface="Calibri Light" panose="020F0302020204030204" pitchFamily="34" charset="0"/>
            </a:endParaRP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Was ist OER-Material</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wird Lernmaterial zu OER</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das OER-Handbuch verwenden</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wird im OER-Handbuch lizenziert</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Wie das OER-Handbuch modifizieren</a:t>
            </a:r>
          </a:p>
        </p:txBody>
      </p:sp>
      <p:sp>
        <p:nvSpPr>
          <p:cNvPr id="29" name="Rechteck 28">
            <a:extLst>
              <a:ext uri="{FF2B5EF4-FFF2-40B4-BE49-F238E27FC236}">
                <a16:creationId xmlns:a16="http://schemas.microsoft.com/office/drawing/2014/main" id="{05C5C895-6ED8-084B-A69B-6C0AE2C78D62}"/>
              </a:ext>
            </a:extLst>
          </p:cNvPr>
          <p:cNvSpPr/>
          <p:nvPr/>
        </p:nvSpPr>
        <p:spPr>
          <a:xfrm>
            <a:off x="5489575" y="4754601"/>
            <a:ext cx="3933518" cy="1318410"/>
          </a:xfrm>
          <a:prstGeom prst="rect">
            <a:avLst/>
          </a:prstGeom>
          <a:solidFill>
            <a:schemeClr val="bg1">
              <a:lumMod val="95000"/>
            </a:schemeClr>
          </a:solidFill>
          <a:ln w="6350">
            <a:solidFill>
              <a:schemeClr val="tx2"/>
            </a:solidFill>
          </a:ln>
          <a:effectLst>
            <a:outerShdw dist="63500" dir="2700000" algn="tl" rotWithShape="0">
              <a:schemeClr val="bg1">
                <a:lumMod val="75000"/>
                <a:alpha val="40000"/>
              </a:schemeClr>
            </a:outerShdw>
          </a:effectLst>
        </p:spPr>
        <p:txBody>
          <a:bodyPr wrap="square" lIns="144000" tIns="125999" bIns="90000">
            <a:spAutoFit/>
          </a:bodyPr>
          <a:lstStyle/>
          <a:p>
            <a:pPr>
              <a:spcAft>
                <a:spcPts val="600"/>
              </a:spcAft>
            </a:pPr>
            <a:r>
              <a:rPr lang="de-DE" sz="1250" b="1">
                <a:latin typeface="Calibri" panose="020F0502020204030204" pitchFamily="34" charset="0"/>
                <a:cs typeface="Calibri" panose="020F0502020204030204" pitchFamily="34" charset="0"/>
              </a:rPr>
              <a:t>Nach Abschluss dieses Moduls können Sie</a:t>
            </a:r>
            <a:endParaRPr lang="de-DE" sz="1250" dirty="0">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den Kontext des Lernmaterials einordnen.</a:t>
            </a: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mit dem Lernmaterial umgehen.</a:t>
            </a: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das Material für eigene Lehr-/Lernzwecke anwenden und adaptieren.</a:t>
            </a:r>
          </a:p>
        </p:txBody>
      </p:sp>
      <p:sp>
        <p:nvSpPr>
          <p:cNvPr id="30" name="Inhaltsplatzhalter 2">
            <a:extLst>
              <a:ext uri="{FF2B5EF4-FFF2-40B4-BE49-F238E27FC236}">
                <a16:creationId xmlns:a16="http://schemas.microsoft.com/office/drawing/2014/main" id="{DA5F5E16-12E6-C84C-8355-CE2ABDBA27D1}"/>
              </a:ext>
            </a:extLst>
          </p:cNvPr>
          <p:cNvSpPr txBox="1">
            <a:spLocks/>
          </p:cNvSpPr>
          <p:nvPr/>
        </p:nvSpPr>
        <p:spPr>
          <a:xfrm>
            <a:off x="628649" y="1366838"/>
            <a:ext cx="4298485"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Zusatzmodul lernen Sie Aufbau und Nutzungsmöglichkeiten des Lernmaterials kennen.</a:t>
            </a:r>
          </a:p>
        </p:txBody>
      </p:sp>
      <p:pic>
        <p:nvPicPr>
          <p:cNvPr id="31" name="Grafik 30">
            <a:extLst>
              <a:ext uri="{FF2B5EF4-FFF2-40B4-BE49-F238E27FC236}">
                <a16:creationId xmlns:a16="http://schemas.microsoft.com/office/drawing/2014/main" id="{014124E1-319B-E647-8418-5970E60555F4}"/>
              </a:ext>
            </a:extLst>
          </p:cNvPr>
          <p:cNvPicPr>
            <a:picLocks noChangeAspect="1"/>
          </p:cNvPicPr>
          <p:nvPr/>
        </p:nvPicPr>
        <p:blipFill rotWithShape="1">
          <a:blip r:embed="rId8" cstate="print">
            <a:alphaModFix amt="85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110414" y="0"/>
            <a:ext cx="3581399" cy="4103688"/>
          </a:xfrm>
          <a:prstGeom prst="rect">
            <a:avLst/>
          </a:prstGeom>
        </p:spPr>
      </p:pic>
    </p:spTree>
    <p:extLst>
      <p:ext uri="{BB962C8B-B14F-4D97-AF65-F5344CB8AC3E}">
        <p14:creationId xmlns:p14="http://schemas.microsoft.com/office/powerpoint/2010/main" val="294200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E593947-889B-1642-AF97-495901BE54E5}"/>
              </a:ext>
            </a:extLst>
          </p:cNvPr>
          <p:cNvSpPr/>
          <p:nvPr/>
        </p:nvSpPr>
        <p:spPr>
          <a:xfrm>
            <a:off x="6219649" y="3923929"/>
            <a:ext cx="3914973" cy="2755159"/>
          </a:xfrm>
          <a:prstGeom prst="rect">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a:xfrm>
            <a:off x="628651" y="503239"/>
            <a:ext cx="4126201" cy="863600"/>
          </a:xfrm>
        </p:spPr>
        <p:txBody>
          <a:bodyPr/>
          <a:lstStyle/>
          <a:p>
            <a:r>
              <a:rPr lang="de-DE" dirty="0"/>
              <a:t>Was ist </a:t>
            </a:r>
            <a:br>
              <a:rPr lang="de-DE" dirty="0"/>
            </a:br>
            <a:r>
              <a:rPr lang="de-DE" b="1" dirty="0">
                <a:solidFill>
                  <a:schemeClr val="accent4"/>
                </a:solidFill>
              </a:rPr>
              <a:t>OER-Material</a:t>
            </a: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37795" y="1595490"/>
            <a:ext cx="4564443" cy="1463624"/>
          </a:xfrm>
        </p:spPr>
        <p:txBody>
          <a:bodyPr/>
          <a:lstStyle/>
          <a:p>
            <a:r>
              <a:rPr lang="de-DE" dirty="0"/>
              <a:t>Der Begriff </a:t>
            </a:r>
            <a:r>
              <a:rPr lang="de-DE" b="1" dirty="0">
                <a:latin typeface="Calibri" panose="020F0502020204030204" pitchFamily="34" charset="0"/>
                <a:cs typeface="Calibri" panose="020F0502020204030204" pitchFamily="34" charset="0"/>
              </a:rPr>
              <a:t>»Open Educational </a:t>
            </a:r>
            <a:r>
              <a:rPr lang="de-DE" b="1" dirty="0" err="1">
                <a:latin typeface="Calibri" panose="020F0502020204030204" pitchFamily="34" charset="0"/>
                <a:cs typeface="Calibri" panose="020F0502020204030204" pitchFamily="34" charset="0"/>
              </a:rPr>
              <a:t>Resource</a:t>
            </a:r>
            <a:r>
              <a:rPr lang="de-DE" b="1" dirty="0">
                <a:latin typeface="Calibri" panose="020F0502020204030204" pitchFamily="34" charset="0"/>
                <a:cs typeface="Calibri" panose="020F0502020204030204" pitchFamily="34" charset="0"/>
              </a:rPr>
              <a:t>« (kurz: OER)</a:t>
            </a:r>
            <a:r>
              <a:rPr lang="de-DE" dirty="0"/>
              <a:t> ist auf die UNESCO zurückzuführen und wurde maßgeblich von ihr geprägt. Mit der Pariser Erklärung des UNESCO-Weltkongresses vom Juni 2012 wurde die bekannteste Definition zu OER festgehalten. Die </a:t>
            </a:r>
            <a:r>
              <a:rPr lang="de-DE" b="1" dirty="0">
                <a:latin typeface="Calibri" panose="020F0502020204030204" pitchFamily="34" charset="0"/>
                <a:cs typeface="Calibri" panose="020F0502020204030204" pitchFamily="34" charset="0"/>
              </a:rPr>
              <a:t>Urheberschaft</a:t>
            </a:r>
            <a:r>
              <a:rPr lang="de-DE" dirty="0"/>
              <a:t> an einem Werk wird durch das Prinzip der </a:t>
            </a:r>
            <a:r>
              <a:rPr lang="de-DE" b="1" dirty="0">
                <a:latin typeface="Calibri" panose="020F0502020204030204" pitchFamily="34" charset="0"/>
                <a:cs typeface="Calibri" panose="020F0502020204030204" pitchFamily="34" charset="0"/>
              </a:rPr>
              <a:t>offenen Lizenzierung </a:t>
            </a:r>
            <a:r>
              <a:rPr lang="de-DE" dirty="0"/>
              <a:t>respektiert und bewegt sich innerhalb eines durch internationale Abkommen festgelegten Rahmens (UNESCO 2013: 31). OER zeichnen sich also vor allem durch ihre Offenheit aus.</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37</a:t>
            </a:fld>
            <a:endParaRPr lang="de-DE" dirty="0"/>
          </a:p>
        </p:txBody>
      </p:sp>
      <p:pic>
        <p:nvPicPr>
          <p:cNvPr id="15" name="Grafik 14">
            <a:extLst>
              <a:ext uri="{FF2B5EF4-FFF2-40B4-BE49-F238E27FC236}">
                <a16:creationId xmlns:a16="http://schemas.microsoft.com/office/drawing/2014/main" id="{2F755E1E-5A84-144C-AD45-9CD685F9C0D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45308" y="507320"/>
            <a:ext cx="270632" cy="270632"/>
          </a:xfrm>
          <a:prstGeom prst="rect">
            <a:avLst/>
          </a:prstGeom>
        </p:spPr>
      </p:pic>
      <p:sp>
        <p:nvSpPr>
          <p:cNvPr id="17" name="Inhaltsplatzhalter 2">
            <a:extLst>
              <a:ext uri="{FF2B5EF4-FFF2-40B4-BE49-F238E27FC236}">
                <a16:creationId xmlns:a16="http://schemas.microsoft.com/office/drawing/2014/main" id="{B84987DA-5F6A-AD47-A964-F26E1BA9AB56}"/>
              </a:ext>
            </a:extLst>
          </p:cNvPr>
          <p:cNvSpPr txBox="1">
            <a:spLocks/>
          </p:cNvSpPr>
          <p:nvPr/>
        </p:nvSpPr>
        <p:spPr>
          <a:xfrm>
            <a:off x="7770958" y="777952"/>
            <a:ext cx="2301535" cy="1954381"/>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accent1"/>
                </a:solidFill>
                <a:latin typeface="Calibri" panose="020F0502020204030204" pitchFamily="34" charset="0"/>
                <a:cs typeface="Calibri" panose="020F0502020204030204" pitchFamily="34" charset="0"/>
              </a:rPr>
              <a:t>Lehr-, Lern- und Forschungs-ressourcen in Form jeden Mediums, digital oder anderweitig, die gemeinfrei sind oder unter einer offenen Lizenz veröffentlicht wurden, welche den kostenlosen Zugang, sowie die kostenlose Nutzung, Bearbeitung und Weiterverbreitung durch Andere ohne oder mit geringfügigen Einschränkungen erlaubt.</a:t>
            </a:r>
          </a:p>
        </p:txBody>
      </p:sp>
      <p:pic>
        <p:nvPicPr>
          <p:cNvPr id="6" name="Grafik 5">
            <a:extLst>
              <a:ext uri="{FF2B5EF4-FFF2-40B4-BE49-F238E27FC236}">
                <a16:creationId xmlns:a16="http://schemas.microsoft.com/office/drawing/2014/main" id="{F1AA9686-C866-DF4E-9643-E2BEEB9DFA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7519" y="1376800"/>
            <a:ext cx="1322769" cy="1869784"/>
          </a:xfrm>
          <a:prstGeom prst="rect">
            <a:avLst/>
          </a:prstGeom>
          <a:ln w="6350">
            <a:solidFill>
              <a:schemeClr val="accent1"/>
            </a:solidFill>
          </a:ln>
        </p:spPr>
      </p:pic>
      <p:pic>
        <p:nvPicPr>
          <p:cNvPr id="8" name="Grafik 7">
            <a:extLst>
              <a:ext uri="{FF2B5EF4-FFF2-40B4-BE49-F238E27FC236}">
                <a16:creationId xmlns:a16="http://schemas.microsoft.com/office/drawing/2014/main" id="{951F1AA9-17B7-C240-99B6-FE466F5FE2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57519" y="3854422"/>
            <a:ext cx="3914974" cy="2755159"/>
          </a:xfrm>
          <a:prstGeom prst="rect">
            <a:avLst/>
          </a:prstGeom>
          <a:ln w="6350">
            <a:solidFill>
              <a:schemeClr val="accent1"/>
            </a:solidFill>
          </a:ln>
        </p:spPr>
      </p:pic>
      <p:sp>
        <p:nvSpPr>
          <p:cNvPr id="23" name="Inhaltsplatzhalter 2">
            <a:extLst>
              <a:ext uri="{FF2B5EF4-FFF2-40B4-BE49-F238E27FC236}">
                <a16:creationId xmlns:a16="http://schemas.microsoft.com/office/drawing/2014/main" id="{703D5278-320B-1443-93C8-46499B84C675}"/>
              </a:ext>
            </a:extLst>
          </p:cNvPr>
          <p:cNvSpPr txBox="1">
            <a:spLocks/>
          </p:cNvSpPr>
          <p:nvPr/>
        </p:nvSpPr>
        <p:spPr>
          <a:xfrm rot="16200000">
            <a:off x="8223010" y="4982920"/>
            <a:ext cx="4542322"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Videoquelle: Agentur J&amp;K - </a:t>
            </a:r>
            <a:r>
              <a:rPr lang="de-DE" dirty="0" err="1">
                <a:solidFill>
                  <a:schemeClr val="tx2"/>
                </a:solidFill>
              </a:rPr>
              <a:t>Jöran</a:t>
            </a:r>
            <a:r>
              <a:rPr lang="de-DE" dirty="0">
                <a:solidFill>
                  <a:schemeClr val="tx2"/>
                </a:solidFill>
              </a:rPr>
              <a:t> und Konsorten für die Informationsstelle OER, #</a:t>
            </a:r>
            <a:r>
              <a:rPr lang="de-DE" dirty="0" err="1">
                <a:solidFill>
                  <a:schemeClr val="tx2"/>
                </a:solidFill>
              </a:rPr>
              <a:t>OERklärt</a:t>
            </a:r>
            <a:r>
              <a:rPr lang="de-DE" dirty="0">
                <a:solidFill>
                  <a:schemeClr val="tx2"/>
                </a:solidFill>
              </a:rPr>
              <a:t> – Die 5V-Freiheiten (</a:t>
            </a:r>
            <a:r>
              <a:rPr lang="de-DE" dirty="0">
                <a:solidFill>
                  <a:schemeClr val="tx2"/>
                </a:solidFill>
                <a:hlinkClick r:id="rId7"/>
              </a:rPr>
              <a:t>t1p.de/ifc9</a:t>
            </a:r>
            <a:r>
              <a:rPr lang="de-DE" dirty="0">
                <a:solidFill>
                  <a:schemeClr val="tx2"/>
                </a:solidFill>
              </a:rPr>
              <a:t> – </a:t>
            </a:r>
            <a:r>
              <a:rPr lang="de-DE" dirty="0">
                <a:solidFill>
                  <a:schemeClr val="tx2"/>
                </a:solidFill>
                <a:hlinkClick r:id="rId8"/>
              </a:rPr>
              <a:t>CC BY 4.0</a:t>
            </a:r>
            <a:r>
              <a:rPr lang="de-DE" dirty="0">
                <a:solidFill>
                  <a:schemeClr val="tx2"/>
                </a:solidFill>
              </a:rPr>
              <a:t>)</a:t>
            </a:r>
          </a:p>
        </p:txBody>
      </p:sp>
      <p:sp>
        <p:nvSpPr>
          <p:cNvPr id="24" name="Inhaltsplatzhalter 2">
            <a:extLst>
              <a:ext uri="{FF2B5EF4-FFF2-40B4-BE49-F238E27FC236}">
                <a16:creationId xmlns:a16="http://schemas.microsoft.com/office/drawing/2014/main" id="{7454B61A-679B-DA42-B36F-D0B7841F93BF}"/>
              </a:ext>
            </a:extLst>
          </p:cNvPr>
          <p:cNvSpPr txBox="1">
            <a:spLocks/>
          </p:cNvSpPr>
          <p:nvPr/>
        </p:nvSpPr>
        <p:spPr>
          <a:xfrm>
            <a:off x="6146738" y="6714806"/>
            <a:ext cx="3925755" cy="3416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r"/>
            <a:r>
              <a:rPr lang="de-DE" dirty="0">
                <a:solidFill>
                  <a:schemeClr val="tx2"/>
                </a:solidFill>
              </a:rPr>
              <a:t>Quelle: Julia </a:t>
            </a:r>
            <a:r>
              <a:rPr lang="de-DE" dirty="0" err="1">
                <a:solidFill>
                  <a:schemeClr val="tx2"/>
                </a:solidFill>
              </a:rPr>
              <a:t>Eggestein</a:t>
            </a:r>
            <a:r>
              <a:rPr lang="de-DE" dirty="0">
                <a:solidFill>
                  <a:schemeClr val="tx2"/>
                </a:solidFill>
              </a:rPr>
              <a:t> (Grafik), </a:t>
            </a:r>
            <a:r>
              <a:rPr lang="de-DE" dirty="0" err="1">
                <a:solidFill>
                  <a:schemeClr val="tx2"/>
                </a:solidFill>
              </a:rPr>
              <a:t>Jöran</a:t>
            </a:r>
            <a:r>
              <a:rPr lang="de-DE" dirty="0">
                <a:solidFill>
                  <a:schemeClr val="tx2"/>
                </a:solidFill>
              </a:rPr>
              <a:t> </a:t>
            </a:r>
            <a:r>
              <a:rPr lang="de-DE" dirty="0" err="1">
                <a:solidFill>
                  <a:schemeClr val="tx2"/>
                </a:solidFill>
              </a:rPr>
              <a:t>Muuß-Merholz</a:t>
            </a:r>
            <a:r>
              <a:rPr lang="de-DE" dirty="0">
                <a:solidFill>
                  <a:schemeClr val="tx2"/>
                </a:solidFill>
              </a:rPr>
              <a:t> (inhaltliche Übersetzung, Anpassung und vorsichtige Erweiterung) und Jörg </a:t>
            </a:r>
            <a:r>
              <a:rPr lang="de-DE" dirty="0" err="1">
                <a:solidFill>
                  <a:schemeClr val="tx2"/>
                </a:solidFill>
              </a:rPr>
              <a:t>Lohrer</a:t>
            </a:r>
            <a:r>
              <a:rPr lang="de-DE" dirty="0">
                <a:solidFill>
                  <a:schemeClr val="tx2"/>
                </a:solidFill>
              </a:rPr>
              <a:t> (Wortschöpfer), 5 V-Freiheiten für Offenheit (</a:t>
            </a:r>
            <a:r>
              <a:rPr lang="de-DE" dirty="0">
                <a:solidFill>
                  <a:schemeClr val="tx2"/>
                </a:solidFill>
                <a:hlinkClick r:id="rId9"/>
              </a:rPr>
              <a:t>t1p.de/la6q</a:t>
            </a:r>
            <a:r>
              <a:rPr lang="de-DE" dirty="0">
                <a:solidFill>
                  <a:schemeClr val="tx2"/>
                </a:solidFill>
              </a:rPr>
              <a:t> – </a:t>
            </a:r>
            <a:r>
              <a:rPr lang="de-DE" dirty="0">
                <a:solidFill>
                  <a:schemeClr val="tx2"/>
                </a:solidFill>
                <a:hlinkClick r:id="rId8"/>
              </a:rPr>
              <a:t>CC BY 4.0</a:t>
            </a:r>
            <a:r>
              <a:rPr lang="de-DE" dirty="0">
                <a:solidFill>
                  <a:schemeClr val="tx2"/>
                </a:solidFill>
              </a:rPr>
              <a:t>), basierend auf »</a:t>
            </a:r>
            <a:r>
              <a:rPr lang="de-DE" dirty="0" err="1">
                <a:solidFill>
                  <a:schemeClr val="tx2"/>
                </a:solidFill>
              </a:rPr>
              <a:t>Defining</a:t>
            </a:r>
            <a:r>
              <a:rPr lang="de-DE" dirty="0">
                <a:solidFill>
                  <a:schemeClr val="tx2"/>
                </a:solidFill>
              </a:rPr>
              <a:t> </a:t>
            </a:r>
            <a:r>
              <a:rPr lang="de-DE" dirty="0" err="1">
                <a:solidFill>
                  <a:schemeClr val="tx2"/>
                </a:solidFill>
              </a:rPr>
              <a:t>the</a:t>
            </a:r>
            <a:r>
              <a:rPr lang="de-DE" dirty="0">
                <a:solidFill>
                  <a:schemeClr val="tx2"/>
                </a:solidFill>
              </a:rPr>
              <a:t> ‘Open’ in Open Content </a:t>
            </a:r>
            <a:r>
              <a:rPr lang="de-DE" dirty="0" err="1">
                <a:solidFill>
                  <a:schemeClr val="tx2"/>
                </a:solidFill>
              </a:rPr>
              <a:t>and</a:t>
            </a:r>
            <a:r>
              <a:rPr lang="de-DE" dirty="0">
                <a:solidFill>
                  <a:schemeClr val="tx2"/>
                </a:solidFill>
              </a:rPr>
              <a:t> Open Educational Resources« von David </a:t>
            </a:r>
            <a:r>
              <a:rPr lang="de-DE" dirty="0" err="1">
                <a:solidFill>
                  <a:schemeClr val="tx2"/>
                </a:solidFill>
              </a:rPr>
              <a:t>Wiley</a:t>
            </a:r>
            <a:r>
              <a:rPr lang="de-DE" dirty="0">
                <a:solidFill>
                  <a:schemeClr val="tx2"/>
                </a:solidFill>
              </a:rPr>
              <a:t> – CC BY 4.0</a:t>
            </a:r>
          </a:p>
        </p:txBody>
      </p:sp>
      <p:sp>
        <p:nvSpPr>
          <p:cNvPr id="25" name="Inhaltsplatzhalter 2">
            <a:extLst>
              <a:ext uri="{FF2B5EF4-FFF2-40B4-BE49-F238E27FC236}">
                <a16:creationId xmlns:a16="http://schemas.microsoft.com/office/drawing/2014/main" id="{00C9D078-3A85-574F-B1F7-2181514FE32E}"/>
              </a:ext>
            </a:extLst>
          </p:cNvPr>
          <p:cNvSpPr txBox="1">
            <a:spLocks/>
          </p:cNvSpPr>
          <p:nvPr/>
        </p:nvSpPr>
        <p:spPr>
          <a:xfrm>
            <a:off x="3086100" y="3481068"/>
            <a:ext cx="2116133" cy="1047166"/>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de-DE" dirty="0"/>
              <a:t>Als Definitionsgrundlage von </a:t>
            </a:r>
            <a:r>
              <a:rPr lang="de-DE" b="1" dirty="0">
                <a:solidFill>
                  <a:schemeClr val="accent4"/>
                </a:solidFill>
              </a:rPr>
              <a:t>»Offenheit«</a:t>
            </a:r>
            <a:r>
              <a:rPr lang="de-DE" dirty="0"/>
              <a:t> sind die </a:t>
            </a:r>
            <a:r>
              <a:rPr lang="de-DE" b="1" dirty="0">
                <a:solidFill>
                  <a:schemeClr val="accent4"/>
                </a:solidFill>
                <a:latin typeface="Calibri" panose="020F0502020204030204" pitchFamily="34" charset="0"/>
                <a:cs typeface="Calibri" panose="020F0502020204030204" pitchFamily="34" charset="0"/>
              </a:rPr>
              <a:t>5 </a:t>
            </a:r>
            <a:r>
              <a:rPr lang="de-DE" b="1" dirty="0" err="1">
                <a:solidFill>
                  <a:schemeClr val="accent4"/>
                </a:solidFill>
                <a:latin typeface="Calibri" panose="020F0502020204030204" pitchFamily="34" charset="0"/>
                <a:cs typeface="Calibri" panose="020F0502020204030204" pitchFamily="34" charset="0"/>
              </a:rPr>
              <a:t>Rs</a:t>
            </a:r>
            <a:r>
              <a:rPr lang="de-DE" b="1" dirty="0">
                <a:solidFill>
                  <a:schemeClr val="accent4"/>
                </a:solidFill>
                <a:latin typeface="Calibri" panose="020F0502020204030204" pitchFamily="34" charset="0"/>
                <a:cs typeface="Calibri" panose="020F0502020204030204" pitchFamily="34" charset="0"/>
              </a:rPr>
              <a:t> </a:t>
            </a:r>
            <a:r>
              <a:rPr lang="de-DE" dirty="0"/>
              <a:t>(im Deutschen die 5 Vs) von David </a:t>
            </a:r>
            <a:r>
              <a:rPr lang="de-DE" dirty="0" err="1"/>
              <a:t>Wiley</a:t>
            </a:r>
            <a:r>
              <a:rPr lang="de-DE" dirty="0"/>
              <a:t> zu erwähnen. Sie werden von ihm in seiner »Definition </a:t>
            </a:r>
            <a:r>
              <a:rPr lang="de-DE" dirty="0" err="1"/>
              <a:t>of</a:t>
            </a:r>
            <a:r>
              <a:rPr lang="de-DE" dirty="0"/>
              <a:t> Open Content« skizziert.</a:t>
            </a:r>
          </a:p>
          <a:p>
            <a:pPr lvl="1"/>
            <a:r>
              <a:rPr lang="de-DE" dirty="0">
                <a:solidFill>
                  <a:schemeClr val="tx2"/>
                </a:solidFill>
              </a:rPr>
              <a:t>Zur »Definition </a:t>
            </a:r>
            <a:r>
              <a:rPr lang="de-DE" dirty="0" err="1">
                <a:solidFill>
                  <a:schemeClr val="tx2"/>
                </a:solidFill>
              </a:rPr>
              <a:t>of</a:t>
            </a:r>
            <a:r>
              <a:rPr lang="de-DE" dirty="0">
                <a:solidFill>
                  <a:schemeClr val="tx2"/>
                </a:solidFill>
              </a:rPr>
              <a:t> Open Content« von David </a:t>
            </a:r>
            <a:r>
              <a:rPr lang="de-DE" dirty="0" err="1">
                <a:solidFill>
                  <a:schemeClr val="tx2"/>
                </a:solidFill>
              </a:rPr>
              <a:t>Wiley</a:t>
            </a:r>
            <a:r>
              <a:rPr lang="de-DE" dirty="0">
                <a:solidFill>
                  <a:schemeClr val="tx2"/>
                </a:solidFill>
              </a:rPr>
              <a:t>: </a:t>
            </a:r>
            <a:r>
              <a:rPr lang="de-DE" dirty="0">
                <a:solidFill>
                  <a:schemeClr val="tx2"/>
                </a:solidFill>
                <a:hlinkClick r:id="rId10">
                  <a:extLst>
                    <a:ext uri="{A12FA001-AC4F-418D-AE19-62706E023703}">
                      <ahyp:hlinkClr xmlns:ahyp="http://schemas.microsoft.com/office/drawing/2018/hyperlinkcolor" val="tx"/>
                    </a:ext>
                  </a:extLst>
                </a:hlinkClick>
              </a:rPr>
              <a:t>opencontent.org/definition</a:t>
            </a:r>
            <a:endParaRPr lang="de-DE" dirty="0">
              <a:solidFill>
                <a:schemeClr val="tx2"/>
              </a:solidFill>
            </a:endParaRPr>
          </a:p>
        </p:txBody>
      </p:sp>
      <p:pic>
        <p:nvPicPr>
          <p:cNvPr id="9" name="Grafik 8">
            <a:hlinkClick r:id="rId11"/>
            <a:extLst>
              <a:ext uri="{FF2B5EF4-FFF2-40B4-BE49-F238E27FC236}">
                <a16:creationId xmlns:a16="http://schemas.microsoft.com/office/drawing/2014/main" id="{FFE5675E-CEC4-3D42-B0DC-AAF4D86B6D5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8725" y="3130450"/>
            <a:ext cx="2225063" cy="1361601"/>
          </a:xfrm>
          <a:prstGeom prst="rect">
            <a:avLst/>
          </a:prstGeom>
          <a:ln w="3175">
            <a:solidFill>
              <a:schemeClr val="tx1"/>
            </a:solidFill>
          </a:ln>
          <a:effectLst>
            <a:outerShdw dist="63500" dir="2700000" algn="tl" rotWithShape="0">
              <a:schemeClr val="bg2"/>
            </a:outerShdw>
          </a:effectLst>
        </p:spPr>
      </p:pic>
      <p:grpSp>
        <p:nvGrpSpPr>
          <p:cNvPr id="12" name="Gruppieren 11">
            <a:extLst>
              <a:ext uri="{FF2B5EF4-FFF2-40B4-BE49-F238E27FC236}">
                <a16:creationId xmlns:a16="http://schemas.microsoft.com/office/drawing/2014/main" id="{62550FA4-7427-7646-9F5B-5934656EE9C4}"/>
              </a:ext>
            </a:extLst>
          </p:cNvPr>
          <p:cNvGrpSpPr/>
          <p:nvPr/>
        </p:nvGrpSpPr>
        <p:grpSpPr>
          <a:xfrm>
            <a:off x="1621258" y="3539401"/>
            <a:ext cx="543697" cy="543697"/>
            <a:chOff x="1535955" y="3582573"/>
            <a:chExt cx="543697" cy="543697"/>
          </a:xfrm>
        </p:grpSpPr>
        <p:sp>
          <p:nvSpPr>
            <p:cNvPr id="5" name="Oval 4">
              <a:hlinkClick r:id="rId11"/>
              <a:extLst>
                <a:ext uri="{FF2B5EF4-FFF2-40B4-BE49-F238E27FC236}">
                  <a16:creationId xmlns:a16="http://schemas.microsoft.com/office/drawing/2014/main" id="{3E9CA98F-9314-D944-8EAD-3C9DD1A0B0EC}"/>
                </a:ext>
              </a:extLst>
            </p:cNvPr>
            <p:cNvSpPr/>
            <p:nvPr/>
          </p:nvSpPr>
          <p:spPr>
            <a:xfrm>
              <a:off x="1535955" y="3582573"/>
              <a:ext cx="543697" cy="5436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33">
              <a:hlinkClick r:id="rId11"/>
              <a:extLst>
                <a:ext uri="{FF2B5EF4-FFF2-40B4-BE49-F238E27FC236}">
                  <a16:creationId xmlns:a16="http://schemas.microsoft.com/office/drawing/2014/main" id="{44D832A3-9A9A-D043-8495-A775AC0596C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63526" y="3678884"/>
              <a:ext cx="351074" cy="351074"/>
            </a:xfrm>
            <a:prstGeom prst="rect">
              <a:avLst/>
            </a:prstGeom>
          </p:spPr>
        </p:pic>
      </p:grpSp>
      <p:sp>
        <p:nvSpPr>
          <p:cNvPr id="39" name="Inhaltsplatzhalter 2">
            <a:extLst>
              <a:ext uri="{FF2B5EF4-FFF2-40B4-BE49-F238E27FC236}">
                <a16:creationId xmlns:a16="http://schemas.microsoft.com/office/drawing/2014/main" id="{AD2036BB-3AB0-4D41-95F4-26A2DD933428}"/>
              </a:ext>
            </a:extLst>
          </p:cNvPr>
          <p:cNvSpPr txBox="1">
            <a:spLocks/>
          </p:cNvSpPr>
          <p:nvPr/>
        </p:nvSpPr>
        <p:spPr>
          <a:xfrm>
            <a:off x="6084918" y="3246584"/>
            <a:ext cx="1447832" cy="395287"/>
          </a:xfrm>
          <a:prstGeom prst="rect">
            <a:avLst/>
          </a:prstGeom>
        </p:spPr>
        <p:txBody>
          <a:bodyPr wrap="square" anchor="ctr">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r"/>
            <a:r>
              <a:rPr lang="de-DE" dirty="0">
                <a:solidFill>
                  <a:schemeClr val="tx2"/>
                </a:solidFill>
              </a:rPr>
              <a:t>Bild: Informationsbroschüre der UNESCO zu OER (2013) mit der Pariser Erklärung zu OER </a:t>
            </a:r>
            <a:r>
              <a:rPr lang="de-DE" dirty="0">
                <a:solidFill>
                  <a:schemeClr val="accent2"/>
                </a:solidFill>
              </a:rPr>
              <a:t>→ </a:t>
            </a:r>
            <a:r>
              <a:rPr lang="de-DE" dirty="0">
                <a:solidFill>
                  <a:schemeClr val="accent2"/>
                </a:solidFill>
                <a:hlinkClick r:id="rId15">
                  <a:extLst>
                    <a:ext uri="{A12FA001-AC4F-418D-AE19-62706E023703}">
                      <ahyp:hlinkClr xmlns:ahyp="http://schemas.microsoft.com/office/drawing/2018/hyperlinkcolor" val="tx"/>
                    </a:ext>
                  </a:extLst>
                </a:hlinkClick>
              </a:rPr>
              <a:t>t1p.de/</a:t>
            </a:r>
            <a:r>
              <a:rPr lang="de-DE" dirty="0" err="1">
                <a:solidFill>
                  <a:schemeClr val="accent2"/>
                </a:solidFill>
                <a:hlinkClick r:id="rId15">
                  <a:extLst>
                    <a:ext uri="{A12FA001-AC4F-418D-AE19-62706E023703}">
                      <ahyp:hlinkClr xmlns:ahyp="http://schemas.microsoft.com/office/drawing/2018/hyperlinkcolor" val="tx"/>
                    </a:ext>
                  </a:extLst>
                </a:hlinkClick>
              </a:rPr>
              <a:t>ik</a:t>
            </a:r>
            <a:r>
              <a:rPr lang="de-DE" dirty="0" err="1">
                <a:solidFill>
                  <a:schemeClr val="accent2"/>
                </a:solidFill>
              </a:rPr>
              <a:t>vl</a:t>
            </a:r>
            <a:endParaRPr lang="de-DE" dirty="0">
              <a:solidFill>
                <a:schemeClr val="accent2"/>
              </a:solidFill>
            </a:endParaRPr>
          </a:p>
        </p:txBody>
      </p:sp>
      <p:grpSp>
        <p:nvGrpSpPr>
          <p:cNvPr id="7" name="Gruppieren 6">
            <a:extLst>
              <a:ext uri="{FF2B5EF4-FFF2-40B4-BE49-F238E27FC236}">
                <a16:creationId xmlns:a16="http://schemas.microsoft.com/office/drawing/2014/main" id="{D4C8A9EB-E4B9-B04E-B637-2E0A26BF052F}"/>
              </a:ext>
            </a:extLst>
          </p:cNvPr>
          <p:cNvGrpSpPr/>
          <p:nvPr/>
        </p:nvGrpSpPr>
        <p:grpSpPr>
          <a:xfrm>
            <a:off x="619320" y="4830978"/>
            <a:ext cx="3914974" cy="986661"/>
            <a:chOff x="619321" y="3281091"/>
            <a:chExt cx="3914974" cy="986661"/>
          </a:xfrm>
        </p:grpSpPr>
        <p:sp>
          <p:nvSpPr>
            <p:cNvPr id="43" name="Rechteck 42">
              <a:extLst>
                <a:ext uri="{FF2B5EF4-FFF2-40B4-BE49-F238E27FC236}">
                  <a16:creationId xmlns:a16="http://schemas.microsoft.com/office/drawing/2014/main" id="{AB71D833-7917-8F49-9572-54DBB7F300FB}"/>
                </a:ext>
              </a:extLst>
            </p:cNvPr>
            <p:cNvSpPr/>
            <p:nvPr/>
          </p:nvSpPr>
          <p:spPr>
            <a:xfrm>
              <a:off x="772320" y="3434091"/>
              <a:ext cx="3761975" cy="833661"/>
            </a:xfrm>
            <a:prstGeom prst="rect">
              <a:avLst/>
            </a:prstGeom>
            <a:solidFill>
              <a:schemeClr val="bg1"/>
            </a:solidFill>
            <a:ln w="6350">
              <a:solidFill>
                <a:schemeClr val="accent4"/>
              </a:solidFill>
            </a:ln>
            <a:effectLst>
              <a:outerShdw dist="63500" dir="2700000" algn="tl" rotWithShape="0">
                <a:schemeClr val="accent4">
                  <a:lumMod val="20000"/>
                  <a:lumOff val="80000"/>
                </a:schemeClr>
              </a:outerShdw>
            </a:effectLst>
          </p:spPr>
          <p:txBody>
            <a:bodyPr wrap="square" lIns="144000" tIns="125999" rIns="90000" bIns="90000">
              <a:spAutoFit/>
            </a:bodyPr>
            <a:lstStyle/>
            <a:p>
              <a:pPr defTabSz="1007943">
                <a:spcBef>
                  <a:spcPts val="1200"/>
                </a:spcBef>
              </a:pPr>
              <a:r>
                <a:rPr lang="de-DE" sz="800" dirty="0">
                  <a:solidFill>
                    <a:schemeClr val="accent4"/>
                  </a:solidFill>
                  <a:latin typeface="Calibri Light" panose="020F0302020204030204" pitchFamily="34" charset="0"/>
                  <a:cs typeface="Calibri Light" panose="020F0302020204030204" pitchFamily="34" charset="0"/>
                </a:rPr>
                <a:t>Jetzt wird es praktisch! Schauen Sie sich die </a:t>
              </a:r>
              <a:r>
                <a:rPr lang="de-DE" sz="800" dirty="0" err="1">
                  <a:solidFill>
                    <a:schemeClr val="accent4"/>
                  </a:solidFill>
                  <a:latin typeface="Calibri Light" panose="020F0302020204030204" pitchFamily="34" charset="0"/>
                  <a:cs typeface="Calibri Light" panose="020F0302020204030204" pitchFamily="34" charset="0"/>
                </a:rPr>
                <a:t>Erklärgrafik</a:t>
              </a:r>
              <a:r>
                <a:rPr lang="de-DE" sz="800" dirty="0">
                  <a:solidFill>
                    <a:schemeClr val="accent4"/>
                  </a:solidFill>
                  <a:latin typeface="Calibri Light" panose="020F0302020204030204" pitchFamily="34" charset="0"/>
                  <a:cs typeface="Calibri Light" panose="020F0302020204030204" pitchFamily="34" charset="0"/>
                </a:rPr>
                <a:t> auf der rechten Seite an und ergänzen Sie Ihr Verständnis mit dem Video »#</a:t>
              </a:r>
              <a:r>
                <a:rPr lang="de-DE" sz="800" dirty="0" err="1">
                  <a:solidFill>
                    <a:schemeClr val="accent4"/>
                  </a:solidFill>
                  <a:latin typeface="Calibri Light" panose="020F0302020204030204" pitchFamily="34" charset="0"/>
                  <a:cs typeface="Calibri Light" panose="020F0302020204030204" pitchFamily="34" charset="0"/>
                </a:rPr>
                <a:t>OERklärt</a:t>
              </a:r>
              <a:r>
                <a:rPr lang="de-DE" sz="800" dirty="0">
                  <a:solidFill>
                    <a:schemeClr val="accent4"/>
                  </a:solidFill>
                  <a:latin typeface="Calibri Light" panose="020F0302020204030204" pitchFamily="34" charset="0"/>
                  <a:cs typeface="Calibri Light" panose="020F0302020204030204" pitchFamily="34" charset="0"/>
                </a:rPr>
                <a:t> – Die 5V-Freiheiten«, das Sie ebenfalls auf dieser Seite finden. Notieren Sie sich anschließend konkrete Situationen und Handlungen aus Ihrem Alltag, in denen Sie beim Weiterverwenden dieses OER-Materials Anwendung für die jeweilige V-Freiheit finden.</a:t>
              </a:r>
            </a:p>
          </p:txBody>
        </p:sp>
        <p:sp>
          <p:nvSpPr>
            <p:cNvPr id="44" name="Oval 43">
              <a:extLst>
                <a:ext uri="{FF2B5EF4-FFF2-40B4-BE49-F238E27FC236}">
                  <a16:creationId xmlns:a16="http://schemas.microsoft.com/office/drawing/2014/main" id="{CCF59645-6CEC-5540-B69E-A9444404AE32}"/>
                </a:ext>
              </a:extLst>
            </p:cNvPr>
            <p:cNvSpPr/>
            <p:nvPr/>
          </p:nvSpPr>
          <p:spPr>
            <a:xfrm>
              <a:off x="619321"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ADED41CB-300A-864C-99B9-E583DF89A2A5}"/>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637004" y="3298774"/>
              <a:ext cx="270633" cy="270633"/>
            </a:xfrm>
            <a:prstGeom prst="rect">
              <a:avLst/>
            </a:prstGeom>
          </p:spPr>
        </p:pic>
      </p:grpSp>
      <p:grpSp>
        <p:nvGrpSpPr>
          <p:cNvPr id="11" name="Gruppieren 10">
            <a:extLst>
              <a:ext uri="{FF2B5EF4-FFF2-40B4-BE49-F238E27FC236}">
                <a16:creationId xmlns:a16="http://schemas.microsoft.com/office/drawing/2014/main" id="{61E70BD0-5A3B-604C-96CA-704F72B75D31}"/>
              </a:ext>
            </a:extLst>
          </p:cNvPr>
          <p:cNvGrpSpPr/>
          <p:nvPr/>
        </p:nvGrpSpPr>
        <p:grpSpPr>
          <a:xfrm>
            <a:off x="1230121" y="6192750"/>
            <a:ext cx="1937295" cy="833661"/>
            <a:chOff x="690576" y="6062543"/>
            <a:chExt cx="1937295" cy="833661"/>
          </a:xfrm>
        </p:grpSpPr>
        <p:sp>
          <p:nvSpPr>
            <p:cNvPr id="46" name="Rechteck 45">
              <a:extLst>
                <a:ext uri="{FF2B5EF4-FFF2-40B4-BE49-F238E27FC236}">
                  <a16:creationId xmlns:a16="http://schemas.microsoft.com/office/drawing/2014/main" id="{3A8F53B5-598B-6C44-B43F-5D6C37B20C7D}"/>
                </a:ext>
              </a:extLst>
            </p:cNvPr>
            <p:cNvSpPr/>
            <p:nvPr/>
          </p:nvSpPr>
          <p:spPr>
            <a:xfrm>
              <a:off x="780577" y="6062543"/>
              <a:ext cx="1847294" cy="83366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Mit dem Begriff </a:t>
              </a:r>
              <a:r>
                <a:rPr lang="de-DE" sz="800" b="1" dirty="0">
                  <a:solidFill>
                    <a:schemeClr val="tx2"/>
                  </a:solidFill>
                  <a:latin typeface="Calibri" panose="020F0502020204030204" pitchFamily="34" charset="0"/>
                  <a:cs typeface="Calibri" panose="020F0502020204030204" pitchFamily="34" charset="0"/>
                </a:rPr>
                <a:t>»open </a:t>
              </a:r>
              <a:r>
                <a:rPr lang="de-DE" sz="800" b="1" dirty="0" err="1">
                  <a:solidFill>
                    <a:schemeClr val="tx2"/>
                  </a:solidFill>
                  <a:latin typeface="Calibri" panose="020F0502020204030204" pitchFamily="34" charset="0"/>
                  <a:cs typeface="Calibri" panose="020F0502020204030204" pitchFamily="34" charset="0"/>
                </a:rPr>
                <a:t>content</a:t>
              </a:r>
              <a:r>
                <a:rPr lang="de-DE" sz="800" b="1" dirty="0">
                  <a:solidFill>
                    <a:schemeClr val="tx2"/>
                  </a:solidFill>
                  <a:latin typeface="Calibri" panose="020F0502020204030204" pitchFamily="34" charset="0"/>
                  <a:cs typeface="Calibri" panose="020F0502020204030204" pitchFamily="34" charset="0"/>
                </a:rPr>
                <a:t>«</a:t>
              </a:r>
              <a:r>
                <a:rPr lang="de-DE" sz="800" dirty="0">
                  <a:solidFill>
                    <a:schemeClr val="tx2"/>
                  </a:solidFill>
                  <a:latin typeface="Calibri Light" panose="020F0302020204030204" pitchFamily="34" charset="0"/>
                  <a:cs typeface="Calibri Light" panose="020F0302020204030204" pitchFamily="34" charset="0"/>
                </a:rPr>
                <a:t> wird jegliches Werk im urheberrechtlichen Sinne beschrieben, dessen Lizenzierung allen Nutzern kostenfrei und auf Dauer die 5V-Rechte einräumt.</a:t>
              </a:r>
            </a:p>
          </p:txBody>
        </p:sp>
        <p:pic>
          <p:nvPicPr>
            <p:cNvPr id="48" name="Grafik 47">
              <a:extLst>
                <a:ext uri="{FF2B5EF4-FFF2-40B4-BE49-F238E27FC236}">
                  <a16:creationId xmlns:a16="http://schemas.microsoft.com/office/drawing/2014/main" id="{E05AB7BC-38F4-8043-9122-E3E7006A37DA}"/>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90576" y="6160502"/>
              <a:ext cx="180000" cy="180000"/>
            </a:xfrm>
            <a:prstGeom prst="rect">
              <a:avLst/>
            </a:prstGeom>
          </p:spPr>
        </p:pic>
      </p:grpSp>
      <p:grpSp>
        <p:nvGrpSpPr>
          <p:cNvPr id="13" name="Gruppieren 12">
            <a:extLst>
              <a:ext uri="{FF2B5EF4-FFF2-40B4-BE49-F238E27FC236}">
                <a16:creationId xmlns:a16="http://schemas.microsoft.com/office/drawing/2014/main" id="{59B8CAED-34DA-FD49-A262-2795AA750D37}"/>
              </a:ext>
            </a:extLst>
          </p:cNvPr>
          <p:cNvGrpSpPr/>
          <p:nvPr/>
        </p:nvGrpSpPr>
        <p:grpSpPr>
          <a:xfrm>
            <a:off x="3391450" y="6192750"/>
            <a:ext cx="1918798" cy="833661"/>
            <a:chOff x="3283435" y="6062543"/>
            <a:chExt cx="1918798" cy="833661"/>
          </a:xfrm>
        </p:grpSpPr>
        <p:sp>
          <p:nvSpPr>
            <p:cNvPr id="50" name="Rechteck 49">
              <a:extLst>
                <a:ext uri="{FF2B5EF4-FFF2-40B4-BE49-F238E27FC236}">
                  <a16:creationId xmlns:a16="http://schemas.microsoft.com/office/drawing/2014/main" id="{70D7A6B1-4E0B-A64A-9BF1-4ADED37F6E0F}"/>
                </a:ext>
              </a:extLst>
            </p:cNvPr>
            <p:cNvSpPr/>
            <p:nvPr/>
          </p:nvSpPr>
          <p:spPr>
            <a:xfrm>
              <a:off x="3369370" y="6062543"/>
              <a:ext cx="1832863" cy="83366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b="1" dirty="0">
                  <a:solidFill>
                    <a:schemeClr val="tx2"/>
                  </a:solidFill>
                  <a:latin typeface="Calibri" panose="020F0502020204030204" pitchFamily="34" charset="0"/>
                  <a:cs typeface="Calibri" panose="020F0502020204030204" pitchFamily="34" charset="0"/>
                </a:rPr>
                <a:t>OER</a:t>
              </a:r>
              <a:r>
                <a:rPr lang="de-DE" sz="800" dirty="0">
                  <a:solidFill>
                    <a:schemeClr val="tx2"/>
                  </a:solidFill>
                  <a:latin typeface="Calibri Light" panose="020F0302020204030204" pitchFamily="34" charset="0"/>
                  <a:cs typeface="Calibri Light" panose="020F0302020204030204" pitchFamily="34" charset="0"/>
                </a:rPr>
                <a:t> steht für Open Educational Resources. Damit sind analoge wie digitale Bildungsmaterialien gemeint, die unter einer freien Lizenz stehen und weiterverarbeitet werden können.</a:t>
              </a:r>
            </a:p>
          </p:txBody>
        </p:sp>
        <p:pic>
          <p:nvPicPr>
            <p:cNvPr id="52" name="Grafik 51">
              <a:extLst>
                <a:ext uri="{FF2B5EF4-FFF2-40B4-BE49-F238E27FC236}">
                  <a16:creationId xmlns:a16="http://schemas.microsoft.com/office/drawing/2014/main" id="{9B48A1E8-30FB-3D48-8816-9D0A020FAF0F}"/>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3283435" y="6160502"/>
              <a:ext cx="180000" cy="180000"/>
            </a:xfrm>
            <a:prstGeom prst="rect">
              <a:avLst/>
            </a:prstGeom>
          </p:spPr>
        </p:pic>
      </p:grpSp>
    </p:spTree>
    <p:extLst>
      <p:ext uri="{BB962C8B-B14F-4D97-AF65-F5344CB8AC3E}">
        <p14:creationId xmlns:p14="http://schemas.microsoft.com/office/powerpoint/2010/main" val="1512389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185C6AB-6E89-584B-B59D-C2E8C44680DB}"/>
              </a:ext>
            </a:extLst>
          </p:cNvPr>
          <p:cNvSpPr/>
          <p:nvPr/>
        </p:nvSpPr>
        <p:spPr>
          <a:xfrm flipH="1">
            <a:off x="5489575" y="0"/>
            <a:ext cx="5202238" cy="7056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0128077-099F-1049-ABBD-BD5442CA080F}"/>
              </a:ext>
            </a:extLst>
          </p:cNvPr>
          <p:cNvSpPr>
            <a:spLocks noGrp="1"/>
          </p:cNvSpPr>
          <p:nvPr>
            <p:ph type="title"/>
          </p:nvPr>
        </p:nvSpPr>
        <p:spPr>
          <a:xfrm>
            <a:off x="628651" y="503239"/>
            <a:ext cx="4573587" cy="863600"/>
          </a:xfrm>
        </p:spPr>
        <p:txBody>
          <a:bodyPr/>
          <a:lstStyle/>
          <a:p>
            <a:r>
              <a:rPr lang="de-DE" dirty="0"/>
              <a:t>Wie wird Lernmaterial </a:t>
            </a:r>
            <a:br>
              <a:rPr lang="de-DE" dirty="0"/>
            </a:br>
            <a:r>
              <a:rPr lang="de-DE" b="1" dirty="0"/>
              <a:t>zu OER</a:t>
            </a:r>
          </a:p>
        </p:txBody>
      </p:sp>
      <p:sp>
        <p:nvSpPr>
          <p:cNvPr id="4" name="Foliennummernplatzhalter 3">
            <a:extLst>
              <a:ext uri="{FF2B5EF4-FFF2-40B4-BE49-F238E27FC236}">
                <a16:creationId xmlns:a16="http://schemas.microsoft.com/office/drawing/2014/main" id="{88643DDC-D6F5-124D-A896-425983ADAD80}"/>
              </a:ext>
            </a:extLst>
          </p:cNvPr>
          <p:cNvSpPr>
            <a:spLocks noGrp="1"/>
          </p:cNvSpPr>
          <p:nvPr>
            <p:ph type="sldNum" sz="quarter" idx="12"/>
          </p:nvPr>
        </p:nvSpPr>
        <p:spPr/>
        <p:txBody>
          <a:bodyPr/>
          <a:lstStyle/>
          <a:p>
            <a:fld id="{BA6FFAF3-5CE7-1E4A-B297-9EAF17666F00}" type="slidenum">
              <a:rPr lang="de-DE" smtClean="0"/>
              <a:t>38</a:t>
            </a:fld>
            <a:endParaRPr lang="de-DE" dirty="0"/>
          </a:p>
        </p:txBody>
      </p:sp>
      <p:sp>
        <p:nvSpPr>
          <p:cNvPr id="5" name="Rechteck 4">
            <a:extLst>
              <a:ext uri="{FF2B5EF4-FFF2-40B4-BE49-F238E27FC236}">
                <a16:creationId xmlns:a16="http://schemas.microsoft.com/office/drawing/2014/main" id="{BF03F78A-92DE-ED41-84B2-4830A24D5B1C}"/>
              </a:ext>
            </a:extLst>
          </p:cNvPr>
          <p:cNvSpPr/>
          <p:nvPr/>
        </p:nvSpPr>
        <p:spPr>
          <a:xfrm>
            <a:off x="6233089" y="586368"/>
            <a:ext cx="3913203" cy="4336194"/>
          </a:xfrm>
          <a:prstGeom prst="rect">
            <a:avLst/>
          </a:prstGeom>
          <a:pattFill prst="pct5">
            <a:fgClr>
              <a:schemeClr val="tx2"/>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99B2286F-5494-C04D-9973-AD4BA667D4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0194" y="503239"/>
            <a:ext cx="3912970" cy="4336194"/>
          </a:xfrm>
          <a:prstGeom prst="rect">
            <a:avLst/>
          </a:prstGeom>
          <a:ln w="6350">
            <a:solidFill>
              <a:schemeClr val="accent1"/>
            </a:solidFill>
          </a:ln>
        </p:spPr>
      </p:pic>
      <p:sp>
        <p:nvSpPr>
          <p:cNvPr id="8" name="Inhaltsplatzhalter 7">
            <a:extLst>
              <a:ext uri="{FF2B5EF4-FFF2-40B4-BE49-F238E27FC236}">
                <a16:creationId xmlns:a16="http://schemas.microsoft.com/office/drawing/2014/main" id="{8BDB8461-FB93-6F46-AD4E-90293F8A9F91}"/>
              </a:ext>
            </a:extLst>
          </p:cNvPr>
          <p:cNvSpPr>
            <a:spLocks noGrp="1"/>
          </p:cNvSpPr>
          <p:nvPr>
            <p:ph idx="1"/>
          </p:nvPr>
        </p:nvSpPr>
        <p:spPr>
          <a:xfrm>
            <a:off x="637617" y="1588886"/>
            <a:ext cx="3429634" cy="1197420"/>
          </a:xfrm>
        </p:spPr>
        <p:txBody>
          <a:bodyPr wrap="square">
            <a:spAutoFit/>
          </a:bodyPr>
          <a:lstStyle/>
          <a:p>
            <a:r>
              <a:rPr lang="de-DE" dirty="0"/>
              <a:t>Sie wollen dieses Material weiterverwenden und sogar einige Anpassungen vornehmen? Das ist kein Problem! OER-Lernmaterial zu erstellen ist nicht schwer. Wenn Sie gründlich arbeiten und sich an den folgenden </a:t>
            </a:r>
            <a:r>
              <a:rPr lang="de-DE" b="1" dirty="0">
                <a:latin typeface="Calibri" panose="020F0502020204030204" pitchFamily="34" charset="0"/>
                <a:cs typeface="Calibri" panose="020F0502020204030204" pitchFamily="34" charset="0"/>
              </a:rPr>
              <a:t>Arbeitsschritten</a:t>
            </a:r>
            <a:r>
              <a:rPr lang="de-DE" dirty="0"/>
              <a:t> orientieren, sollte Ihrem eigenen OER nichts mehr im Wege stehen.</a:t>
            </a:r>
          </a:p>
        </p:txBody>
      </p:sp>
      <p:sp>
        <p:nvSpPr>
          <p:cNvPr id="19" name="Inhaltsplatzhalter 2">
            <a:extLst>
              <a:ext uri="{FF2B5EF4-FFF2-40B4-BE49-F238E27FC236}">
                <a16:creationId xmlns:a16="http://schemas.microsoft.com/office/drawing/2014/main" id="{FF0A52B8-770B-244B-AAEA-1DD0C0594EB6}"/>
              </a:ext>
            </a:extLst>
          </p:cNvPr>
          <p:cNvSpPr txBox="1">
            <a:spLocks/>
          </p:cNvSpPr>
          <p:nvPr/>
        </p:nvSpPr>
        <p:spPr>
          <a:xfrm rot="16200000">
            <a:off x="7289958" y="3509806"/>
            <a:ext cx="6408426" cy="395289"/>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 Julia </a:t>
            </a:r>
            <a:r>
              <a:rPr lang="de-DE" dirty="0" err="1">
                <a:solidFill>
                  <a:schemeClr val="tx2"/>
                </a:solidFill>
              </a:rPr>
              <a:t>Eggestein</a:t>
            </a:r>
            <a:r>
              <a:rPr lang="de-DE" dirty="0">
                <a:solidFill>
                  <a:schemeClr val="tx2"/>
                </a:solidFill>
              </a:rPr>
              <a:t>, OER leichtgemacht mit der TULLU-Regel (</a:t>
            </a:r>
            <a:r>
              <a:rPr lang="de-DE" dirty="0">
                <a:solidFill>
                  <a:schemeClr val="tx2"/>
                </a:solidFill>
                <a:hlinkClick r:id="rId4"/>
              </a:rPr>
              <a:t>t1p.de/</a:t>
            </a:r>
            <a:r>
              <a:rPr lang="de-DE" dirty="0" err="1">
                <a:solidFill>
                  <a:schemeClr val="tx2"/>
                </a:solidFill>
                <a:hlinkClick r:id="rId4"/>
              </a:rPr>
              <a:t>tullu</a:t>
            </a:r>
            <a:r>
              <a:rPr lang="de-DE" dirty="0">
                <a:solidFill>
                  <a:schemeClr val="tx2"/>
                </a:solidFill>
              </a:rPr>
              <a:t> – </a:t>
            </a:r>
            <a:r>
              <a:rPr lang="de-DE" dirty="0">
                <a:solidFill>
                  <a:schemeClr val="tx2"/>
                </a:solidFill>
                <a:hlinkClick r:id="rId5"/>
              </a:rPr>
              <a:t>CC BY 4.0</a:t>
            </a:r>
            <a:r>
              <a:rPr lang="de-DE" dirty="0">
                <a:solidFill>
                  <a:schemeClr val="tx2"/>
                </a:solidFill>
              </a:rPr>
              <a:t>), nach einem Konzept von Sonja </a:t>
            </a:r>
            <a:r>
              <a:rPr lang="de-DE" dirty="0" err="1">
                <a:solidFill>
                  <a:schemeClr val="tx2"/>
                </a:solidFill>
              </a:rPr>
              <a:t>Borski</a:t>
            </a:r>
            <a:r>
              <a:rPr lang="de-DE" dirty="0">
                <a:solidFill>
                  <a:schemeClr val="tx2"/>
                </a:solidFill>
              </a:rPr>
              <a:t> und </a:t>
            </a:r>
            <a:r>
              <a:rPr lang="de-DE" dirty="0" err="1">
                <a:solidFill>
                  <a:schemeClr val="tx2"/>
                </a:solidFill>
              </a:rPr>
              <a:t>Jöran</a:t>
            </a:r>
            <a:r>
              <a:rPr lang="de-DE" dirty="0">
                <a:solidFill>
                  <a:schemeClr val="tx2"/>
                </a:solidFill>
              </a:rPr>
              <a:t> </a:t>
            </a:r>
            <a:r>
              <a:rPr lang="de-DE" dirty="0" err="1">
                <a:solidFill>
                  <a:schemeClr val="tx2"/>
                </a:solidFill>
              </a:rPr>
              <a:t>Muuß-Merholz</a:t>
            </a:r>
            <a:r>
              <a:rPr lang="de-DE" dirty="0">
                <a:solidFill>
                  <a:schemeClr val="tx2"/>
                </a:solidFill>
              </a:rPr>
              <a:t> für </a:t>
            </a:r>
            <a:r>
              <a:rPr lang="de-DE" dirty="0" err="1">
                <a:solidFill>
                  <a:schemeClr val="tx2"/>
                </a:solidFill>
              </a:rPr>
              <a:t>OERinfo</a:t>
            </a:r>
            <a:r>
              <a:rPr lang="de-DE" dirty="0">
                <a:solidFill>
                  <a:schemeClr val="tx2"/>
                </a:solidFill>
              </a:rPr>
              <a:t> – Informationsstelle OER</a:t>
            </a:r>
          </a:p>
        </p:txBody>
      </p:sp>
      <p:sp>
        <p:nvSpPr>
          <p:cNvPr id="16" name="Inhaltsplatzhalter 7">
            <a:extLst>
              <a:ext uri="{FF2B5EF4-FFF2-40B4-BE49-F238E27FC236}">
                <a16:creationId xmlns:a16="http://schemas.microsoft.com/office/drawing/2014/main" id="{D81D5BAE-E6A9-FB47-B7D0-8FE08A6FBB35}"/>
              </a:ext>
            </a:extLst>
          </p:cNvPr>
          <p:cNvSpPr txBox="1">
            <a:spLocks/>
          </p:cNvSpPr>
          <p:nvPr/>
        </p:nvSpPr>
        <p:spPr>
          <a:xfrm>
            <a:off x="628649" y="2799187"/>
            <a:ext cx="3241676" cy="4202859"/>
          </a:xfrm>
          <a:prstGeom prst="rect">
            <a:avLst/>
          </a:prstGeom>
        </p:spPr>
        <p:txBody>
          <a:bodyPr vert="horz" wrap="square" lIns="90000" tIns="90000" rIns="90000" bIns="90000" numCol="1" spcCol="198000" rtlCol="0">
            <a:spAutoFit/>
          </a:bodyPr>
          <a:lstStyle>
            <a:lvl1pPr marL="0" indent="0" algn="l" defTabSz="1007943" rtl="0" eaLnBrk="1" latinLnBrk="0" hangingPunct="1">
              <a:lnSpc>
                <a:spcPct val="100000"/>
              </a:lnSpc>
              <a:spcBef>
                <a:spcPts val="1200"/>
              </a:spcBef>
              <a:buFont typeface="Arial" panose="020B0604020202020204" pitchFamily="34"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228600" indent="-228600">
              <a:buFont typeface="+mj-lt"/>
              <a:buAutoNum type="arabicPeriod"/>
            </a:pPr>
            <a:r>
              <a:rPr lang="de-DE" dirty="0"/>
              <a:t>Erstellen Sie Texte, Grafiken, Videos, Übungsaufgaben, interaktive Elemente mit offenen Programmen. Speichern Sie die Dokumente im offenen Format. </a:t>
            </a:r>
          </a:p>
          <a:p>
            <a:pPr marL="228600" indent="-228600">
              <a:buFont typeface="+mj-lt"/>
              <a:buAutoNum type="arabicPeriod"/>
            </a:pPr>
            <a:r>
              <a:rPr lang="de-DE" dirty="0"/>
              <a:t>Wenn Sie mit vorhandenen Inhaltselementen arbeiten wollen, müssen Sie sicher gehen, dass Sie diese für Ihre Zwecke verwenden dürfen.</a:t>
            </a:r>
          </a:p>
          <a:p>
            <a:pPr marL="228600" indent="-228600">
              <a:buFont typeface="+mj-lt"/>
              <a:buAutoNum type="arabicPeriod"/>
            </a:pPr>
            <a:r>
              <a:rPr lang="de-DE" dirty="0"/>
              <a:t>Mischen Sie existierendes Material mit Ihrem Material, etwa durch:  </a:t>
            </a:r>
          </a:p>
          <a:p>
            <a:pPr marL="449263" lvl="1" indent="-184150">
              <a:buFont typeface="+mj-lt"/>
              <a:buAutoNum type="alphaLcParenR"/>
            </a:pPr>
            <a:r>
              <a:rPr lang="de-DE" dirty="0"/>
              <a:t>Embedding</a:t>
            </a:r>
          </a:p>
          <a:p>
            <a:pPr marL="449263" lvl="1" indent="-184150">
              <a:spcBef>
                <a:spcPts val="300"/>
              </a:spcBef>
              <a:buFont typeface="+mj-lt"/>
              <a:buAutoNum type="alphaLcParenR"/>
            </a:pPr>
            <a:r>
              <a:rPr lang="de-DE" dirty="0"/>
              <a:t>Was anderes</a:t>
            </a:r>
          </a:p>
          <a:p>
            <a:pPr marL="449263" lvl="1" indent="-184150">
              <a:spcBef>
                <a:spcPts val="300"/>
              </a:spcBef>
              <a:buFont typeface="+mj-lt"/>
              <a:buAutoNum type="alphaLcParenR"/>
            </a:pPr>
            <a:r>
              <a:rPr lang="de-DE" dirty="0"/>
              <a:t>Noch was anderes</a:t>
            </a:r>
          </a:p>
          <a:p>
            <a:pPr marL="228600" indent="-228600">
              <a:buFont typeface="+mj-lt"/>
              <a:buAutoNum type="arabicPeriod"/>
            </a:pPr>
            <a:r>
              <a:rPr lang="de-DE" dirty="0"/>
              <a:t>Lizenzieren Sie Ihr Werk (einzelne Inhaltselemente und/oder Gesamtwerk) entsprechend einer offenen Lizenz, zum Beispiel nach den Creative </a:t>
            </a:r>
            <a:r>
              <a:rPr lang="de-DE" dirty="0" err="1"/>
              <a:t>Commons</a:t>
            </a:r>
            <a:r>
              <a:rPr lang="de-DE" dirty="0"/>
              <a:t>-Lizenzen CC BY oder CC BY-SA. Orientieren Sie sich dabei an der TULLU-Regel.</a:t>
            </a:r>
          </a:p>
          <a:p>
            <a:pPr marL="228600" indent="-228600">
              <a:spcBef>
                <a:spcPts val="600"/>
              </a:spcBef>
              <a:buFont typeface="+mj-lt"/>
              <a:buAutoNum type="arabicPeriod"/>
            </a:pPr>
            <a:r>
              <a:rPr lang="de-DE" dirty="0"/>
              <a:t>Veröffentlichen Sie Ihr Material – möglichst in einem OER-Repositorium, damit es für andere auffindbar wird. </a:t>
            </a:r>
            <a:r>
              <a:rPr lang="de-DE" dirty="0">
                <a:solidFill>
                  <a:schemeClr val="accent2"/>
                </a:solidFill>
              </a:rPr>
              <a:t>→ </a:t>
            </a:r>
            <a:r>
              <a:rPr lang="de-DE" dirty="0">
                <a:solidFill>
                  <a:schemeClr val="accent2"/>
                </a:solidFill>
                <a:hlinkClick r:id="rId6">
                  <a:extLst>
                    <a:ext uri="{A12FA001-AC4F-418D-AE19-62706E023703}">
                      <ahyp:hlinkClr xmlns:ahyp="http://schemas.microsoft.com/office/drawing/2018/hyperlinkcolor" val="tx"/>
                    </a:ext>
                  </a:extLst>
                </a:hlinkClick>
              </a:rPr>
              <a:t>t1p.de/oerde</a:t>
            </a:r>
            <a:endParaRPr lang="de-DE" dirty="0">
              <a:solidFill>
                <a:schemeClr val="accent2"/>
              </a:solidFill>
            </a:endParaRPr>
          </a:p>
        </p:txBody>
      </p:sp>
      <p:sp>
        <p:nvSpPr>
          <p:cNvPr id="17" name="Rechteck 16">
            <a:extLst>
              <a:ext uri="{FF2B5EF4-FFF2-40B4-BE49-F238E27FC236}">
                <a16:creationId xmlns:a16="http://schemas.microsoft.com/office/drawing/2014/main" id="{AAA38FB5-90C9-8F4C-9766-EED56C9097D3}"/>
              </a:ext>
            </a:extLst>
          </p:cNvPr>
          <p:cNvSpPr/>
          <p:nvPr/>
        </p:nvSpPr>
        <p:spPr>
          <a:xfrm flipH="1">
            <a:off x="5202237" y="5212080"/>
            <a:ext cx="1619248" cy="2239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uppieren 19">
            <a:extLst>
              <a:ext uri="{FF2B5EF4-FFF2-40B4-BE49-F238E27FC236}">
                <a16:creationId xmlns:a16="http://schemas.microsoft.com/office/drawing/2014/main" id="{FA3EF327-1FB3-144F-AB43-3EFF4FE173D2}"/>
              </a:ext>
            </a:extLst>
          </p:cNvPr>
          <p:cNvGrpSpPr/>
          <p:nvPr/>
        </p:nvGrpSpPr>
        <p:grpSpPr>
          <a:xfrm>
            <a:off x="5361478" y="5417171"/>
            <a:ext cx="2791942" cy="1494493"/>
            <a:chOff x="5192906" y="5540593"/>
            <a:chExt cx="2791942" cy="1494493"/>
          </a:xfrm>
        </p:grpSpPr>
        <p:sp>
          <p:nvSpPr>
            <p:cNvPr id="21" name="Rechteck 20">
              <a:extLst>
                <a:ext uri="{FF2B5EF4-FFF2-40B4-BE49-F238E27FC236}">
                  <a16:creationId xmlns:a16="http://schemas.microsoft.com/office/drawing/2014/main" id="{B53B001D-E695-BE40-8059-C14D51BBAF3F}"/>
                </a:ext>
              </a:extLst>
            </p:cNvPr>
            <p:cNvSpPr/>
            <p:nvPr/>
          </p:nvSpPr>
          <p:spPr>
            <a:xfrm>
              <a:off x="5345906" y="5693593"/>
              <a:ext cx="2638942" cy="1341493"/>
            </a:xfrm>
            <a:prstGeom prst="rect">
              <a:avLst/>
            </a:prstGeom>
            <a:solidFill>
              <a:schemeClr val="bg1"/>
            </a:solidFill>
            <a:ln w="6350">
              <a:solidFill>
                <a:schemeClr val="tx1"/>
              </a:solidFill>
            </a:ln>
            <a:effectLst>
              <a:outerShdw dist="63500" dir="2700000" algn="tl" rotWithShape="0">
                <a:schemeClr val="bg1">
                  <a:lumMod val="85000"/>
                </a:schemeClr>
              </a:outerShdw>
            </a:effectLst>
          </p:spPr>
          <p:txBody>
            <a:bodyPr wrap="square" lIns="144000" tIns="125999" rIns="90000" bIns="90000">
              <a:spAutoFit/>
            </a:bodyPr>
            <a:lstStyle/>
            <a:p>
              <a:r>
                <a:rPr lang="de-DE" sz="1000" b="1" dirty="0">
                  <a:latin typeface="Calibri" panose="020F0502020204030204" pitchFamily="34" charset="0"/>
                  <a:cs typeface="Calibri" panose="020F0502020204030204" pitchFamily="34" charset="0"/>
                </a:rPr>
                <a:t>Noch mehr Wissen über OER-Erstellung</a:t>
              </a:r>
            </a:p>
            <a:p>
              <a:pPr marL="171450" indent="-171450">
                <a:spcBef>
                  <a:spcPts val="600"/>
                </a:spcBef>
                <a:buFont typeface="Courier New" panose="02070309020205020404" pitchFamily="49" charset="0"/>
                <a:buChar char="o"/>
              </a:pPr>
              <a:r>
                <a:rPr lang="de-DE" sz="800" dirty="0">
                  <a:latin typeface="Calibri Light" panose="020F0302020204030204" pitchFamily="34" charset="0"/>
                  <a:cs typeface="Calibri Light" panose="020F0302020204030204" pitchFamily="34" charset="0"/>
                </a:rPr>
                <a:t>Online-Kurs #</a:t>
              </a:r>
              <a:r>
                <a:rPr lang="de-DE" sz="800" dirty="0" err="1">
                  <a:latin typeface="Calibri Light" panose="020F0302020204030204" pitchFamily="34" charset="0"/>
                  <a:cs typeface="Calibri Light" panose="020F0302020204030204" pitchFamily="34" charset="0"/>
                </a:rPr>
                <a:t>OERklärt</a:t>
              </a:r>
              <a:r>
                <a:rPr lang="de-DE" sz="800" dirty="0">
                  <a:latin typeface="Calibri Light" panose="020F0302020204030204" pitchFamily="34" charset="0"/>
                  <a:cs typeface="Calibri Light" panose="020F0302020204030204" pitchFamily="34" charset="0"/>
                </a:rPr>
                <a:t> (</a:t>
              </a:r>
              <a:r>
                <a:rPr lang="de-DE" sz="800" dirty="0">
                  <a:latin typeface="Calibri Light" panose="020F0302020204030204" pitchFamily="34" charset="0"/>
                  <a:cs typeface="Calibri Light" panose="020F0302020204030204" pitchFamily="34" charset="0"/>
                  <a:hlinkClick r:id="rId7"/>
                </a:rPr>
                <a:t>t1p.de/1cu5</a:t>
              </a:r>
              <a:r>
                <a:rPr lang="de-DE" sz="800" dirty="0">
                  <a:latin typeface="Calibri Light" panose="020F0302020204030204" pitchFamily="34" charset="0"/>
                  <a:cs typeface="Calibri Light" panose="020F0302020204030204" pitchFamily="34" charset="0"/>
                </a:rPr>
                <a:t> – </a:t>
              </a:r>
              <a:r>
                <a:rPr lang="de-DE" sz="800" dirty="0">
                  <a:latin typeface="Calibri Light" panose="020F0302020204030204" pitchFamily="34" charset="0"/>
                  <a:cs typeface="Calibri Light" panose="020F0302020204030204" pitchFamily="34" charset="0"/>
                  <a:hlinkClick r:id="rId5"/>
                </a:rPr>
                <a:t>CC BY 4.0</a:t>
              </a:r>
              <a:r>
                <a:rPr lang="de-DE" sz="800" dirty="0">
                  <a:latin typeface="Calibri Light" panose="020F0302020204030204" pitchFamily="34" charset="0"/>
                  <a:cs typeface="Calibri Light" panose="020F0302020204030204" pitchFamily="34" charset="0"/>
                </a:rPr>
                <a:t>)</a:t>
              </a:r>
            </a:p>
            <a:p>
              <a:pPr marL="171450" indent="-171450">
                <a:spcBef>
                  <a:spcPts val="600"/>
                </a:spcBef>
                <a:buFont typeface="Courier New" panose="02070309020205020404" pitchFamily="49" charset="0"/>
                <a:buChar char="o"/>
              </a:pPr>
              <a:r>
                <a:rPr lang="de-DE" sz="800" dirty="0" err="1">
                  <a:latin typeface="Calibri Light" panose="020F0302020204030204" pitchFamily="34" charset="0"/>
                  <a:cs typeface="Calibri Light" panose="020F0302020204030204" pitchFamily="34" charset="0"/>
                </a:rPr>
                <a:t>Steinhau</a:t>
              </a:r>
              <a:r>
                <a:rPr lang="de-DE" sz="800" dirty="0">
                  <a:latin typeface="Calibri Light" panose="020F0302020204030204" pitchFamily="34" charset="0"/>
                  <a:cs typeface="Calibri Light" panose="020F0302020204030204" pitchFamily="34" charset="0"/>
                </a:rPr>
                <a:t> (2018), Kombinieren, Bearbeiten, Remixen: OER richtig verwenden (</a:t>
              </a:r>
              <a:r>
                <a:rPr lang="de-DE" sz="800" dirty="0">
                  <a:latin typeface="Calibri Light" panose="020F0302020204030204" pitchFamily="34" charset="0"/>
                  <a:cs typeface="Calibri Light" panose="020F0302020204030204" pitchFamily="34" charset="0"/>
                  <a:hlinkClick r:id="rId8"/>
                </a:rPr>
                <a:t>t1p.de/o1i0</a:t>
              </a:r>
              <a:r>
                <a:rPr lang="de-DE" sz="800" dirty="0">
                  <a:latin typeface="Calibri Light" panose="020F0302020204030204" pitchFamily="34" charset="0"/>
                  <a:cs typeface="Calibri Light" panose="020F0302020204030204" pitchFamily="34" charset="0"/>
                </a:rPr>
                <a:t> – </a:t>
              </a:r>
              <a:r>
                <a:rPr lang="de-DE" sz="800" dirty="0">
                  <a:latin typeface="Calibri Light" panose="020F0302020204030204" pitchFamily="34" charset="0"/>
                  <a:cs typeface="Calibri Light" panose="020F0302020204030204" pitchFamily="34" charset="0"/>
                  <a:hlinkClick r:id="rId5"/>
                </a:rPr>
                <a:t>CC BY 4.0</a:t>
              </a:r>
              <a:r>
                <a:rPr lang="de-DE" sz="800" dirty="0">
                  <a:latin typeface="Calibri Light" panose="020F0302020204030204" pitchFamily="34" charset="0"/>
                  <a:cs typeface="Calibri Light" panose="020F0302020204030204" pitchFamily="34" charset="0"/>
                </a:rPr>
                <a:t>) </a:t>
              </a:r>
            </a:p>
            <a:p>
              <a:pPr marL="171450" indent="-171450">
                <a:spcBef>
                  <a:spcPts val="600"/>
                </a:spcBef>
                <a:buFont typeface="Courier New" panose="02070309020205020404" pitchFamily="49" charset="0"/>
                <a:buChar char="o"/>
              </a:pPr>
              <a:r>
                <a:rPr lang="de-DE" sz="800" dirty="0">
                  <a:latin typeface="Calibri Light" panose="020F0302020204030204" pitchFamily="34" charset="0"/>
                  <a:cs typeface="Calibri Light" panose="020F0302020204030204" pitchFamily="34" charset="0"/>
                </a:rPr>
                <a:t>Spielkamp/</a:t>
              </a:r>
              <a:r>
                <a:rPr lang="de-DE" sz="800" dirty="0" err="1">
                  <a:latin typeface="Calibri Light" panose="020F0302020204030204" pitchFamily="34" charset="0"/>
                  <a:cs typeface="Calibri Light" panose="020F0302020204030204" pitchFamily="34" charset="0"/>
                </a:rPr>
                <a:t>Weitzmann</a:t>
              </a:r>
              <a:r>
                <a:rPr lang="de-DE" sz="800" dirty="0">
                  <a:latin typeface="Calibri Light" panose="020F0302020204030204" pitchFamily="34" charset="0"/>
                  <a:cs typeface="Calibri Light" panose="020F0302020204030204" pitchFamily="34" charset="0"/>
                </a:rPr>
                <a:t> (2015), Lernmaterial unter Creative </a:t>
              </a:r>
              <a:r>
                <a:rPr lang="de-DE" sz="800" dirty="0" err="1">
                  <a:latin typeface="Calibri Light" panose="020F0302020204030204" pitchFamily="34" charset="0"/>
                  <a:cs typeface="Calibri Light" panose="020F0302020204030204" pitchFamily="34" charset="0"/>
                </a:rPr>
                <a:t>Commons</a:t>
              </a:r>
              <a:r>
                <a:rPr lang="de-DE" sz="800" dirty="0">
                  <a:latin typeface="Calibri Light" panose="020F0302020204030204" pitchFamily="34" charset="0"/>
                  <a:cs typeface="Calibri Light" panose="020F0302020204030204" pitchFamily="34" charset="0"/>
                </a:rPr>
                <a:t> verwenden: Häufige Fragen und Antworten (</a:t>
              </a:r>
              <a:r>
                <a:rPr lang="de-DE" sz="800" dirty="0">
                  <a:latin typeface="Calibri Light" panose="020F0302020204030204" pitchFamily="34" charset="0"/>
                  <a:cs typeface="Calibri Light" panose="020F0302020204030204" pitchFamily="34" charset="0"/>
                  <a:hlinkClick r:id="rId9"/>
                </a:rPr>
                <a:t>t1p.de/qk8n</a:t>
              </a:r>
              <a:r>
                <a:rPr lang="de-DE" sz="800" dirty="0">
                  <a:latin typeface="Calibri Light" panose="020F0302020204030204" pitchFamily="34" charset="0"/>
                  <a:cs typeface="Calibri Light" panose="020F0302020204030204" pitchFamily="34" charset="0"/>
                </a:rPr>
                <a:t> – </a:t>
              </a:r>
              <a:r>
                <a:rPr lang="de-DE" sz="800" dirty="0">
                  <a:latin typeface="Calibri Light" panose="020F0302020204030204" pitchFamily="34" charset="0"/>
                  <a:cs typeface="Calibri Light" panose="020F0302020204030204" pitchFamily="34" charset="0"/>
                  <a:hlinkClick r:id="rId5"/>
                </a:rPr>
                <a:t>CC BY 4.0</a:t>
              </a:r>
              <a:r>
                <a:rPr lang="de-DE" sz="800" dirty="0">
                  <a:latin typeface="Calibri Light" panose="020F0302020204030204" pitchFamily="34" charset="0"/>
                  <a:cs typeface="Calibri Light" panose="020F0302020204030204" pitchFamily="34" charset="0"/>
                </a:rPr>
                <a:t>)</a:t>
              </a:r>
            </a:p>
          </p:txBody>
        </p:sp>
        <p:sp>
          <p:nvSpPr>
            <p:cNvPr id="22" name="Oval 21">
              <a:extLst>
                <a:ext uri="{FF2B5EF4-FFF2-40B4-BE49-F238E27FC236}">
                  <a16:creationId xmlns:a16="http://schemas.microsoft.com/office/drawing/2014/main" id="{8138E588-51F6-0E42-85B8-5DDEEBFF40C3}"/>
                </a:ext>
              </a:extLst>
            </p:cNvPr>
            <p:cNvSpPr/>
            <p:nvPr/>
          </p:nvSpPr>
          <p:spPr>
            <a:xfrm>
              <a:off x="5192906" y="5540593"/>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a:extLst>
                <a:ext uri="{FF2B5EF4-FFF2-40B4-BE49-F238E27FC236}">
                  <a16:creationId xmlns:a16="http://schemas.microsoft.com/office/drawing/2014/main" id="{F9D3096B-0206-054A-8EB1-DAB8D4D9E44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209915" y="5546129"/>
              <a:ext cx="270633" cy="270633"/>
            </a:xfrm>
            <a:prstGeom prst="rect">
              <a:avLst/>
            </a:prstGeom>
          </p:spPr>
        </p:pic>
      </p:grpSp>
    </p:spTree>
    <p:extLst>
      <p:ext uri="{BB962C8B-B14F-4D97-AF65-F5344CB8AC3E}">
        <p14:creationId xmlns:p14="http://schemas.microsoft.com/office/powerpoint/2010/main" val="320846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Wie das </a:t>
            </a:r>
            <a:r>
              <a:rPr lang="de-DE" b="1" dirty="0">
                <a:solidFill>
                  <a:schemeClr val="accent5"/>
                </a:solidFill>
              </a:rPr>
              <a:t>OER-</a:t>
            </a:r>
            <a:br>
              <a:rPr lang="de-DE" b="1" dirty="0">
                <a:solidFill>
                  <a:schemeClr val="accent5"/>
                </a:solidFill>
              </a:rPr>
            </a:br>
            <a:r>
              <a:rPr lang="de-DE" b="1" dirty="0">
                <a:solidFill>
                  <a:schemeClr val="accent5"/>
                </a:solidFill>
              </a:rPr>
              <a:t>Handbuch</a:t>
            </a:r>
            <a:r>
              <a:rPr lang="de-DE" b="1" dirty="0">
                <a:solidFill>
                  <a:schemeClr val="accent2"/>
                </a:solidFill>
              </a:rPr>
              <a:t> </a:t>
            </a:r>
            <a:r>
              <a:rPr lang="de-DE" dirty="0"/>
              <a:t>verwenden</a:t>
            </a: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37360" y="2671093"/>
            <a:ext cx="4117520" cy="3690411"/>
          </a:xfrm>
        </p:spPr>
        <p:txBody>
          <a:bodyPr wrap="square">
            <a:spAutoFit/>
          </a:bodyPr>
          <a:lstStyle/>
          <a:p>
            <a:r>
              <a:rPr lang="de-DE" dirty="0"/>
              <a:t>Dieses OER-Material ist als </a:t>
            </a:r>
            <a:r>
              <a:rPr lang="de-DE" b="1" dirty="0">
                <a:latin typeface="Calibri" panose="020F0502020204030204" pitchFamily="34" charset="0"/>
                <a:cs typeface="Calibri" panose="020F0502020204030204" pitchFamily="34" charset="0"/>
              </a:rPr>
              <a:t>Arbeitsbuch</a:t>
            </a:r>
            <a:r>
              <a:rPr lang="de-DE" dirty="0"/>
              <a:t> zu verstehen, das sich eignet</a:t>
            </a:r>
          </a:p>
          <a:p>
            <a:pPr marL="183600" indent="-183600">
              <a:spcBef>
                <a:spcPts val="600"/>
              </a:spcBef>
              <a:buFont typeface="Courier New" panose="02070309020205020404" pitchFamily="49" charset="0"/>
              <a:buChar char="o"/>
            </a:pPr>
            <a:r>
              <a:rPr lang="de-DE" dirty="0"/>
              <a:t>als unverändertes </a:t>
            </a:r>
            <a:r>
              <a:rPr lang="de-DE" b="1" dirty="0">
                <a:latin typeface="Calibri" panose="020F0502020204030204" pitchFamily="34" charset="0"/>
                <a:cs typeface="Calibri" panose="020F0502020204030204" pitchFamily="34" charset="0"/>
              </a:rPr>
              <a:t>Lernmaterial</a:t>
            </a:r>
            <a:r>
              <a:rPr lang="de-DE" dirty="0"/>
              <a:t> für das Selbststudium sowie</a:t>
            </a:r>
          </a:p>
          <a:p>
            <a:pPr marL="183600" indent="-183600">
              <a:spcBef>
                <a:spcPts val="600"/>
              </a:spcBef>
              <a:buFont typeface="Courier New" panose="02070309020205020404" pitchFamily="49" charset="0"/>
              <a:buChar char="o"/>
            </a:pPr>
            <a:r>
              <a:rPr lang="de-DE" dirty="0"/>
              <a:t>als veränderbares </a:t>
            </a:r>
            <a:r>
              <a:rPr lang="de-DE" b="1" dirty="0">
                <a:latin typeface="Calibri" panose="020F0502020204030204" pitchFamily="34" charset="0"/>
                <a:cs typeface="Calibri" panose="020F0502020204030204" pitchFamily="34" charset="0"/>
              </a:rPr>
              <a:t>Lehrmaterial</a:t>
            </a:r>
            <a:r>
              <a:rPr lang="de-DE" dirty="0"/>
              <a:t> zur Erklärung von Social Citizen Science, bspw. im Rahmen eines Workshops oder einer Weiterbildung.</a:t>
            </a:r>
          </a:p>
          <a:p>
            <a:r>
              <a:rPr lang="de-DE" dirty="0"/>
              <a:t>Die Texte, Grafiken, Übungen und viele der externen, verlinkten Materialien dieses OER-Handbuchs fungieren als Open Educational Resources (OER), die unter einer offenen Lizenz stehen. Ihnen ist es damit erlaubt, diese Inhalte frei zu verwenden, zu vervielfältigen, für Ihre Zwecke anzupassen und wieder mit anderen zu teilen. Dazu steht Ihnen sogar die Layout-Vorlage zur Verfügung, die Sie ebenfalls für Ihre Zwecke anpassen.</a:t>
            </a:r>
          </a:p>
          <a:p>
            <a:r>
              <a:rPr lang="de-DE" dirty="0"/>
              <a:t>Für das OER-Handbuch haben wir einige externe Inhalte </a:t>
            </a:r>
            <a:r>
              <a:rPr lang="de-DE" dirty="0" err="1"/>
              <a:t>remixt</a:t>
            </a:r>
            <a:r>
              <a:rPr lang="de-DE" dirty="0"/>
              <a:t>. Sie finden den jeweiligen Lizenzhinweis entweder direkt bei dem entsprechenden Inhaltselement oder in der Fußzeile der jeweiligen Seite. Wollen Sie diesen Inhalt weiternutzen, sollten Sie den dazugehörigen Lizenztext </a:t>
            </a:r>
            <a:br>
              <a:rPr lang="de-DE" dirty="0"/>
            </a:br>
            <a:r>
              <a:rPr lang="de-DE" dirty="0"/>
              <a:t>übernehmen.</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39</a:t>
            </a:fld>
            <a:endParaRPr lang="de-DE" dirty="0"/>
          </a:p>
        </p:txBody>
      </p:sp>
      <p:sp>
        <p:nvSpPr>
          <p:cNvPr id="14" name="Inhaltsplatzhalter 2">
            <a:extLst>
              <a:ext uri="{FF2B5EF4-FFF2-40B4-BE49-F238E27FC236}">
                <a16:creationId xmlns:a16="http://schemas.microsoft.com/office/drawing/2014/main" id="{0CA1D740-1AA4-8743-9B02-C4FEA2B46F27}"/>
              </a:ext>
            </a:extLst>
          </p:cNvPr>
          <p:cNvSpPr txBox="1">
            <a:spLocks/>
          </p:cNvSpPr>
          <p:nvPr/>
        </p:nvSpPr>
        <p:spPr>
          <a:xfrm>
            <a:off x="629069" y="1366839"/>
            <a:ext cx="3851491"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6"/>
                </a:solidFill>
                <a:latin typeface="Calibri" panose="020F0502020204030204" pitchFamily="34" charset="0"/>
                <a:cs typeface="Calibri" panose="020F0502020204030204" pitchFamily="34" charset="0"/>
              </a:rPr>
              <a:t>Mit den Möglichkeiten offener Bildungsmaterialien können Sie dieses OER nach Ihren Bedarfen optimieren, erweitern und verbreiten.</a:t>
            </a:r>
          </a:p>
        </p:txBody>
      </p:sp>
      <p:grpSp>
        <p:nvGrpSpPr>
          <p:cNvPr id="5" name="Gruppieren 4">
            <a:extLst>
              <a:ext uri="{FF2B5EF4-FFF2-40B4-BE49-F238E27FC236}">
                <a16:creationId xmlns:a16="http://schemas.microsoft.com/office/drawing/2014/main" id="{22BA9898-07D4-264A-8696-F6BC7531A958}"/>
              </a:ext>
            </a:extLst>
          </p:cNvPr>
          <p:cNvGrpSpPr/>
          <p:nvPr/>
        </p:nvGrpSpPr>
        <p:grpSpPr>
          <a:xfrm>
            <a:off x="2258982" y="6167587"/>
            <a:ext cx="2495898" cy="740440"/>
            <a:chOff x="628650" y="5092162"/>
            <a:chExt cx="2495898" cy="740440"/>
          </a:xfrm>
        </p:grpSpPr>
        <p:sp>
          <p:nvSpPr>
            <p:cNvPr id="15" name="Rechteck 14">
              <a:extLst>
                <a:ext uri="{FF2B5EF4-FFF2-40B4-BE49-F238E27FC236}">
                  <a16:creationId xmlns:a16="http://schemas.microsoft.com/office/drawing/2014/main" id="{135D6F3B-DEF5-8648-9FA0-06F502A3DE03}"/>
                </a:ext>
              </a:extLst>
            </p:cNvPr>
            <p:cNvSpPr/>
            <p:nvPr/>
          </p:nvSpPr>
          <p:spPr>
            <a:xfrm>
              <a:off x="781650" y="5245162"/>
              <a:ext cx="2342898" cy="587440"/>
            </a:xfrm>
            <a:prstGeom prst="rect">
              <a:avLst/>
            </a:prstGeom>
            <a:solidFill>
              <a:schemeClr val="bg1"/>
            </a:solidFill>
            <a:ln w="6350">
              <a:solidFill>
                <a:schemeClr val="accent1"/>
              </a:solidFill>
            </a:ln>
            <a:effectLst>
              <a:outerShdw dist="63500" dir="2700000" algn="tl" rotWithShape="0">
                <a:schemeClr val="accent1">
                  <a:lumMod val="20000"/>
                  <a:lumOff val="80000"/>
                </a:schemeClr>
              </a:outerShdw>
            </a:effectLst>
          </p:spPr>
          <p:txBody>
            <a:bodyPr wrap="square" lIns="144000" tIns="125999" rIns="90000" bIns="90000">
              <a:spAutoFit/>
            </a:bodyPr>
            <a:lstStyle/>
            <a:p>
              <a:pPr defTabSz="1007943">
                <a:spcBef>
                  <a:spcPts val="1200"/>
                </a:spcBef>
              </a:pPr>
              <a:r>
                <a:rPr lang="de-DE" sz="800" dirty="0">
                  <a:solidFill>
                    <a:schemeClr val="accent1"/>
                  </a:solidFill>
                  <a:latin typeface="Calibri Light" panose="020F0302020204030204" pitchFamily="34" charset="0"/>
                  <a:cs typeface="Calibri Light" panose="020F0302020204030204" pitchFamily="34" charset="0"/>
                </a:rPr>
                <a:t>Beachten Sie bei der Bearbeitung bitte stets die Bedingungen zur Weiternutzung, die Sie der jeweiligen Lizenz entnehmen können.</a:t>
              </a:r>
            </a:p>
          </p:txBody>
        </p:sp>
        <p:sp>
          <p:nvSpPr>
            <p:cNvPr id="16" name="Oval 15">
              <a:extLst>
                <a:ext uri="{FF2B5EF4-FFF2-40B4-BE49-F238E27FC236}">
                  <a16:creationId xmlns:a16="http://schemas.microsoft.com/office/drawing/2014/main" id="{AB9A0875-1B1E-6543-A229-11EEDEE844B5}"/>
                </a:ext>
              </a:extLst>
            </p:cNvPr>
            <p:cNvSpPr/>
            <p:nvPr/>
          </p:nvSpPr>
          <p:spPr>
            <a:xfrm>
              <a:off x="628650"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B2E3483E-91F6-3745-8055-F950896B415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46333" y="5109845"/>
              <a:ext cx="270633" cy="270633"/>
            </a:xfrm>
            <a:prstGeom prst="rect">
              <a:avLst/>
            </a:prstGeom>
          </p:spPr>
        </p:pic>
      </p:grpSp>
      <p:sp>
        <p:nvSpPr>
          <p:cNvPr id="18" name="Inhaltsplatzhalter 2">
            <a:extLst>
              <a:ext uri="{FF2B5EF4-FFF2-40B4-BE49-F238E27FC236}">
                <a16:creationId xmlns:a16="http://schemas.microsoft.com/office/drawing/2014/main" id="{1F99EEFF-F82B-DC49-9021-A7BA4309FD5F}"/>
              </a:ext>
            </a:extLst>
          </p:cNvPr>
          <p:cNvSpPr txBox="1">
            <a:spLocks/>
          </p:cNvSpPr>
          <p:nvPr/>
        </p:nvSpPr>
        <p:spPr>
          <a:xfrm rot="16200000">
            <a:off x="7016511" y="3783255"/>
            <a:ext cx="6955323" cy="395287"/>
          </a:xfrm>
          <a:prstGeom prst="rect">
            <a:avLst/>
          </a:prstGeom>
        </p:spPr>
        <p:txBody>
          <a:bodyPr wrap="square" anchor="ctr">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Chris </a:t>
            </a:r>
            <a:r>
              <a:rPr lang="de-DE" dirty="0" err="1">
                <a:solidFill>
                  <a:schemeClr val="tx2"/>
                </a:solidFill>
              </a:rPr>
              <a:t>Lawton</a:t>
            </a:r>
            <a:r>
              <a:rPr lang="de-DE" dirty="0">
                <a:solidFill>
                  <a:schemeClr val="tx2"/>
                </a:solidFill>
              </a:rPr>
              <a:t> (</a:t>
            </a:r>
            <a:r>
              <a:rPr lang="de-DE" dirty="0">
                <a:solidFill>
                  <a:schemeClr val="tx2"/>
                </a:solidFill>
                <a:hlinkClick r:id="rId4"/>
              </a:rPr>
              <a:t>t1p.de/</a:t>
            </a:r>
            <a:r>
              <a:rPr lang="de-DE" dirty="0" err="1">
                <a:solidFill>
                  <a:schemeClr val="tx2"/>
                </a:solidFill>
                <a:hlinkClick r:id="rId4"/>
              </a:rPr>
              <a:t>qawl</a:t>
            </a:r>
            <a:r>
              <a:rPr lang="de-DE" dirty="0">
                <a:solidFill>
                  <a:schemeClr val="tx2"/>
                </a:solidFill>
              </a:rPr>
              <a:t>), Never </a:t>
            </a:r>
            <a:r>
              <a:rPr lang="de-DE" dirty="0" err="1">
                <a:solidFill>
                  <a:schemeClr val="tx2"/>
                </a:solidFill>
              </a:rPr>
              <a:t>stop</a:t>
            </a:r>
            <a:r>
              <a:rPr lang="de-DE" dirty="0">
                <a:solidFill>
                  <a:schemeClr val="tx2"/>
                </a:solidFill>
              </a:rPr>
              <a:t> </a:t>
            </a:r>
            <a:r>
              <a:rPr lang="de-DE" dirty="0" err="1">
                <a:solidFill>
                  <a:schemeClr val="tx2"/>
                </a:solidFill>
              </a:rPr>
              <a:t>exploring</a:t>
            </a:r>
            <a:r>
              <a:rPr lang="de-DE" dirty="0">
                <a:solidFill>
                  <a:schemeClr val="tx2"/>
                </a:solidFill>
              </a:rPr>
              <a:t> (</a:t>
            </a:r>
            <a:r>
              <a:rPr lang="de-DE" dirty="0">
                <a:solidFill>
                  <a:schemeClr val="tx2"/>
                </a:solidFill>
                <a:hlinkClick r:id="rId5"/>
              </a:rPr>
              <a:t>t1p.de/8al4</a:t>
            </a:r>
            <a:r>
              <a:rPr lang="de-DE" dirty="0">
                <a:solidFill>
                  <a:schemeClr val="tx2"/>
                </a:solidFill>
              </a:rPr>
              <a:t> – </a:t>
            </a:r>
            <a:r>
              <a:rPr lang="de-DE" dirty="0" err="1">
                <a:solidFill>
                  <a:schemeClr val="tx2"/>
                </a:solidFill>
                <a:hlinkClick r:id="rId6"/>
              </a:rPr>
              <a:t>Unsplash</a:t>
            </a:r>
            <a:r>
              <a:rPr lang="de-DE" dirty="0">
                <a:solidFill>
                  <a:schemeClr val="tx2"/>
                </a:solidFill>
                <a:hlinkClick r:id="rId6"/>
              </a:rPr>
              <a:t> </a:t>
            </a:r>
            <a:r>
              <a:rPr lang="de-DE" dirty="0" err="1">
                <a:solidFill>
                  <a:schemeClr val="tx2"/>
                </a:solidFill>
                <a:hlinkClick r:id="rId6"/>
              </a:rPr>
              <a:t>license</a:t>
            </a:r>
            <a:r>
              <a:rPr lang="de-DE" dirty="0">
                <a:solidFill>
                  <a:schemeClr val="tx2"/>
                </a:solidFill>
              </a:rPr>
              <a:t>)</a:t>
            </a:r>
          </a:p>
        </p:txBody>
      </p:sp>
      <p:pic>
        <p:nvPicPr>
          <p:cNvPr id="19" name="Grafik 18">
            <a:extLst>
              <a:ext uri="{FF2B5EF4-FFF2-40B4-BE49-F238E27FC236}">
                <a16:creationId xmlns:a16="http://schemas.microsoft.com/office/drawing/2014/main" id="{A643AC6A-73D4-9148-91C5-8D32239E94E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89993" y="503237"/>
            <a:ext cx="4573170" cy="6416134"/>
          </a:xfrm>
          <a:prstGeom prst="rect">
            <a:avLst/>
          </a:prstGeom>
        </p:spPr>
      </p:pic>
    </p:spTree>
    <p:extLst>
      <p:ext uri="{BB962C8B-B14F-4D97-AF65-F5344CB8AC3E}">
        <p14:creationId xmlns:p14="http://schemas.microsoft.com/office/powerpoint/2010/main" val="103576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A763F4A4-7FF1-3E44-9D7E-89BE88F034B3}"/>
              </a:ext>
            </a:extLst>
          </p:cNvPr>
          <p:cNvSpPr/>
          <p:nvPr/>
        </p:nvSpPr>
        <p:spPr>
          <a:xfrm>
            <a:off x="5345905" y="1"/>
            <a:ext cx="5345907" cy="75596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BCFCBCD-B7F0-FE4A-8768-ED24D25605BA}"/>
              </a:ext>
            </a:extLst>
          </p:cNvPr>
          <p:cNvSpPr>
            <a:spLocks noGrp="1"/>
          </p:cNvSpPr>
          <p:nvPr>
            <p:ph type="title"/>
          </p:nvPr>
        </p:nvSpPr>
        <p:spPr>
          <a:xfrm>
            <a:off x="628651" y="503239"/>
            <a:ext cx="4573587" cy="863600"/>
          </a:xfrm>
        </p:spPr>
        <p:txBody>
          <a:bodyPr/>
          <a:lstStyle/>
          <a:p>
            <a:r>
              <a:rPr lang="de-DE" dirty="0"/>
              <a:t>Wie ist das OER-</a:t>
            </a:r>
            <a:br>
              <a:rPr lang="de-DE" dirty="0"/>
            </a:br>
            <a:r>
              <a:rPr lang="de-DE" dirty="0"/>
              <a:t>Handbuch </a:t>
            </a:r>
            <a:r>
              <a:rPr lang="de-DE" b="1" dirty="0">
                <a:solidFill>
                  <a:schemeClr val="accent3"/>
                </a:solidFill>
              </a:rPr>
              <a:t>aufgebaut</a:t>
            </a:r>
            <a:endParaRPr lang="de-DE" dirty="0">
              <a:solidFill>
                <a:schemeClr val="accent3"/>
              </a:solidFill>
              <a:latin typeface="Calibri Light" panose="020F0302020204030204" pitchFamily="34" charset="0"/>
              <a:cs typeface="Calibri Light" panose="020F0302020204030204" pitchFamily="34" charset="0"/>
            </a:endParaRPr>
          </a:p>
        </p:txBody>
      </p:sp>
      <p:sp>
        <p:nvSpPr>
          <p:cNvPr id="4" name="Foliennummernplatzhalter 3">
            <a:extLst>
              <a:ext uri="{FF2B5EF4-FFF2-40B4-BE49-F238E27FC236}">
                <a16:creationId xmlns:a16="http://schemas.microsoft.com/office/drawing/2014/main" id="{AA31F15C-0121-6245-B56C-DE29A31DF0CF}"/>
              </a:ext>
            </a:extLst>
          </p:cNvPr>
          <p:cNvSpPr>
            <a:spLocks noGrp="1"/>
          </p:cNvSpPr>
          <p:nvPr>
            <p:ph type="sldNum" sz="quarter" idx="12"/>
          </p:nvPr>
        </p:nvSpPr>
        <p:spPr/>
        <p:txBody>
          <a:bodyPr/>
          <a:lstStyle/>
          <a:p>
            <a:fld id="{BA6FFAF3-5CE7-1E4A-B297-9EAF17666F00}" type="slidenum">
              <a:rPr lang="de-DE" smtClean="0"/>
              <a:t>4</a:t>
            </a:fld>
            <a:endParaRPr lang="de-DE" dirty="0"/>
          </a:p>
        </p:txBody>
      </p:sp>
      <p:sp>
        <p:nvSpPr>
          <p:cNvPr id="7" name="Inhaltsplatzhalter 2">
            <a:extLst>
              <a:ext uri="{FF2B5EF4-FFF2-40B4-BE49-F238E27FC236}">
                <a16:creationId xmlns:a16="http://schemas.microsoft.com/office/drawing/2014/main" id="{C5BE59AC-74E1-C142-8973-B6A0EC6EF9D7}"/>
              </a:ext>
            </a:extLst>
          </p:cNvPr>
          <p:cNvSpPr txBox="1">
            <a:spLocks/>
          </p:cNvSpPr>
          <p:nvPr/>
        </p:nvSpPr>
        <p:spPr>
          <a:xfrm rot="16200000">
            <a:off x="7451726" y="4211638"/>
            <a:ext cx="6084887" cy="395286"/>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Bilder: (1) Brett Sayles (</a:t>
            </a:r>
            <a:r>
              <a:rPr lang="de-DE" dirty="0">
                <a:solidFill>
                  <a:schemeClr val="tx2"/>
                </a:solidFill>
                <a:hlinkClick r:id="rId2"/>
              </a:rPr>
              <a:t>t1p.de/vlm7</a:t>
            </a:r>
            <a:r>
              <a:rPr lang="de-DE" dirty="0">
                <a:solidFill>
                  <a:schemeClr val="tx2"/>
                </a:solidFill>
              </a:rPr>
              <a:t>), Weißes Verkehrsflugzeug (</a:t>
            </a:r>
            <a:r>
              <a:rPr lang="de-DE" dirty="0">
                <a:solidFill>
                  <a:schemeClr val="tx2"/>
                </a:solidFill>
                <a:hlinkClick r:id="rId3"/>
              </a:rPr>
              <a:t>t1p.de/ibka</a:t>
            </a:r>
            <a:r>
              <a:rPr lang="de-DE" dirty="0">
                <a:solidFill>
                  <a:schemeClr val="tx2"/>
                </a:solidFill>
              </a:rPr>
              <a:t> – CC0), (2) Julie Aagaard (</a:t>
            </a:r>
            <a:r>
              <a:rPr lang="de-DE" dirty="0">
                <a:solidFill>
                  <a:schemeClr val="tx2"/>
                </a:solidFill>
                <a:hlinkClick r:id="rId4"/>
              </a:rPr>
              <a:t>t1p.de/dt8o</a:t>
            </a:r>
            <a:r>
              <a:rPr lang="de-DE" dirty="0">
                <a:solidFill>
                  <a:schemeClr val="tx2"/>
                </a:solidFill>
              </a:rPr>
              <a:t>), Taschen und Strohhüte (</a:t>
            </a:r>
            <a:r>
              <a:rPr lang="de-DE" dirty="0">
                <a:solidFill>
                  <a:schemeClr val="tx2"/>
                </a:solidFill>
                <a:hlinkClick r:id="rId5"/>
              </a:rPr>
              <a:t>t1p.de/r4de</a:t>
            </a:r>
            <a:r>
              <a:rPr lang="de-DE" dirty="0">
                <a:solidFill>
                  <a:schemeClr val="tx2"/>
                </a:solidFill>
              </a:rPr>
              <a:t> – CC0), </a:t>
            </a:r>
            <a:br>
              <a:rPr lang="de-DE" dirty="0">
                <a:solidFill>
                  <a:schemeClr val="tx2"/>
                </a:solidFill>
              </a:rPr>
            </a:br>
            <a:r>
              <a:rPr lang="de-DE" dirty="0">
                <a:solidFill>
                  <a:schemeClr val="tx2"/>
                </a:solidFill>
              </a:rPr>
              <a:t>(3) Ronaldo Galeano (</a:t>
            </a:r>
            <a:r>
              <a:rPr lang="de-DE" dirty="0">
                <a:solidFill>
                  <a:schemeClr val="tx2"/>
                </a:solidFill>
                <a:hlinkClick r:id="rId6"/>
              </a:rPr>
              <a:t>t1p.de/ytv5</a:t>
            </a:r>
            <a:r>
              <a:rPr lang="de-DE" dirty="0">
                <a:solidFill>
                  <a:schemeClr val="tx2"/>
                </a:solidFill>
              </a:rPr>
              <a:t>), Industrie, Technologie, Kraft, Uhr (</a:t>
            </a:r>
            <a:r>
              <a:rPr lang="de-DE" dirty="0">
                <a:solidFill>
                  <a:schemeClr val="tx2"/>
                </a:solidFill>
                <a:hlinkClick r:id="rId7"/>
              </a:rPr>
              <a:t>t1p.de/zenh</a:t>
            </a:r>
            <a:r>
              <a:rPr lang="de-DE" dirty="0">
                <a:solidFill>
                  <a:schemeClr val="tx2"/>
                </a:solidFill>
              </a:rPr>
              <a:t> – CC0), (4) Pixabay (</a:t>
            </a:r>
            <a:r>
              <a:rPr lang="de-DE" dirty="0">
                <a:solidFill>
                  <a:schemeClr val="tx2"/>
                </a:solidFill>
                <a:hlinkClick r:id="rId8"/>
              </a:rPr>
              <a:t>t1p.de/e6</a:t>
            </a:r>
            <a:r>
              <a:rPr lang="de-DE" dirty="0">
                <a:solidFill>
                  <a:schemeClr val="tx2"/>
                </a:solidFill>
              </a:rPr>
              <a:t>ue), Satz Werkzeugschlüssel (</a:t>
            </a:r>
            <a:r>
              <a:rPr lang="de-DE" dirty="0">
                <a:solidFill>
                  <a:schemeClr val="tx2"/>
                </a:solidFill>
                <a:hlinkClick r:id="rId9"/>
              </a:rPr>
              <a:t>t1p.de/nhxc</a:t>
            </a:r>
            <a:r>
              <a:rPr lang="de-DE" dirty="0">
                <a:solidFill>
                  <a:schemeClr val="tx2"/>
                </a:solidFill>
              </a:rPr>
              <a:t> – CC0) / alle Bilder eingefärbt</a:t>
            </a:r>
          </a:p>
        </p:txBody>
      </p:sp>
      <p:pic>
        <p:nvPicPr>
          <p:cNvPr id="6" name="Grafik 5">
            <a:extLst>
              <a:ext uri="{FF2B5EF4-FFF2-40B4-BE49-F238E27FC236}">
                <a16:creationId xmlns:a16="http://schemas.microsoft.com/office/drawing/2014/main" id="{BE494961-1359-4F4A-A227-8816B877B639}"/>
              </a:ext>
            </a:extLst>
          </p:cNvPr>
          <p:cNvPicPr>
            <a:picLocks noChangeAspect="1"/>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5950956" y="711346"/>
            <a:ext cx="870532" cy="869540"/>
          </a:xfrm>
          <a:prstGeom prst="rect">
            <a:avLst/>
          </a:prstGeom>
          <a:ln w="6350">
            <a:solidFill>
              <a:schemeClr val="accent3"/>
            </a:solidFill>
          </a:ln>
          <a:effectLst>
            <a:outerShdw dist="63500" dir="2700000" algn="ctr" rotWithShape="0">
              <a:schemeClr val="accent3"/>
            </a:outerShdw>
          </a:effectLst>
        </p:spPr>
      </p:pic>
      <p:pic>
        <p:nvPicPr>
          <p:cNvPr id="8" name="Grafik 7">
            <a:extLst>
              <a:ext uri="{FF2B5EF4-FFF2-40B4-BE49-F238E27FC236}">
                <a16:creationId xmlns:a16="http://schemas.microsoft.com/office/drawing/2014/main" id="{FAD71B8C-329B-B342-B76A-98DF1529C8EC}"/>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5950956" y="2334252"/>
            <a:ext cx="870532" cy="869540"/>
          </a:xfrm>
          <a:prstGeom prst="rect">
            <a:avLst/>
          </a:prstGeom>
          <a:ln w="6350">
            <a:solidFill>
              <a:schemeClr val="accent4"/>
            </a:solidFill>
          </a:ln>
          <a:effectLst>
            <a:outerShdw dist="63500" dir="2700000" algn="ctr" rotWithShape="0">
              <a:schemeClr val="accent4"/>
            </a:outerShdw>
          </a:effectLst>
        </p:spPr>
      </p:pic>
      <p:pic>
        <p:nvPicPr>
          <p:cNvPr id="10" name="Grafik 9">
            <a:extLst>
              <a:ext uri="{FF2B5EF4-FFF2-40B4-BE49-F238E27FC236}">
                <a16:creationId xmlns:a16="http://schemas.microsoft.com/office/drawing/2014/main" id="{67291151-684C-204E-ADDC-1B6AED117D09}"/>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950956" y="3951086"/>
            <a:ext cx="870532" cy="869540"/>
          </a:xfrm>
          <a:prstGeom prst="rect">
            <a:avLst/>
          </a:prstGeom>
          <a:ln w="6350">
            <a:solidFill>
              <a:schemeClr val="accent5"/>
            </a:solidFill>
          </a:ln>
          <a:effectLst>
            <a:outerShdw dist="63500" dir="2700000" algn="ctr" rotWithShape="0">
              <a:schemeClr val="accent5"/>
            </a:outerShdw>
          </a:effectLst>
        </p:spPr>
      </p:pic>
      <p:pic>
        <p:nvPicPr>
          <p:cNvPr id="11" name="Grafik 10">
            <a:extLst>
              <a:ext uri="{FF2B5EF4-FFF2-40B4-BE49-F238E27FC236}">
                <a16:creationId xmlns:a16="http://schemas.microsoft.com/office/drawing/2014/main" id="{F8F061A6-3075-1C43-A618-FDFBDE7BB6FF}"/>
              </a:ext>
            </a:extLst>
          </p:cNvPr>
          <p:cNvPicPr>
            <a:picLocks noChangeAspect="1"/>
          </p:cNvPicPr>
          <p:nvPr/>
        </p:nvPicPr>
        <p:blipFill>
          <a:blip r:embed="rId13"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5950956" y="5580064"/>
            <a:ext cx="870532" cy="869540"/>
          </a:xfrm>
          <a:prstGeom prst="rect">
            <a:avLst/>
          </a:prstGeom>
          <a:ln w="6350">
            <a:solidFill>
              <a:schemeClr val="accent6"/>
            </a:solidFill>
          </a:ln>
          <a:effectLst>
            <a:outerShdw dist="63500" dir="2700000" algn="ctr" rotWithShape="0">
              <a:schemeClr val="accent6"/>
            </a:outerShdw>
          </a:effectLst>
        </p:spPr>
      </p:pic>
      <p:sp>
        <p:nvSpPr>
          <p:cNvPr id="18" name="Rechteck 17">
            <a:extLst>
              <a:ext uri="{FF2B5EF4-FFF2-40B4-BE49-F238E27FC236}">
                <a16:creationId xmlns:a16="http://schemas.microsoft.com/office/drawing/2014/main" id="{ACFD17E4-34D3-C34C-A5E3-20639EB1C1A3}"/>
              </a:ext>
            </a:extLst>
          </p:cNvPr>
          <p:cNvSpPr/>
          <p:nvPr/>
        </p:nvSpPr>
        <p:spPr>
          <a:xfrm>
            <a:off x="6821488" y="707015"/>
            <a:ext cx="3241675" cy="1330037"/>
          </a:xfrm>
          <a:prstGeom prst="rect">
            <a:avLst/>
          </a:prstGeom>
          <a:solidFill>
            <a:schemeClr val="bg1"/>
          </a:solidFill>
          <a:ln w="6350">
            <a:solidFill>
              <a:schemeClr val="accent3"/>
            </a:solidFill>
          </a:ln>
          <a:effectLst>
            <a:outerShdw dist="63500" dir="2700000" algn="ctr"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CFEF24D3-715E-114D-9393-2614F1BA7281}"/>
              </a:ext>
            </a:extLst>
          </p:cNvPr>
          <p:cNvSpPr/>
          <p:nvPr/>
        </p:nvSpPr>
        <p:spPr>
          <a:xfrm>
            <a:off x="6821488" y="2329050"/>
            <a:ext cx="3241675" cy="1330037"/>
          </a:xfrm>
          <a:prstGeom prst="rect">
            <a:avLst/>
          </a:prstGeom>
          <a:solidFill>
            <a:schemeClr val="bg1"/>
          </a:solidFill>
          <a:ln w="6350">
            <a:solidFill>
              <a:schemeClr val="accent4"/>
            </a:solidFill>
          </a:ln>
          <a:effectLst>
            <a:outerShdw dist="63500" dir="27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6C3D4009-D0A9-2A4F-BCDB-36DDAC9B4B73}"/>
              </a:ext>
            </a:extLst>
          </p:cNvPr>
          <p:cNvSpPr/>
          <p:nvPr/>
        </p:nvSpPr>
        <p:spPr>
          <a:xfrm>
            <a:off x="6821488" y="3951086"/>
            <a:ext cx="3241675" cy="1330037"/>
          </a:xfrm>
          <a:prstGeom prst="rect">
            <a:avLst/>
          </a:prstGeom>
          <a:solidFill>
            <a:schemeClr val="bg1"/>
          </a:solidFill>
          <a:ln w="6350">
            <a:solidFill>
              <a:schemeClr val="accent5"/>
            </a:solidFill>
          </a:ln>
          <a:effectLst>
            <a:outerShdw dist="63500" dir="2700000" algn="ctr" rotWithShape="0">
              <a:schemeClr val="accent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AB92C668-8A5C-C545-9D93-CC4C6FCE76A6}"/>
              </a:ext>
            </a:extLst>
          </p:cNvPr>
          <p:cNvSpPr/>
          <p:nvPr/>
        </p:nvSpPr>
        <p:spPr>
          <a:xfrm>
            <a:off x="6821488" y="5580064"/>
            <a:ext cx="3241675" cy="1330037"/>
          </a:xfrm>
          <a:prstGeom prst="rect">
            <a:avLst/>
          </a:prstGeom>
          <a:solidFill>
            <a:schemeClr val="bg1"/>
          </a:solidFill>
          <a:ln w="6350">
            <a:solidFill>
              <a:schemeClr val="accent6"/>
            </a:solidFill>
          </a:ln>
          <a:effectLst>
            <a:outerShdw dist="63500" dir="2700000" algn="ctr" rotWithShape="0">
              <a:schemeClr val="accent6"/>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3066EE7A-1BE0-1C47-9E18-D0E3B90CD15A}"/>
              </a:ext>
            </a:extLst>
          </p:cNvPr>
          <p:cNvSpPr/>
          <p:nvPr/>
        </p:nvSpPr>
        <p:spPr>
          <a:xfrm>
            <a:off x="7110413" y="1021937"/>
            <a:ext cx="2952749" cy="700192"/>
          </a:xfrm>
          <a:prstGeom prst="rect">
            <a:avLst/>
          </a:prstGeom>
        </p:spPr>
        <p:txBody>
          <a:bodyPr wrap="square">
            <a:spAutoFit/>
          </a:bodyPr>
          <a:lstStyle/>
          <a:p>
            <a:pPr lvl="0">
              <a:spcAft>
                <a:spcPts val="600"/>
              </a:spcAft>
            </a:pPr>
            <a:r>
              <a:rPr lang="de-DE" sz="1250" b="1" dirty="0">
                <a:solidFill>
                  <a:schemeClr val="accent3"/>
                </a:solidFill>
                <a:latin typeface="Calibri" panose="020F0502020204030204" pitchFamily="34" charset="0"/>
                <a:cs typeface="Calibri" panose="020F0502020204030204" pitchFamily="34" charset="0"/>
              </a:rPr>
              <a:t>Einführung</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Ziel und Aufbau des Handbuchs</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Gesamtüberblick</a:t>
            </a:r>
          </a:p>
        </p:txBody>
      </p:sp>
      <p:sp>
        <p:nvSpPr>
          <p:cNvPr id="15" name="Rechteck 14">
            <a:extLst>
              <a:ext uri="{FF2B5EF4-FFF2-40B4-BE49-F238E27FC236}">
                <a16:creationId xmlns:a16="http://schemas.microsoft.com/office/drawing/2014/main" id="{8DCE915B-1CCE-C24A-8407-F2BCEF638DBB}"/>
              </a:ext>
            </a:extLst>
          </p:cNvPr>
          <p:cNvSpPr/>
          <p:nvPr/>
        </p:nvSpPr>
        <p:spPr>
          <a:xfrm>
            <a:off x="7110413" y="2474695"/>
            <a:ext cx="2952749" cy="1038746"/>
          </a:xfrm>
          <a:prstGeom prst="rect">
            <a:avLst/>
          </a:prstGeom>
        </p:spPr>
        <p:txBody>
          <a:bodyPr wrap="square">
            <a:spAutoFit/>
          </a:bodyPr>
          <a:lstStyle/>
          <a:p>
            <a:pPr lvl="0">
              <a:spcAft>
                <a:spcPts val="600"/>
              </a:spcAft>
            </a:pPr>
            <a:r>
              <a:rPr lang="de-DE" sz="1250" b="1" dirty="0">
                <a:solidFill>
                  <a:schemeClr val="accent4"/>
                </a:solidFill>
                <a:latin typeface="Calibri" panose="020F0502020204030204" pitchFamily="34" charset="0"/>
                <a:cs typeface="Calibri" panose="020F0502020204030204" pitchFamily="34" charset="0"/>
              </a:rPr>
              <a:t>Verstehen</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Social Citizen Science</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Partizipation</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Themen</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Potenziale</a:t>
            </a:r>
          </a:p>
        </p:txBody>
      </p:sp>
      <p:sp>
        <p:nvSpPr>
          <p:cNvPr id="16" name="Rechteck 15">
            <a:extLst>
              <a:ext uri="{FF2B5EF4-FFF2-40B4-BE49-F238E27FC236}">
                <a16:creationId xmlns:a16="http://schemas.microsoft.com/office/drawing/2014/main" id="{DF35775D-A6F5-7149-A09A-80B85F1A70E0}"/>
              </a:ext>
            </a:extLst>
          </p:cNvPr>
          <p:cNvSpPr/>
          <p:nvPr/>
        </p:nvSpPr>
        <p:spPr>
          <a:xfrm>
            <a:off x="7110413" y="4181370"/>
            <a:ext cx="2952749" cy="869469"/>
          </a:xfrm>
          <a:prstGeom prst="rect">
            <a:avLst/>
          </a:prstGeom>
        </p:spPr>
        <p:txBody>
          <a:bodyPr wrap="square">
            <a:spAutoFit/>
          </a:bodyPr>
          <a:lstStyle/>
          <a:p>
            <a:pPr lvl="0">
              <a:spcAft>
                <a:spcPts val="600"/>
              </a:spcAft>
            </a:pPr>
            <a:r>
              <a:rPr lang="de-DE" sz="1250" b="1" dirty="0">
                <a:solidFill>
                  <a:schemeClr val="accent5"/>
                </a:solidFill>
                <a:latin typeface="Calibri" panose="020F0502020204030204" pitchFamily="34" charset="0"/>
                <a:cs typeface="Calibri" panose="020F0502020204030204" pitchFamily="34" charset="0"/>
              </a:rPr>
              <a:t>Ermöglichen</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Aufgabenverteilung</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Beteiligungsmöglichkeiten</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Besonderheiten beteiligter Akteure</a:t>
            </a:r>
          </a:p>
        </p:txBody>
      </p:sp>
      <p:sp>
        <p:nvSpPr>
          <p:cNvPr id="17" name="Rechteck 16">
            <a:extLst>
              <a:ext uri="{FF2B5EF4-FFF2-40B4-BE49-F238E27FC236}">
                <a16:creationId xmlns:a16="http://schemas.microsoft.com/office/drawing/2014/main" id="{ED970F4E-FA21-BE43-AFD0-5C92850C95DD}"/>
              </a:ext>
            </a:extLst>
          </p:cNvPr>
          <p:cNvSpPr/>
          <p:nvPr/>
        </p:nvSpPr>
        <p:spPr>
          <a:xfrm>
            <a:off x="7110413" y="5812801"/>
            <a:ext cx="2952749" cy="869469"/>
          </a:xfrm>
          <a:prstGeom prst="rect">
            <a:avLst/>
          </a:prstGeom>
        </p:spPr>
        <p:txBody>
          <a:bodyPr wrap="square">
            <a:spAutoFit/>
          </a:bodyPr>
          <a:lstStyle/>
          <a:p>
            <a:pPr lvl="0">
              <a:spcAft>
                <a:spcPts val="600"/>
              </a:spcAft>
            </a:pPr>
            <a:r>
              <a:rPr lang="de-DE" sz="1250" b="1" dirty="0">
                <a:solidFill>
                  <a:schemeClr val="accent6"/>
                </a:solidFill>
                <a:latin typeface="Calibri" panose="020F0502020204030204" pitchFamily="34" charset="0"/>
                <a:cs typeface="Calibri" panose="020F0502020204030204" pitchFamily="34" charset="0"/>
              </a:rPr>
              <a:t>Verwenden &amp; Toolbox</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Open Educational Resources (OER)</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Lizenzierung</a:t>
            </a:r>
          </a:p>
          <a:p>
            <a:pPr marL="171450" indent="-171450">
              <a:buFont typeface="Arial" panose="020B0604020202020204" pitchFamily="34" charset="0"/>
              <a:buChar char="•"/>
            </a:pPr>
            <a:r>
              <a:rPr lang="de-DE" sz="1100" dirty="0">
                <a:latin typeface="Calibri Light" panose="020F0302020204030204" pitchFamily="34" charset="0"/>
                <a:cs typeface="Calibri Light" panose="020F0302020204030204" pitchFamily="34" charset="0"/>
              </a:rPr>
              <a:t>Weiterverwendung</a:t>
            </a:r>
          </a:p>
        </p:txBody>
      </p:sp>
      <p:sp>
        <p:nvSpPr>
          <p:cNvPr id="23" name="Inhaltsplatzhalter 4">
            <a:extLst>
              <a:ext uri="{FF2B5EF4-FFF2-40B4-BE49-F238E27FC236}">
                <a16:creationId xmlns:a16="http://schemas.microsoft.com/office/drawing/2014/main" id="{26A49FC7-559B-2849-BDAB-9DD81CE4DC45}"/>
              </a:ext>
            </a:extLst>
          </p:cNvPr>
          <p:cNvSpPr txBox="1">
            <a:spLocks/>
          </p:cNvSpPr>
          <p:nvPr/>
        </p:nvSpPr>
        <p:spPr>
          <a:xfrm>
            <a:off x="637795" y="1727200"/>
            <a:ext cx="4079461" cy="5183127"/>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Neben diesem kurzen Einführungsmodul enthält das Lernmaterial </a:t>
            </a:r>
            <a:r>
              <a:rPr lang="de-DE" b="1" dirty="0">
                <a:latin typeface="Calibri" panose="020F0502020204030204" pitchFamily="34" charset="0"/>
                <a:cs typeface="Calibri" panose="020F0502020204030204" pitchFamily="34" charset="0"/>
              </a:rPr>
              <a:t>zwei Module</a:t>
            </a:r>
            <a:r>
              <a:rPr lang="de-DE" dirty="0"/>
              <a:t> mit einem Umfang von je etwa 12 Seiten, die sich mit der Bearbeitung von SCS-Vorhaben auseinander setzen, sowie </a:t>
            </a:r>
            <a:r>
              <a:rPr lang="de-DE" b="1" dirty="0">
                <a:latin typeface="Calibri" panose="020F0502020204030204" pitchFamily="34" charset="0"/>
                <a:cs typeface="Calibri" panose="020F0502020204030204" pitchFamily="34" charset="0"/>
              </a:rPr>
              <a:t>einen Anhang</a:t>
            </a:r>
            <a:r>
              <a:rPr lang="de-DE" dirty="0"/>
              <a:t> zur Nachnutzung des Handbuchs. Jedes Modul kann unabhängig von den vorherigen/folgenden Modulen bearbeitet werden.</a:t>
            </a:r>
          </a:p>
          <a:p>
            <a:r>
              <a:rPr lang="de-DE" dirty="0"/>
              <a:t>Um ein kompaktes Arbeitsbuch zu präsentieren, sind die Seiten </a:t>
            </a:r>
            <a:r>
              <a:rPr lang="de-DE" b="1" dirty="0">
                <a:latin typeface="Calibri" panose="020F0502020204030204" pitchFamily="34" charset="0"/>
                <a:cs typeface="Calibri" panose="020F0502020204030204" pitchFamily="34" charset="0"/>
              </a:rPr>
              <a:t>überschaubar</a:t>
            </a:r>
            <a:r>
              <a:rPr lang="de-DE" dirty="0"/>
              <a:t> gehalten und gleichzeitig </a:t>
            </a:r>
            <a:r>
              <a:rPr lang="de-DE" b="1" dirty="0">
                <a:latin typeface="Calibri" panose="020F0502020204030204" pitchFamily="34" charset="0"/>
                <a:cs typeface="Calibri" panose="020F0502020204030204" pitchFamily="34" charset="0"/>
              </a:rPr>
              <a:t>dicht</a:t>
            </a:r>
            <a:r>
              <a:rPr lang="de-DE" dirty="0"/>
              <a:t> mit Informationen versehen. Eine Modulseite entspricht einer Bearbeitungszeit von etwa 5-10 Minuten.</a:t>
            </a:r>
          </a:p>
          <a:p>
            <a:r>
              <a:rPr lang="de-DE" dirty="0"/>
              <a:t>Über </a:t>
            </a:r>
            <a:r>
              <a:rPr lang="de-DE" b="1" dirty="0">
                <a:latin typeface="Calibri" panose="020F0502020204030204" pitchFamily="34" charset="0"/>
                <a:cs typeface="Calibri" panose="020F0502020204030204" pitchFamily="34" charset="0"/>
              </a:rPr>
              <a:t>Verlinkungen</a:t>
            </a:r>
            <a:r>
              <a:rPr lang="de-DE" dirty="0"/>
              <a:t> wird der Zugang zu weiterführenden Quellen und vertiefendem Wissen erleichtert. Um lange URLs zu vermeiden, wird der </a:t>
            </a:r>
            <a:r>
              <a:rPr lang="de-DE" dirty="0" err="1"/>
              <a:t>Linkshortener</a:t>
            </a:r>
            <a:r>
              <a:rPr lang="de-DE" dirty="0"/>
              <a:t> t1p eingesetzt.</a:t>
            </a:r>
          </a:p>
          <a:p>
            <a:r>
              <a:rPr lang="de-DE" dirty="0"/>
              <a:t>Das Handbuch ist im </a:t>
            </a:r>
            <a:r>
              <a:rPr lang="de-DE" b="1" dirty="0">
                <a:latin typeface="Calibri" panose="020F0502020204030204" pitchFamily="34" charset="0"/>
                <a:cs typeface="Calibri" panose="020F0502020204030204" pitchFamily="34" charset="0"/>
              </a:rPr>
              <a:t>Querformat</a:t>
            </a:r>
            <a:r>
              <a:rPr lang="de-DE" dirty="0"/>
              <a:t> gesetzt, um die Rezeption am Bildschirm zu erleichtern. Gleichwohl funktioniert das Format ebenso gut für einen DIN-A4-Ausdruck.</a:t>
            </a:r>
          </a:p>
          <a:p>
            <a:r>
              <a:rPr lang="de-DE" dirty="0"/>
              <a:t>Die Seiten sind mit </a:t>
            </a:r>
            <a:r>
              <a:rPr lang="de-DE" b="1" dirty="0">
                <a:latin typeface="Calibri" panose="020F0502020204030204" pitchFamily="34" charset="0"/>
                <a:cs typeface="Calibri" panose="020F0502020204030204" pitchFamily="34" charset="0"/>
              </a:rPr>
              <a:t>PowerPoint</a:t>
            </a:r>
            <a:r>
              <a:rPr lang="de-DE" dirty="0"/>
              <a:t> als Folien erstellt. Dies erleichtert (im Vergleich zu professionellen </a:t>
            </a:r>
            <a:r>
              <a:rPr lang="de-DE" dirty="0" err="1"/>
              <a:t>Layoutprogrammen</a:t>
            </a:r>
            <a:r>
              <a:rPr lang="de-DE" dirty="0"/>
              <a:t>) die Bearbeitung des Materials, da die Zugangshürden durch eine weitere Verbreitung der Microsoft-Software oder alternativen Äquivalenten geringer sind.</a:t>
            </a:r>
          </a:p>
          <a:p>
            <a:r>
              <a:rPr lang="de-DE" dirty="0"/>
              <a:t>Das Handbuch enthält </a:t>
            </a:r>
            <a:r>
              <a:rPr lang="de-DE" b="1" dirty="0">
                <a:latin typeface="Calibri" panose="020F0502020204030204" pitchFamily="34" charset="0"/>
                <a:cs typeface="Calibri" panose="020F0502020204030204" pitchFamily="34" charset="0"/>
              </a:rPr>
              <a:t>Anwendungs- und Reflexionsübungen</a:t>
            </a:r>
            <a:r>
              <a:rPr lang="de-DE" dirty="0"/>
              <a:t>, die teilweise öffentlich sichtbare Ergebnisse produzieren. Diese Übungen sind stets freiwillig. Die öffentliche Teilnahme unterstützt den OER-Gedanken und trägt zur Sichtbarmachung und Verbreitung dieses Materials bei.</a:t>
            </a:r>
          </a:p>
        </p:txBody>
      </p:sp>
    </p:spTree>
    <p:extLst>
      <p:ext uri="{BB962C8B-B14F-4D97-AF65-F5344CB8AC3E}">
        <p14:creationId xmlns:p14="http://schemas.microsoft.com/office/powerpoint/2010/main" val="434276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8BBE4B26-779B-DD48-B195-301E6A31FCA1}"/>
              </a:ext>
            </a:extLst>
          </p:cNvPr>
          <p:cNvSpPr/>
          <p:nvPr/>
        </p:nvSpPr>
        <p:spPr>
          <a:xfrm>
            <a:off x="628651" y="1584325"/>
            <a:ext cx="9434511" cy="5327649"/>
          </a:xfrm>
          <a:prstGeom prst="roundRect">
            <a:avLst>
              <a:gd name="adj" fmla="val 0"/>
            </a:avLst>
          </a:prstGeom>
          <a:solidFill>
            <a:schemeClr val="bg1"/>
          </a:solidFill>
          <a:ln w="6350">
            <a:solidFill>
              <a:schemeClr val="tx1"/>
            </a:solidFill>
          </a:ln>
          <a:effectLst>
            <a:outerShdw dist="63500" dir="27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FFEDD4B-F729-F046-A9B7-A26C829ADFA1}"/>
              </a:ext>
            </a:extLst>
          </p:cNvPr>
          <p:cNvSpPr>
            <a:spLocks noGrp="1"/>
          </p:cNvSpPr>
          <p:nvPr>
            <p:ph type="title"/>
          </p:nvPr>
        </p:nvSpPr>
        <p:spPr/>
        <p:txBody>
          <a:bodyPr/>
          <a:lstStyle/>
          <a:p>
            <a:r>
              <a:rPr lang="de-DE" dirty="0"/>
              <a:t>Wie wird im OER-Handbuch </a:t>
            </a:r>
            <a:r>
              <a:rPr lang="de-DE" b="1" dirty="0">
                <a:solidFill>
                  <a:schemeClr val="accent2"/>
                </a:solidFill>
              </a:rPr>
              <a:t>lizenziert</a:t>
            </a:r>
            <a:endParaRPr lang="de-DE" dirty="0"/>
          </a:p>
        </p:txBody>
      </p:sp>
      <p:sp>
        <p:nvSpPr>
          <p:cNvPr id="4" name="Foliennummernplatzhalter 3">
            <a:extLst>
              <a:ext uri="{FF2B5EF4-FFF2-40B4-BE49-F238E27FC236}">
                <a16:creationId xmlns:a16="http://schemas.microsoft.com/office/drawing/2014/main" id="{A10072D3-49ED-B247-925C-C66DF2F6B837}"/>
              </a:ext>
            </a:extLst>
          </p:cNvPr>
          <p:cNvSpPr>
            <a:spLocks noGrp="1"/>
          </p:cNvSpPr>
          <p:nvPr>
            <p:ph type="sldNum" sz="quarter" idx="12"/>
          </p:nvPr>
        </p:nvSpPr>
        <p:spPr/>
        <p:txBody>
          <a:bodyPr/>
          <a:lstStyle/>
          <a:p>
            <a:fld id="{BA6FFAF3-5CE7-1E4A-B297-9EAF17666F00}" type="slidenum">
              <a:rPr lang="de-DE" smtClean="0"/>
              <a:t>40</a:t>
            </a:fld>
            <a:endParaRPr lang="de-DE" dirty="0"/>
          </a:p>
        </p:txBody>
      </p:sp>
      <p:sp>
        <p:nvSpPr>
          <p:cNvPr id="5" name="Inhaltsplatzhalter 4">
            <a:extLst>
              <a:ext uri="{FF2B5EF4-FFF2-40B4-BE49-F238E27FC236}">
                <a16:creationId xmlns:a16="http://schemas.microsoft.com/office/drawing/2014/main" id="{0C2AC07D-8961-B74C-8D56-E2F98BF26492}"/>
              </a:ext>
            </a:extLst>
          </p:cNvPr>
          <p:cNvSpPr>
            <a:spLocks noGrp="1"/>
          </p:cNvSpPr>
          <p:nvPr>
            <p:ph sz="half" idx="13"/>
          </p:nvPr>
        </p:nvSpPr>
        <p:spPr>
          <a:xfrm>
            <a:off x="5746384" y="3050809"/>
            <a:ext cx="3780000" cy="2599340"/>
          </a:xfrm>
        </p:spPr>
        <p:txBody>
          <a:bodyPr/>
          <a:lstStyle/>
          <a:p>
            <a:r>
              <a:rPr lang="de-DE" sz="1250" b="1" dirty="0">
                <a:latin typeface="Calibri" panose="020F0502020204030204" pitchFamily="34" charset="0"/>
                <a:cs typeface="Calibri" panose="020F0502020204030204" pitchFamily="34" charset="0"/>
              </a:rPr>
              <a:t>Verweismuster für die </a:t>
            </a:r>
            <a:br>
              <a:rPr lang="de-DE" sz="1250" b="1" dirty="0">
                <a:latin typeface="Calibri" panose="020F0502020204030204" pitchFamily="34" charset="0"/>
                <a:cs typeface="Calibri" panose="020F0502020204030204" pitchFamily="34" charset="0"/>
              </a:rPr>
            </a:br>
            <a:r>
              <a:rPr lang="de-DE" sz="1250" b="1" dirty="0">
                <a:latin typeface="Calibri" panose="020F0502020204030204" pitchFamily="34" charset="0"/>
                <a:cs typeface="Calibri" panose="020F0502020204030204" pitchFamily="34" charset="0"/>
              </a:rPr>
              <a:t>Verwendung von externem Material</a:t>
            </a:r>
          </a:p>
          <a:p>
            <a:pPr>
              <a:spcBef>
                <a:spcPts val="600"/>
              </a:spcBef>
            </a:pPr>
            <a:r>
              <a:rPr lang="de-DE" dirty="0"/>
              <a:t>Verwenden wir Materialien, die nicht von uns stammen,  </a:t>
            </a:r>
            <a:br>
              <a:rPr lang="de-DE" dirty="0"/>
            </a:br>
            <a:r>
              <a:rPr lang="de-DE" dirty="0"/>
              <a:t>dann sind diese nach folgendem Muster in der Kurzform belegt:</a:t>
            </a:r>
            <a:endParaRPr lang="de-DE" b="1" dirty="0">
              <a:solidFill>
                <a:schemeClr val="accent4"/>
              </a:solidFill>
              <a:latin typeface="Calibri" panose="020F0502020204030204" pitchFamily="34" charset="0"/>
              <a:cs typeface="Calibri" panose="020F0502020204030204" pitchFamily="34" charset="0"/>
            </a:endParaRPr>
          </a:p>
          <a:p>
            <a:pPr lvl="1"/>
            <a:r>
              <a:rPr lang="de-DE" i="1" dirty="0"/>
              <a:t>Quelle: Urhebername (Shortlink zur Profilseite als Hyperlink), Titel des Werkes (Shortlink zum Werk als Hyperlink – Lizenz [Lizenztext verlinken]) / leichte Modifikation beschreiben</a:t>
            </a:r>
          </a:p>
          <a:p>
            <a:r>
              <a:rPr lang="de-DE" b="1" dirty="0">
                <a:latin typeface="Calibri" panose="020F0502020204030204" pitchFamily="34" charset="0"/>
                <a:cs typeface="Calibri" panose="020F0502020204030204" pitchFamily="34" charset="0"/>
              </a:rPr>
              <a:t>Beispiel (unverändert): </a:t>
            </a:r>
          </a:p>
          <a:p>
            <a:pPr lvl="2">
              <a:spcBef>
                <a:spcPts val="0"/>
              </a:spcBef>
            </a:pPr>
            <a:r>
              <a:rPr lang="de-DE" sz="900" dirty="0">
                <a:solidFill>
                  <a:schemeClr val="tx2"/>
                </a:solidFill>
              </a:rPr>
              <a:t>Videoquelle: Agentur J&amp;K - </a:t>
            </a:r>
            <a:r>
              <a:rPr lang="de-DE" sz="900" dirty="0" err="1">
                <a:solidFill>
                  <a:schemeClr val="tx2"/>
                </a:solidFill>
              </a:rPr>
              <a:t>Jöran</a:t>
            </a:r>
            <a:r>
              <a:rPr lang="de-DE" sz="900" dirty="0">
                <a:solidFill>
                  <a:schemeClr val="tx2"/>
                </a:solidFill>
              </a:rPr>
              <a:t> und Konsorten für die Informationsstelle OER, #OERklärt – Die 5V-Freiheiten (</a:t>
            </a:r>
            <a:r>
              <a:rPr lang="de-DE" sz="900" dirty="0">
                <a:solidFill>
                  <a:schemeClr val="tx2"/>
                </a:solidFill>
                <a:hlinkClick r:id="rId3"/>
              </a:rPr>
              <a:t>t1p.de/ifc9</a:t>
            </a:r>
            <a:r>
              <a:rPr lang="de-DE" sz="900" dirty="0">
                <a:solidFill>
                  <a:schemeClr val="tx2"/>
                </a:solidFill>
              </a:rPr>
              <a:t> – </a:t>
            </a:r>
            <a:r>
              <a:rPr lang="de-DE" sz="900" dirty="0">
                <a:solidFill>
                  <a:schemeClr val="tx2"/>
                </a:solidFill>
                <a:hlinkClick r:id="rId4"/>
              </a:rPr>
              <a:t>CC BY 4.0</a:t>
            </a:r>
            <a:r>
              <a:rPr lang="de-DE" sz="900" dirty="0">
                <a:solidFill>
                  <a:schemeClr val="tx2"/>
                </a:solidFill>
              </a:rPr>
              <a:t>)</a:t>
            </a:r>
          </a:p>
          <a:p>
            <a:r>
              <a:rPr lang="de-DE" b="1" dirty="0">
                <a:latin typeface="Calibri" panose="020F0502020204030204" pitchFamily="34" charset="0"/>
                <a:cs typeface="Calibri" panose="020F0502020204030204" pitchFamily="34" charset="0"/>
              </a:rPr>
              <a:t>Beispiel (verändert): </a:t>
            </a:r>
          </a:p>
          <a:p>
            <a:pPr lvl="2">
              <a:spcBef>
                <a:spcPts val="0"/>
              </a:spcBef>
            </a:pPr>
            <a:r>
              <a:rPr lang="de-DE" sz="900" dirty="0">
                <a:solidFill>
                  <a:schemeClr val="tx2"/>
                </a:solidFill>
              </a:rPr>
              <a:t>Bild: HalGatewood.com (</a:t>
            </a:r>
            <a:r>
              <a:rPr lang="de-DE" sz="900" dirty="0">
                <a:solidFill>
                  <a:schemeClr val="tx2"/>
                </a:solidFill>
                <a:hlinkClick r:id="rId5"/>
              </a:rPr>
              <a:t>t1p.de/fvoo</a:t>
            </a:r>
            <a:r>
              <a:rPr lang="de-DE" sz="900" dirty="0">
                <a:solidFill>
                  <a:schemeClr val="tx2"/>
                </a:solidFill>
              </a:rPr>
              <a:t>), A ball of energy with electricity beaming all over the place (</a:t>
            </a:r>
            <a:r>
              <a:rPr lang="de-DE" sz="900" dirty="0">
                <a:solidFill>
                  <a:schemeClr val="tx2"/>
                </a:solidFill>
                <a:hlinkClick r:id="rId6"/>
              </a:rPr>
              <a:t>t1p.de/q3ro</a:t>
            </a:r>
            <a:r>
              <a:rPr lang="de-DE" sz="900" dirty="0">
                <a:solidFill>
                  <a:schemeClr val="tx2"/>
                </a:solidFill>
              </a:rPr>
              <a:t> – </a:t>
            </a:r>
            <a:r>
              <a:rPr lang="de-DE" sz="900" dirty="0">
                <a:solidFill>
                  <a:schemeClr val="tx2"/>
                </a:solidFill>
                <a:hlinkClick r:id="rId7"/>
              </a:rPr>
              <a:t>Unsplash license</a:t>
            </a:r>
            <a:r>
              <a:rPr lang="de-DE" sz="900" dirty="0">
                <a:solidFill>
                  <a:schemeClr val="tx2"/>
                </a:solidFill>
              </a:rPr>
              <a:t>) / eingefärbt</a:t>
            </a:r>
          </a:p>
        </p:txBody>
      </p:sp>
      <p:sp>
        <p:nvSpPr>
          <p:cNvPr id="7" name="Rectangle 2">
            <a:extLst>
              <a:ext uri="{FF2B5EF4-FFF2-40B4-BE49-F238E27FC236}">
                <a16:creationId xmlns:a16="http://schemas.microsoft.com/office/drawing/2014/main" id="{FFFBCCA8-A88A-1943-9A9C-15B66DC8C713}"/>
              </a:ext>
            </a:extLst>
          </p:cNvPr>
          <p:cNvSpPr>
            <a:spLocks noGrp="1" noChangeArrowheads="1"/>
          </p:cNvSpPr>
          <p:nvPr>
            <p:ph sz="half" idx="1"/>
          </p:nvPr>
        </p:nvSpPr>
        <p:spPr bwMode="auto">
          <a:xfrm>
            <a:off x="2931579" y="1969133"/>
            <a:ext cx="6700101" cy="689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0000" rIns="91440" bIns="90000" numCol="1" anchor="t" anchorCtr="0" compatLnSpc="1">
            <a:prstTxWarp prst="textNoShape">
              <a:avLst/>
            </a:prstTxWarp>
            <a:spAutoFit/>
          </a:bodyPr>
          <a:lstStyle/>
          <a:p>
            <a:pPr defTabSz="914400" eaLnBrk="0" fontAlgn="base" hangingPunct="0">
              <a:spcBef>
                <a:spcPct val="0"/>
              </a:spcBef>
              <a:spcAft>
                <a:spcPct val="0"/>
              </a:spcAft>
            </a:pPr>
            <a:r>
              <a:rPr lang="de-DE" altLang="de-DE" dirty="0"/>
              <a:t>Dieses Werk ist lizenziert unter einer Creative Commons Namensnennung 4.0 International Lizenz (</a:t>
            </a:r>
            <a:r>
              <a:rPr lang="de-DE" altLang="de-DE" dirty="0">
                <a:hlinkClick r:id="rId8"/>
              </a:rPr>
              <a:t>t1p.de/ccby4de</a:t>
            </a:r>
            <a:r>
              <a:rPr lang="de-DE" altLang="de-DE" dirty="0"/>
              <a:t>), ausgenommen der verwendeten Werke, die anders lizenziert sind. Bei einer Weiterverwendung soll der Name der Urheberin wie folgt genannt werden: Susann Hippler für </a:t>
            </a:r>
            <a:r>
              <a:rPr lang="de-DE" altLang="de-DE" dirty="0" err="1"/>
              <a:t>SoCiS</a:t>
            </a:r>
            <a:r>
              <a:rPr lang="de-DE" altLang="de-DE" dirty="0"/>
              <a:t>.</a:t>
            </a:r>
          </a:p>
        </p:txBody>
      </p:sp>
      <p:sp>
        <p:nvSpPr>
          <p:cNvPr id="6" name="Inhaltsplatzhalter 2">
            <a:extLst>
              <a:ext uri="{FF2B5EF4-FFF2-40B4-BE49-F238E27FC236}">
                <a16:creationId xmlns:a16="http://schemas.microsoft.com/office/drawing/2014/main" id="{065D3308-C63A-F146-954A-2803748C49BA}"/>
              </a:ext>
            </a:extLst>
          </p:cNvPr>
          <p:cNvSpPr txBox="1">
            <a:spLocks/>
          </p:cNvSpPr>
          <p:nvPr/>
        </p:nvSpPr>
        <p:spPr>
          <a:xfrm>
            <a:off x="1214101" y="3050809"/>
            <a:ext cx="3578400" cy="2297722"/>
          </a:xfrm>
          <a:prstGeom prst="rect">
            <a:avLst/>
          </a:prstGeom>
        </p:spPr>
        <p:txBody>
          <a:bodyPr vert="horz" wrap="square" lIns="90000" tIns="90000" rIns="90000" bIns="90000" numCol="1" spcCol="198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latin typeface="Calibri" panose="020F0502020204030204" pitchFamily="34" charset="0"/>
                <a:cs typeface="Calibri" panose="020F0502020204030204" pitchFamily="34" charset="0"/>
              </a:rPr>
              <a:t>Hinweise zu unseren Lizenzen in diesem Material</a:t>
            </a:r>
          </a:p>
          <a:p>
            <a:pPr>
              <a:spcBef>
                <a:spcPts val="600"/>
              </a:spcBef>
            </a:pPr>
            <a:r>
              <a:rPr lang="de-DE" b="1" dirty="0">
                <a:latin typeface="Calibri" panose="020F0502020204030204" pitchFamily="34" charset="0"/>
                <a:cs typeface="Calibri" panose="020F0502020204030204" pitchFamily="34" charset="0"/>
              </a:rPr>
              <a:t>CC0 1.0: </a:t>
            </a:r>
            <a:r>
              <a:rPr lang="de-DE" dirty="0"/>
              <a:t>Dieses Material kann ohne weitere Angaben genutzt werden. Es freut die Urheber dennoch, wenn Sie einen freiwilligen Hinweis verwenden</a:t>
            </a:r>
            <a:r>
              <a:rPr lang="de-DE" altLang="de-DE" dirty="0"/>
              <a:t>.</a:t>
            </a:r>
            <a:r>
              <a:rPr lang="de-DE" dirty="0"/>
              <a:t> </a:t>
            </a:r>
            <a:r>
              <a:rPr lang="de-DE" dirty="0">
                <a:solidFill>
                  <a:schemeClr val="tx2"/>
                </a:solidFill>
                <a:hlinkClick r:id="rId9"/>
              </a:rPr>
              <a:t>Hier finden Sie den vollständigen Lizenztext</a:t>
            </a:r>
            <a:r>
              <a:rPr lang="de-DE" dirty="0">
                <a:solidFill>
                  <a:schemeClr val="tx2"/>
                </a:solidFill>
              </a:rPr>
              <a:t> (t1p.de/cc0de).</a:t>
            </a:r>
            <a:endParaRPr lang="de-DE" dirty="0"/>
          </a:p>
          <a:p>
            <a:r>
              <a:rPr lang="de-DE" b="1" dirty="0">
                <a:latin typeface="Calibri" panose="020F0502020204030204" pitchFamily="34" charset="0"/>
                <a:cs typeface="Calibri" panose="020F0502020204030204" pitchFamily="34" charset="0"/>
              </a:rPr>
              <a:t>CC BY 4.0: </a:t>
            </a:r>
            <a:r>
              <a:rPr lang="de-DE" dirty="0"/>
              <a:t>Sie dürfen auch dieses Material weiter nutzen, müssen aber einen Lizenzhinweis angeben. Bitte orientieren Sie sich dafür an oben aufgeführter Nennung. </a:t>
            </a:r>
            <a:r>
              <a:rPr lang="de-DE" dirty="0">
                <a:solidFill>
                  <a:schemeClr val="tx2"/>
                </a:solidFill>
                <a:hlinkClick r:id="rId8"/>
              </a:rPr>
              <a:t>Hier finden Sie den vollständigen Lizenztext</a:t>
            </a:r>
            <a:r>
              <a:rPr lang="de-DE" dirty="0">
                <a:solidFill>
                  <a:schemeClr val="tx2"/>
                </a:solidFill>
              </a:rPr>
              <a:t> (t1p.de/ccby4de</a:t>
            </a:r>
            <a:r>
              <a:rPr lang="de-DE" dirty="0"/>
              <a:t>). Die Lizenz CC BY 2.0 beruht auf denselben Prinzipien, beruft sich aber auf eine ältere </a:t>
            </a:r>
            <a:r>
              <a:rPr lang="de-DE" dirty="0" err="1"/>
              <a:t>Versionierung</a:t>
            </a:r>
            <a:r>
              <a:rPr lang="de-DE" dirty="0"/>
              <a:t>.</a:t>
            </a:r>
          </a:p>
        </p:txBody>
      </p:sp>
      <p:sp>
        <p:nvSpPr>
          <p:cNvPr id="9" name="Inhaltsplatzhalter 5">
            <a:extLst>
              <a:ext uri="{FF2B5EF4-FFF2-40B4-BE49-F238E27FC236}">
                <a16:creationId xmlns:a16="http://schemas.microsoft.com/office/drawing/2014/main" id="{88412A5E-8D80-B94A-A192-DE7727523CA9}"/>
              </a:ext>
            </a:extLst>
          </p:cNvPr>
          <p:cNvSpPr txBox="1">
            <a:spLocks/>
          </p:cNvSpPr>
          <p:nvPr/>
        </p:nvSpPr>
        <p:spPr>
          <a:xfrm>
            <a:off x="1214101" y="5820297"/>
            <a:ext cx="8312283" cy="754222"/>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00" b="1" dirty="0">
                <a:latin typeface="Calibri" panose="020F0502020204030204" pitchFamily="34" charset="0"/>
                <a:cs typeface="Calibri" panose="020F0502020204030204" pitchFamily="34" charset="0"/>
              </a:rPr>
              <a:t>Hinweise zum </a:t>
            </a:r>
            <a:r>
              <a:rPr lang="de-DE" sz="1200" b="1" dirty="0" err="1">
                <a:latin typeface="Calibri" panose="020F0502020204030204" pitchFamily="34" charset="0"/>
                <a:cs typeface="Calibri" panose="020F0502020204030204" pitchFamily="34" charset="0"/>
              </a:rPr>
              <a:t>Linkshortener</a:t>
            </a:r>
            <a:r>
              <a:rPr lang="de-DE" sz="1200" b="1" dirty="0">
                <a:latin typeface="Calibri" panose="020F0502020204030204" pitchFamily="34" charset="0"/>
                <a:cs typeface="Calibri" panose="020F0502020204030204" pitchFamily="34" charset="0"/>
              </a:rPr>
              <a:t>: </a:t>
            </a:r>
            <a:r>
              <a:rPr lang="de-DE" sz="1200" b="1" u="sng"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https://t1p.de</a:t>
            </a:r>
            <a:endParaRPr lang="de-DE" sz="1200" b="1" dirty="0">
              <a:latin typeface="Calibri" panose="020F0502020204030204" pitchFamily="34" charset="0"/>
              <a:cs typeface="Calibri" panose="020F0502020204030204" pitchFamily="34" charset="0"/>
            </a:endParaRPr>
          </a:p>
          <a:p>
            <a:pPr lvl="3">
              <a:spcBef>
                <a:spcPts val="0"/>
              </a:spcBef>
            </a:pPr>
            <a:r>
              <a:rPr lang="de-DE" sz="700" dirty="0">
                <a:solidFill>
                  <a:schemeClr val="tx2"/>
                </a:solidFill>
              </a:rPr>
              <a:t>Der datenschutzfreundliche Kurzlink-Service wird von Deutschland aus betrieben und überprüft alle Links auf einen möglichen Viren-, Malware- und </a:t>
            </a:r>
            <a:r>
              <a:rPr lang="de-DE" sz="700" dirty="0" err="1">
                <a:solidFill>
                  <a:schemeClr val="tx2"/>
                </a:solidFill>
              </a:rPr>
              <a:t>Phishingbefall</a:t>
            </a:r>
            <a:r>
              <a:rPr lang="de-DE" sz="700" dirty="0">
                <a:solidFill>
                  <a:schemeClr val="tx2"/>
                </a:solidFill>
              </a:rPr>
              <a:t>. Wird eine Malware-Infektion auf einer Seite festgestellt, werden die </a:t>
            </a:r>
            <a:r>
              <a:rPr lang="de-DE" sz="700" dirty="0" err="1">
                <a:solidFill>
                  <a:schemeClr val="tx2"/>
                </a:solidFill>
              </a:rPr>
              <a:t>Nutzer.innen</a:t>
            </a:r>
            <a:r>
              <a:rPr lang="de-DE" sz="700" dirty="0">
                <a:solidFill>
                  <a:schemeClr val="tx2"/>
                </a:solidFill>
              </a:rPr>
              <a:t>, die den zugehörigen </a:t>
            </a:r>
            <a:r>
              <a:rPr lang="de-DE" sz="700" dirty="0" err="1">
                <a:solidFill>
                  <a:schemeClr val="tx2"/>
                </a:solidFill>
              </a:rPr>
              <a:t>Kurzlink</a:t>
            </a:r>
            <a:r>
              <a:rPr lang="de-DE" sz="700" dirty="0">
                <a:solidFill>
                  <a:schemeClr val="tx2"/>
                </a:solidFill>
              </a:rPr>
              <a:t> aufrufen, nicht einfach zu der Seite weitergeleitet, sondern über das potenzielle Risiko informiert. Gleichzeitig wird automatisch eine Vielzahl von </a:t>
            </a:r>
            <a:r>
              <a:rPr lang="de-DE" sz="700" dirty="0" err="1">
                <a:solidFill>
                  <a:schemeClr val="tx2"/>
                </a:solidFill>
              </a:rPr>
              <a:t>Blacklist</a:t>
            </a:r>
            <a:r>
              <a:rPr lang="de-DE" sz="700" dirty="0">
                <a:solidFill>
                  <a:schemeClr val="tx2"/>
                </a:solidFill>
              </a:rPr>
              <a:t>-Anbietern über die festgestellten Bedrohungen in Kenntnis gesetzt. Zum Schutz vor Phishing-Angriffen werden alle gespeicherten Links mit mehreren Datenbanken bereits bekannter Phishing-Webseiten abgeglichen. Auch hier werden die </a:t>
            </a:r>
            <a:r>
              <a:rPr lang="de-DE" sz="700" dirty="0" err="1">
                <a:solidFill>
                  <a:schemeClr val="tx2"/>
                </a:solidFill>
              </a:rPr>
              <a:t>Nutzer.innen</a:t>
            </a:r>
            <a:r>
              <a:rPr lang="de-DE" sz="700" dirty="0">
                <a:solidFill>
                  <a:schemeClr val="tx2"/>
                </a:solidFill>
              </a:rPr>
              <a:t> vor einer Weiterleitung zur Zielwebseite gewarnt, sobald eine Bedrohung erkannt wird.</a:t>
            </a:r>
          </a:p>
        </p:txBody>
      </p:sp>
      <p:pic>
        <p:nvPicPr>
          <p:cNvPr id="8" name="Grafik 7">
            <a:extLst>
              <a:ext uri="{FF2B5EF4-FFF2-40B4-BE49-F238E27FC236}">
                <a16:creationId xmlns:a16="http://schemas.microsoft.com/office/drawing/2014/main" id="{7D9632F8-10C1-5948-9D84-47AD52BB3133}"/>
              </a:ext>
            </a:extLst>
          </p:cNvPr>
          <p:cNvPicPr>
            <a:picLocks noChangeAspect="1"/>
          </p:cNvPicPr>
          <p:nvPr/>
        </p:nvPicPr>
        <p:blipFill>
          <a:blip r:embed="rId11"/>
          <a:stretch>
            <a:fillRect/>
          </a:stretch>
        </p:blipFill>
        <p:spPr>
          <a:xfrm>
            <a:off x="1214101" y="2034318"/>
            <a:ext cx="1572822" cy="550488"/>
          </a:xfrm>
          <a:prstGeom prst="rect">
            <a:avLst/>
          </a:prstGeom>
        </p:spPr>
      </p:pic>
      <p:cxnSp>
        <p:nvCxnSpPr>
          <p:cNvPr id="10" name="Gerade Verbindung 9">
            <a:extLst>
              <a:ext uri="{FF2B5EF4-FFF2-40B4-BE49-F238E27FC236}">
                <a16:creationId xmlns:a16="http://schemas.microsoft.com/office/drawing/2014/main" id="{4DAA2932-A19D-2F4E-B331-576DCD236221}"/>
              </a:ext>
            </a:extLst>
          </p:cNvPr>
          <p:cNvCxnSpPr>
            <a:cxnSpLocks/>
          </p:cNvCxnSpPr>
          <p:nvPr/>
        </p:nvCxnSpPr>
        <p:spPr>
          <a:xfrm>
            <a:off x="1214101" y="2909454"/>
            <a:ext cx="841757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85A347F-74A6-5D44-9644-167E010FCA4B}"/>
              </a:ext>
            </a:extLst>
          </p:cNvPr>
          <p:cNvCxnSpPr>
            <a:cxnSpLocks/>
          </p:cNvCxnSpPr>
          <p:nvPr/>
        </p:nvCxnSpPr>
        <p:spPr>
          <a:xfrm flipV="1">
            <a:off x="5329279" y="3174114"/>
            <a:ext cx="0" cy="23275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4E0F39DD-8363-E34D-883E-E7C5452BEF2C}"/>
              </a:ext>
            </a:extLst>
          </p:cNvPr>
          <p:cNvCxnSpPr>
            <a:cxnSpLocks/>
          </p:cNvCxnSpPr>
          <p:nvPr/>
        </p:nvCxnSpPr>
        <p:spPr>
          <a:xfrm>
            <a:off x="1214101" y="5760720"/>
            <a:ext cx="841757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066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55D9F-EBEA-5147-B950-7713E895723A}"/>
              </a:ext>
            </a:extLst>
          </p:cNvPr>
          <p:cNvSpPr>
            <a:spLocks noGrp="1"/>
          </p:cNvSpPr>
          <p:nvPr>
            <p:ph type="title"/>
          </p:nvPr>
        </p:nvSpPr>
        <p:spPr>
          <a:xfrm>
            <a:off x="628651" y="503239"/>
            <a:ext cx="6192837" cy="863600"/>
          </a:xfrm>
        </p:spPr>
        <p:txBody>
          <a:bodyPr/>
          <a:lstStyle/>
          <a:p>
            <a:r>
              <a:rPr lang="de-DE" dirty="0"/>
              <a:t>Wie das </a:t>
            </a:r>
            <a:r>
              <a:rPr lang="de-DE" b="1" dirty="0">
                <a:solidFill>
                  <a:schemeClr val="accent1"/>
                </a:solidFill>
              </a:rPr>
              <a:t>OER-</a:t>
            </a:r>
            <a:br>
              <a:rPr lang="de-DE" b="1" dirty="0">
                <a:solidFill>
                  <a:schemeClr val="accent1"/>
                </a:solidFill>
              </a:rPr>
            </a:br>
            <a:r>
              <a:rPr lang="de-DE" b="1" dirty="0">
                <a:solidFill>
                  <a:schemeClr val="accent1"/>
                </a:solidFill>
              </a:rPr>
              <a:t>Handbuch</a:t>
            </a:r>
            <a:r>
              <a:rPr lang="de-DE" dirty="0"/>
              <a:t> modifizieren</a:t>
            </a:r>
          </a:p>
        </p:txBody>
      </p:sp>
      <p:sp>
        <p:nvSpPr>
          <p:cNvPr id="4" name="Foliennummernplatzhalter 3">
            <a:extLst>
              <a:ext uri="{FF2B5EF4-FFF2-40B4-BE49-F238E27FC236}">
                <a16:creationId xmlns:a16="http://schemas.microsoft.com/office/drawing/2014/main" id="{75FA99D0-C64C-D443-BE5C-25D1DFC1072E}"/>
              </a:ext>
            </a:extLst>
          </p:cNvPr>
          <p:cNvSpPr>
            <a:spLocks noGrp="1"/>
          </p:cNvSpPr>
          <p:nvPr>
            <p:ph type="sldNum" sz="quarter" idx="12"/>
          </p:nvPr>
        </p:nvSpPr>
        <p:spPr/>
        <p:txBody>
          <a:bodyPr/>
          <a:lstStyle/>
          <a:p>
            <a:fld id="{BA6FFAF3-5CE7-1E4A-B297-9EAF17666F00}" type="slidenum">
              <a:rPr lang="de-DE" smtClean="0"/>
              <a:t>41</a:t>
            </a:fld>
            <a:endParaRPr lang="de-DE" dirty="0"/>
          </a:p>
        </p:txBody>
      </p:sp>
      <p:grpSp>
        <p:nvGrpSpPr>
          <p:cNvPr id="20" name="Gruppieren 19">
            <a:extLst>
              <a:ext uri="{FF2B5EF4-FFF2-40B4-BE49-F238E27FC236}">
                <a16:creationId xmlns:a16="http://schemas.microsoft.com/office/drawing/2014/main" id="{664E9F96-A34E-B145-A730-8320C1598E31}"/>
              </a:ext>
            </a:extLst>
          </p:cNvPr>
          <p:cNvGrpSpPr/>
          <p:nvPr/>
        </p:nvGrpSpPr>
        <p:grpSpPr>
          <a:xfrm>
            <a:off x="8711091" y="5912044"/>
            <a:ext cx="1519121" cy="1109772"/>
            <a:chOff x="628650" y="5092162"/>
            <a:chExt cx="1519121" cy="1109772"/>
          </a:xfrm>
        </p:grpSpPr>
        <p:sp>
          <p:nvSpPr>
            <p:cNvPr id="21" name="Rechteck 20">
              <a:extLst>
                <a:ext uri="{FF2B5EF4-FFF2-40B4-BE49-F238E27FC236}">
                  <a16:creationId xmlns:a16="http://schemas.microsoft.com/office/drawing/2014/main" id="{B0F36812-2CF2-6740-B7E3-2BF11B36751A}"/>
                </a:ext>
              </a:extLst>
            </p:cNvPr>
            <p:cNvSpPr/>
            <p:nvPr/>
          </p:nvSpPr>
          <p:spPr>
            <a:xfrm>
              <a:off x="781650" y="5245162"/>
              <a:ext cx="1366121" cy="956772"/>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Tipp: Passen Sie in der Masteransicht die Farben nach Ihrem Corporate Design an und machen Sie dieses OER zu Ihrem Material.  </a:t>
              </a:r>
            </a:p>
          </p:txBody>
        </p:sp>
        <p:sp>
          <p:nvSpPr>
            <p:cNvPr id="22" name="Oval 21">
              <a:extLst>
                <a:ext uri="{FF2B5EF4-FFF2-40B4-BE49-F238E27FC236}">
                  <a16:creationId xmlns:a16="http://schemas.microsoft.com/office/drawing/2014/main" id="{E386DDEF-55DB-4E43-AF79-4E122E5D037A}"/>
                </a:ext>
              </a:extLst>
            </p:cNvPr>
            <p:cNvSpPr/>
            <p:nvPr/>
          </p:nvSpPr>
          <p:spPr>
            <a:xfrm>
              <a:off x="628650"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a:extLst>
                <a:ext uri="{FF2B5EF4-FFF2-40B4-BE49-F238E27FC236}">
                  <a16:creationId xmlns:a16="http://schemas.microsoft.com/office/drawing/2014/main" id="{A7AE46D8-514B-BD45-85E7-70336BF0319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91650" y="5319507"/>
              <a:ext cx="180000" cy="180000"/>
            </a:xfrm>
            <a:prstGeom prst="rect">
              <a:avLst/>
            </a:prstGeom>
          </p:spPr>
        </p:pic>
      </p:grpSp>
      <p:grpSp>
        <p:nvGrpSpPr>
          <p:cNvPr id="24" name="Gruppieren 23">
            <a:extLst>
              <a:ext uri="{FF2B5EF4-FFF2-40B4-BE49-F238E27FC236}">
                <a16:creationId xmlns:a16="http://schemas.microsoft.com/office/drawing/2014/main" id="{0395259C-6064-3A4A-9775-50512D175EA3}"/>
              </a:ext>
            </a:extLst>
          </p:cNvPr>
          <p:cNvGrpSpPr/>
          <p:nvPr/>
        </p:nvGrpSpPr>
        <p:grpSpPr>
          <a:xfrm>
            <a:off x="7991974" y="630542"/>
            <a:ext cx="2071188" cy="725051"/>
            <a:chOff x="5192906" y="5540593"/>
            <a:chExt cx="2071188" cy="725051"/>
          </a:xfrm>
        </p:grpSpPr>
        <p:sp>
          <p:nvSpPr>
            <p:cNvPr id="25" name="Rechteck 24">
              <a:extLst>
                <a:ext uri="{FF2B5EF4-FFF2-40B4-BE49-F238E27FC236}">
                  <a16:creationId xmlns:a16="http://schemas.microsoft.com/office/drawing/2014/main" id="{8D28A4C5-90A3-FB47-9F0D-E0BC5AF67D63}"/>
                </a:ext>
              </a:extLst>
            </p:cNvPr>
            <p:cNvSpPr/>
            <p:nvPr/>
          </p:nvSpPr>
          <p:spPr>
            <a:xfrm>
              <a:off x="5345906" y="5693593"/>
              <a:ext cx="1918188" cy="572051"/>
            </a:xfrm>
            <a:prstGeom prst="rect">
              <a:avLst/>
            </a:prstGeom>
            <a:solidFill>
              <a:schemeClr val="bg1"/>
            </a:solidFill>
            <a:ln w="6350">
              <a:solidFill>
                <a:srgbClr val="D35230"/>
              </a:solidFill>
            </a:ln>
            <a:effectLst>
              <a:outerShdw dist="63500" dir="2700000" algn="tl" rotWithShape="0">
                <a:srgbClr val="FFAF95"/>
              </a:outerShdw>
            </a:effectLst>
          </p:spPr>
          <p:txBody>
            <a:bodyPr wrap="square" lIns="144000" tIns="125999" rIns="90000" bIns="90000">
              <a:spAutoFit/>
            </a:bodyPr>
            <a:lstStyle/>
            <a:p>
              <a:r>
                <a:rPr lang="de-DE" sz="1000" b="1" dirty="0">
                  <a:solidFill>
                    <a:srgbClr val="D35230"/>
                  </a:solidFill>
                  <a:latin typeface="Calibri" panose="020F0502020204030204" pitchFamily="34" charset="0"/>
                  <a:cs typeface="Calibri" panose="020F0502020204030204" pitchFamily="34" charset="0"/>
                </a:rPr>
                <a:t>Link zur Toolbox</a:t>
              </a:r>
            </a:p>
            <a:p>
              <a:pPr>
                <a:spcBef>
                  <a:spcPts val="600"/>
                </a:spcBef>
              </a:pPr>
              <a:r>
                <a:rPr lang="de-DE" sz="800" dirty="0">
                  <a:solidFill>
                    <a:srgbClr val="D35230"/>
                  </a:solidFill>
                  <a:latin typeface="Calibri Light" panose="020F0302020204030204" pitchFamily="34" charset="0"/>
                  <a:cs typeface="Calibri Light" panose="020F0302020204030204" pitchFamily="34" charset="0"/>
                </a:rPr>
                <a:t>Hier geht‘s zur Toolbox → </a:t>
              </a:r>
              <a:r>
                <a:rPr lang="de-DE" sz="800" dirty="0">
                  <a:solidFill>
                    <a:srgbClr val="D35230"/>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t1p.de/</a:t>
              </a:r>
              <a:r>
                <a:rPr lang="de-DE" sz="800" dirty="0" err="1">
                  <a:solidFill>
                    <a:srgbClr val="D35230"/>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socis</a:t>
              </a:r>
              <a:endParaRPr lang="de-DE" sz="800" dirty="0">
                <a:solidFill>
                  <a:srgbClr val="D35230"/>
                </a:solidFill>
                <a:latin typeface="Calibri Light" panose="020F0302020204030204" pitchFamily="34" charset="0"/>
                <a:cs typeface="Calibri Light" panose="020F0302020204030204" pitchFamily="34" charset="0"/>
              </a:endParaRPr>
            </a:p>
          </p:txBody>
        </p:sp>
        <p:sp>
          <p:nvSpPr>
            <p:cNvPr id="26" name="Oval 25">
              <a:extLst>
                <a:ext uri="{FF2B5EF4-FFF2-40B4-BE49-F238E27FC236}">
                  <a16:creationId xmlns:a16="http://schemas.microsoft.com/office/drawing/2014/main" id="{7FD44819-A8EC-8341-844B-727BB7F8134C}"/>
                </a:ext>
              </a:extLst>
            </p:cNvPr>
            <p:cNvSpPr/>
            <p:nvPr/>
          </p:nvSpPr>
          <p:spPr>
            <a:xfrm>
              <a:off x="5192906" y="5540593"/>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a:extLst>
                <a:ext uri="{FF2B5EF4-FFF2-40B4-BE49-F238E27FC236}">
                  <a16:creationId xmlns:a16="http://schemas.microsoft.com/office/drawing/2014/main" id="{9A369F70-4768-1E45-9189-F2243B55497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09915" y="5546129"/>
              <a:ext cx="270633" cy="270633"/>
            </a:xfrm>
            <a:prstGeom prst="rect">
              <a:avLst/>
            </a:prstGeom>
          </p:spPr>
        </p:pic>
      </p:grpSp>
      <p:sp>
        <p:nvSpPr>
          <p:cNvPr id="34" name="Inhaltsplatzhalter 2">
            <a:extLst>
              <a:ext uri="{FF2B5EF4-FFF2-40B4-BE49-F238E27FC236}">
                <a16:creationId xmlns:a16="http://schemas.microsoft.com/office/drawing/2014/main" id="{BD0D127C-AC44-FA40-B44C-09A01916589B}"/>
              </a:ext>
            </a:extLst>
          </p:cNvPr>
          <p:cNvSpPr txBox="1">
            <a:spLocks/>
          </p:cNvSpPr>
          <p:nvPr/>
        </p:nvSpPr>
        <p:spPr>
          <a:xfrm>
            <a:off x="629068" y="1366839"/>
            <a:ext cx="6022103"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5"/>
                </a:solidFill>
                <a:latin typeface="Calibri" panose="020F0502020204030204" pitchFamily="34" charset="0"/>
                <a:cs typeface="Calibri" panose="020F0502020204030204" pitchFamily="34" charset="0"/>
              </a:rPr>
              <a:t>Mit der Toolbox </a:t>
            </a:r>
            <a:r>
              <a:rPr lang="de-DE" sz="1500" dirty="0">
                <a:solidFill>
                  <a:srgbClr val="D35230"/>
                </a:solidFill>
              </a:rPr>
              <a:t>(PowerPoint-Datei) </a:t>
            </a:r>
            <a:r>
              <a:rPr lang="de-DE" sz="1500" b="1" dirty="0">
                <a:solidFill>
                  <a:schemeClr val="accent5"/>
                </a:solidFill>
                <a:latin typeface="Calibri" panose="020F0502020204030204" pitchFamily="34" charset="0"/>
                <a:cs typeface="Calibri" panose="020F0502020204030204" pitchFamily="34" charset="0"/>
              </a:rPr>
              <a:t>steht Ihnen ein Gestaltungswerkzeug zur Verfügung, auf das Sie in der Weiterverwendung des OER-Handbuchs zurückgreifen können. Lassen Sie sich inspirieren!</a:t>
            </a:r>
          </a:p>
        </p:txBody>
      </p:sp>
      <p:sp>
        <p:nvSpPr>
          <p:cNvPr id="35" name="Inhaltsplatzhalter 2">
            <a:extLst>
              <a:ext uri="{FF2B5EF4-FFF2-40B4-BE49-F238E27FC236}">
                <a16:creationId xmlns:a16="http://schemas.microsoft.com/office/drawing/2014/main" id="{EBAC2875-8050-1542-9C8A-6E7DBD930BAF}"/>
              </a:ext>
            </a:extLst>
          </p:cNvPr>
          <p:cNvSpPr txBox="1">
            <a:spLocks/>
          </p:cNvSpPr>
          <p:nvPr/>
        </p:nvSpPr>
        <p:spPr>
          <a:xfrm>
            <a:off x="639118" y="2611017"/>
            <a:ext cx="3009517" cy="70019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latin typeface="Calibri" panose="020F0502020204030204" pitchFamily="34" charset="0"/>
                <a:cs typeface="Calibri" panose="020F0502020204030204" pitchFamily="34" charset="0"/>
              </a:rPr>
              <a:t>Vorlagen für Einzelseiten (Templates)</a:t>
            </a:r>
          </a:p>
          <a:p>
            <a:pPr>
              <a:spcBef>
                <a:spcPts val="600"/>
              </a:spcBef>
            </a:pPr>
            <a:r>
              <a:rPr lang="de-DE" dirty="0"/>
              <a:t>Vorlagen für einzelne Seiten, die Sie kopieren aber auch verändern können.</a:t>
            </a:r>
          </a:p>
        </p:txBody>
      </p:sp>
      <p:sp>
        <p:nvSpPr>
          <p:cNvPr id="36" name="Inhaltsplatzhalter 2">
            <a:extLst>
              <a:ext uri="{FF2B5EF4-FFF2-40B4-BE49-F238E27FC236}">
                <a16:creationId xmlns:a16="http://schemas.microsoft.com/office/drawing/2014/main" id="{1ECD2040-F55D-1F4F-91FA-316B155D3B8A}"/>
              </a:ext>
            </a:extLst>
          </p:cNvPr>
          <p:cNvSpPr txBox="1">
            <a:spLocks/>
          </p:cNvSpPr>
          <p:nvPr/>
        </p:nvSpPr>
        <p:spPr>
          <a:xfrm>
            <a:off x="5500043" y="2604392"/>
            <a:ext cx="4262522" cy="70019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latin typeface="Calibri" panose="020F0502020204030204" pitchFamily="34" charset="0"/>
                <a:cs typeface="Calibri" panose="020F0502020204030204" pitchFamily="34" charset="0"/>
              </a:rPr>
              <a:t>Design Elemente</a:t>
            </a:r>
          </a:p>
          <a:p>
            <a:pPr>
              <a:spcBef>
                <a:spcPts val="600"/>
              </a:spcBef>
            </a:pPr>
            <a:r>
              <a:rPr lang="de-DE" dirty="0"/>
              <a:t>Verschiedene Objekte wie Infoboxen, Icons, Textfelder, sowie Vorlagen für Farben, Schriften und Grafiken, die Sie kopieren können. </a:t>
            </a:r>
          </a:p>
        </p:txBody>
      </p:sp>
      <p:pic>
        <p:nvPicPr>
          <p:cNvPr id="49" name="Grafik 48" descr="Ein Bild, das Text enthält.&#10;&#10;Automatisch generierte Beschreibung">
            <a:extLst>
              <a:ext uri="{FF2B5EF4-FFF2-40B4-BE49-F238E27FC236}">
                <a16:creationId xmlns:a16="http://schemas.microsoft.com/office/drawing/2014/main" id="{CBDEE43D-F34C-054B-B72C-72FDB65ACEA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44465" y="5971973"/>
            <a:ext cx="1334747" cy="943200"/>
          </a:xfrm>
          <a:prstGeom prst="rect">
            <a:avLst/>
          </a:prstGeom>
          <a:ln w="3175">
            <a:solidFill>
              <a:schemeClr val="accent1"/>
            </a:solidFill>
          </a:ln>
        </p:spPr>
      </p:pic>
      <p:pic>
        <p:nvPicPr>
          <p:cNvPr id="51" name="Grafik 50">
            <a:extLst>
              <a:ext uri="{FF2B5EF4-FFF2-40B4-BE49-F238E27FC236}">
                <a16:creationId xmlns:a16="http://schemas.microsoft.com/office/drawing/2014/main" id="{5A91E6C4-2B5B-754D-A1ED-95D8DCBC22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7175" y="5971973"/>
            <a:ext cx="1334747" cy="943200"/>
          </a:xfrm>
          <a:prstGeom prst="rect">
            <a:avLst/>
          </a:prstGeom>
          <a:ln w="3175">
            <a:solidFill>
              <a:schemeClr val="accent1"/>
            </a:solidFill>
          </a:ln>
        </p:spPr>
      </p:pic>
      <p:pic>
        <p:nvPicPr>
          <p:cNvPr id="70" name="Grafik 69">
            <a:extLst>
              <a:ext uri="{FF2B5EF4-FFF2-40B4-BE49-F238E27FC236}">
                <a16:creationId xmlns:a16="http://schemas.microsoft.com/office/drawing/2014/main" id="{4CA46851-F6FD-B847-ADF4-ECF626102B8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7175" y="3515953"/>
            <a:ext cx="1334747" cy="943200"/>
          </a:xfrm>
          <a:prstGeom prst="rect">
            <a:avLst/>
          </a:prstGeom>
          <a:ln w="3175">
            <a:solidFill>
              <a:schemeClr val="accent1"/>
            </a:solidFill>
          </a:ln>
        </p:spPr>
      </p:pic>
      <p:pic>
        <p:nvPicPr>
          <p:cNvPr id="72" name="Grafik 71">
            <a:extLst>
              <a:ext uri="{FF2B5EF4-FFF2-40B4-BE49-F238E27FC236}">
                <a16:creationId xmlns:a16="http://schemas.microsoft.com/office/drawing/2014/main" id="{0A61E482-C161-AA46-999D-7618D1DE7E9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44465" y="3515953"/>
            <a:ext cx="1334747" cy="943200"/>
          </a:xfrm>
          <a:prstGeom prst="rect">
            <a:avLst/>
          </a:prstGeom>
          <a:ln w="3175">
            <a:solidFill>
              <a:schemeClr val="accent1"/>
            </a:solidFill>
          </a:ln>
        </p:spPr>
      </p:pic>
      <p:pic>
        <p:nvPicPr>
          <p:cNvPr id="74" name="Grafik 73" descr="Ein Bild, das Text enthält.&#10;&#10;Automatisch generierte Beschreibung">
            <a:extLst>
              <a:ext uri="{FF2B5EF4-FFF2-40B4-BE49-F238E27FC236}">
                <a16:creationId xmlns:a16="http://schemas.microsoft.com/office/drawing/2014/main" id="{FCCB735A-1386-CE4B-AB63-8CC49AA7E79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7175" y="4743963"/>
            <a:ext cx="1334747" cy="943200"/>
          </a:xfrm>
          <a:prstGeom prst="rect">
            <a:avLst/>
          </a:prstGeom>
          <a:ln w="3175">
            <a:solidFill>
              <a:schemeClr val="accent1"/>
            </a:solidFill>
          </a:ln>
        </p:spPr>
      </p:pic>
      <p:pic>
        <p:nvPicPr>
          <p:cNvPr id="78" name="Grafik 77" descr="Ein Bild, das Text enthält.&#10;&#10;Automatisch generierte Beschreibung">
            <a:extLst>
              <a:ext uri="{FF2B5EF4-FFF2-40B4-BE49-F238E27FC236}">
                <a16:creationId xmlns:a16="http://schemas.microsoft.com/office/drawing/2014/main" id="{208FBDB4-6195-7346-856C-CB423C5FADB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44465" y="4743963"/>
            <a:ext cx="1334747" cy="943200"/>
          </a:xfrm>
          <a:prstGeom prst="rect">
            <a:avLst/>
          </a:prstGeom>
          <a:ln w="3175">
            <a:solidFill>
              <a:schemeClr val="accent1"/>
            </a:solidFill>
          </a:ln>
        </p:spPr>
      </p:pic>
      <p:pic>
        <p:nvPicPr>
          <p:cNvPr id="81" name="Grafik 80" descr="Ein Bild, das Tisch enthält.&#10;&#10;Automatisch generierte Beschreibung">
            <a:extLst>
              <a:ext uri="{FF2B5EF4-FFF2-40B4-BE49-F238E27FC236}">
                <a16:creationId xmlns:a16="http://schemas.microsoft.com/office/drawing/2014/main" id="{3B9E8405-240A-8B4A-AE81-069089B8256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86741" y="3515895"/>
            <a:ext cx="1334747" cy="943200"/>
          </a:xfrm>
          <a:prstGeom prst="rect">
            <a:avLst/>
          </a:prstGeom>
          <a:ln w="3175">
            <a:solidFill>
              <a:schemeClr val="accent1"/>
            </a:solidFill>
          </a:ln>
        </p:spPr>
      </p:pic>
      <p:pic>
        <p:nvPicPr>
          <p:cNvPr id="82" name="Grafik 81">
            <a:extLst>
              <a:ext uri="{FF2B5EF4-FFF2-40B4-BE49-F238E27FC236}">
                <a16:creationId xmlns:a16="http://schemas.microsoft.com/office/drawing/2014/main" id="{138CFB4A-BC3C-9A4E-A1C9-80A3E582382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108826" y="3515895"/>
            <a:ext cx="1334747" cy="943200"/>
          </a:xfrm>
          <a:prstGeom prst="rect">
            <a:avLst/>
          </a:prstGeom>
          <a:ln w="3175">
            <a:solidFill>
              <a:schemeClr val="accent1"/>
            </a:solidFill>
          </a:ln>
        </p:spPr>
      </p:pic>
      <p:pic>
        <p:nvPicPr>
          <p:cNvPr id="83" name="Grafik 82" descr="Ein Bild, das Text enthält.&#10;&#10;Automatisch generierte Beschreibung">
            <a:extLst>
              <a:ext uri="{FF2B5EF4-FFF2-40B4-BE49-F238E27FC236}">
                <a16:creationId xmlns:a16="http://schemas.microsoft.com/office/drawing/2014/main" id="{54EC8B7C-5ED0-6845-BB33-B66881BC36F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496513" y="4743905"/>
            <a:ext cx="1334747" cy="943200"/>
          </a:xfrm>
          <a:prstGeom prst="rect">
            <a:avLst/>
          </a:prstGeom>
          <a:ln w="3175">
            <a:solidFill>
              <a:schemeClr val="accent1"/>
            </a:solidFill>
          </a:ln>
        </p:spPr>
      </p:pic>
      <p:pic>
        <p:nvPicPr>
          <p:cNvPr id="84" name="Grafik 83" descr="Ein Bild, das Text enthält.&#10;&#10;Automatisch generierte Beschreibung">
            <a:extLst>
              <a:ext uri="{FF2B5EF4-FFF2-40B4-BE49-F238E27FC236}">
                <a16:creationId xmlns:a16="http://schemas.microsoft.com/office/drawing/2014/main" id="{8BF2A19F-FB53-D347-98FD-145463AFF0B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08826" y="4743905"/>
            <a:ext cx="1334747" cy="943200"/>
          </a:xfrm>
          <a:prstGeom prst="rect">
            <a:avLst/>
          </a:prstGeom>
          <a:ln w="3175">
            <a:solidFill>
              <a:schemeClr val="accent1"/>
            </a:solidFill>
          </a:ln>
        </p:spPr>
      </p:pic>
      <p:pic>
        <p:nvPicPr>
          <p:cNvPr id="85" name="Grafik 84" descr="Ein Bild, das Tisch enthält.&#10;&#10;Automatisch generierte Beschreibung">
            <a:extLst>
              <a:ext uri="{FF2B5EF4-FFF2-40B4-BE49-F238E27FC236}">
                <a16:creationId xmlns:a16="http://schemas.microsoft.com/office/drawing/2014/main" id="{E79194D1-790B-2147-979B-816803DC6F3F}"/>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496513" y="5982928"/>
            <a:ext cx="1334747" cy="943200"/>
          </a:xfrm>
          <a:prstGeom prst="rect">
            <a:avLst/>
          </a:prstGeom>
          <a:ln w="3175">
            <a:solidFill>
              <a:schemeClr val="accent1"/>
            </a:solidFill>
          </a:ln>
        </p:spPr>
      </p:pic>
      <p:pic>
        <p:nvPicPr>
          <p:cNvPr id="86" name="Grafik 85">
            <a:extLst>
              <a:ext uri="{FF2B5EF4-FFF2-40B4-BE49-F238E27FC236}">
                <a16:creationId xmlns:a16="http://schemas.microsoft.com/office/drawing/2014/main" id="{CFD831BF-123F-8F46-8322-A420CC2A13E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03802" y="5980143"/>
            <a:ext cx="1334747" cy="943200"/>
          </a:xfrm>
          <a:prstGeom prst="rect">
            <a:avLst/>
          </a:prstGeom>
          <a:ln w="3175">
            <a:solidFill>
              <a:schemeClr val="accent1"/>
            </a:solidFill>
          </a:ln>
        </p:spPr>
      </p:pic>
    </p:spTree>
    <p:extLst>
      <p:ext uri="{BB962C8B-B14F-4D97-AF65-F5344CB8AC3E}">
        <p14:creationId xmlns:p14="http://schemas.microsoft.com/office/powerpoint/2010/main" val="1565623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hteck 63">
            <a:extLst>
              <a:ext uri="{FF2B5EF4-FFF2-40B4-BE49-F238E27FC236}">
                <a16:creationId xmlns:a16="http://schemas.microsoft.com/office/drawing/2014/main" id="{E3F69E3A-5640-1B4A-8C80-556956B751BB}"/>
              </a:ext>
            </a:extLst>
          </p:cNvPr>
          <p:cNvSpPr/>
          <p:nvPr/>
        </p:nvSpPr>
        <p:spPr>
          <a:xfrm flipH="1">
            <a:off x="-1" y="1"/>
            <a:ext cx="3870325" cy="6911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332DDC5-D7EB-D346-87F0-7B7EAA2640C4}"/>
              </a:ext>
            </a:extLst>
          </p:cNvPr>
          <p:cNvSpPr>
            <a:spLocks noGrp="1"/>
          </p:cNvSpPr>
          <p:nvPr>
            <p:ph type="title"/>
          </p:nvPr>
        </p:nvSpPr>
        <p:spPr/>
        <p:txBody>
          <a:bodyPr/>
          <a:lstStyle/>
          <a:p>
            <a:r>
              <a:rPr lang="de-DE" dirty="0"/>
              <a:t>Wofür stehen die </a:t>
            </a:r>
            <a:r>
              <a:rPr lang="de-DE" b="1" dirty="0">
                <a:solidFill>
                  <a:schemeClr val="accent5"/>
                </a:solidFill>
              </a:rPr>
              <a:t>Icons</a:t>
            </a:r>
            <a:r>
              <a:rPr lang="de-DE" dirty="0"/>
              <a:t>?</a:t>
            </a:r>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5</a:t>
            </a:fld>
            <a:endParaRPr lang="de-DE" dirty="0"/>
          </a:p>
        </p:txBody>
      </p:sp>
      <p:sp>
        <p:nvSpPr>
          <p:cNvPr id="10" name="Inhaltsplatzhalter 2">
            <a:extLst>
              <a:ext uri="{FF2B5EF4-FFF2-40B4-BE49-F238E27FC236}">
                <a16:creationId xmlns:a16="http://schemas.microsoft.com/office/drawing/2014/main" id="{2F22B864-D86E-0D4E-8212-45FAE1E11FFA}"/>
              </a:ext>
            </a:extLst>
          </p:cNvPr>
          <p:cNvSpPr txBox="1">
            <a:spLocks/>
          </p:cNvSpPr>
          <p:nvPr/>
        </p:nvSpPr>
        <p:spPr>
          <a:xfrm>
            <a:off x="629069" y="1366839"/>
            <a:ext cx="4445581"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5"/>
                </a:solidFill>
                <a:latin typeface="Calibri" panose="020F0502020204030204" pitchFamily="34" charset="0"/>
                <a:cs typeface="Calibri" panose="020F0502020204030204" pitchFamily="34" charset="0"/>
              </a:rPr>
              <a:t>Das OER-Handbuch ist als Lernmaterial strukturiert. Jedes Modul enthält wiederkehrende Elemente, die Ihnen die Orientierung erleichtern sollen.</a:t>
            </a:r>
          </a:p>
        </p:txBody>
      </p:sp>
      <p:sp>
        <p:nvSpPr>
          <p:cNvPr id="15" name="Textfeld 14">
            <a:extLst>
              <a:ext uri="{FF2B5EF4-FFF2-40B4-BE49-F238E27FC236}">
                <a16:creationId xmlns:a16="http://schemas.microsoft.com/office/drawing/2014/main" id="{939E3B62-0F56-8144-BCE8-09A48E62D500}"/>
              </a:ext>
            </a:extLst>
          </p:cNvPr>
          <p:cNvSpPr txBox="1"/>
          <p:nvPr/>
        </p:nvSpPr>
        <p:spPr>
          <a:xfrm>
            <a:off x="5418077" y="6308053"/>
            <a:ext cx="1614664" cy="261610"/>
          </a:xfrm>
          <a:prstGeom prst="rect">
            <a:avLst/>
          </a:prstGeom>
          <a:noFill/>
        </p:spPr>
        <p:txBody>
          <a:bodyPr wrap="square" rtlCol="0">
            <a:spAutoFit/>
          </a:bodyPr>
          <a:lstStyle/>
          <a:p>
            <a:pPr algn="ctr"/>
            <a:r>
              <a:rPr lang="de-DE" sz="1100" dirty="0">
                <a:latin typeface="Calibri Light" panose="020F0302020204030204" pitchFamily="34" charset="0"/>
                <a:cs typeface="Calibri Light" panose="020F0302020204030204" pitchFamily="34" charset="0"/>
              </a:rPr>
              <a:t>Übung/Aktivaufgabe</a:t>
            </a:r>
          </a:p>
        </p:txBody>
      </p:sp>
      <p:pic>
        <p:nvPicPr>
          <p:cNvPr id="17" name="Grafik 16">
            <a:extLst>
              <a:ext uri="{FF2B5EF4-FFF2-40B4-BE49-F238E27FC236}">
                <a16:creationId xmlns:a16="http://schemas.microsoft.com/office/drawing/2014/main" id="{5A14061E-AC39-234D-AAAB-F1FD28E7A45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367808" y="5482902"/>
            <a:ext cx="725120" cy="725120"/>
          </a:xfrm>
          <a:prstGeom prst="rect">
            <a:avLst/>
          </a:prstGeom>
        </p:spPr>
      </p:pic>
      <p:sp>
        <p:nvSpPr>
          <p:cNvPr id="18" name="Textfeld 17">
            <a:extLst>
              <a:ext uri="{FF2B5EF4-FFF2-40B4-BE49-F238E27FC236}">
                <a16:creationId xmlns:a16="http://schemas.microsoft.com/office/drawing/2014/main" id="{DB3BE6B6-AFB4-D34F-AA2D-66C1F66B5998}"/>
              </a:ext>
            </a:extLst>
          </p:cNvPr>
          <p:cNvSpPr txBox="1"/>
          <p:nvPr/>
        </p:nvSpPr>
        <p:spPr>
          <a:xfrm>
            <a:off x="4360715" y="6308053"/>
            <a:ext cx="739305" cy="261610"/>
          </a:xfrm>
          <a:prstGeom prst="rect">
            <a:avLst/>
          </a:prstGeom>
          <a:noFill/>
        </p:spPr>
        <p:txBody>
          <a:bodyPr wrap="none" rtlCol="0">
            <a:spAutoFit/>
          </a:bodyPr>
          <a:lstStyle/>
          <a:p>
            <a:pPr algn="ctr"/>
            <a:r>
              <a:rPr lang="de-DE" sz="1100" dirty="0">
                <a:latin typeface="Calibri Light" panose="020F0302020204030204" pitchFamily="34" charset="0"/>
                <a:cs typeface="Calibri Light" panose="020F0302020204030204" pitchFamily="34" charset="0"/>
              </a:rPr>
              <a:t>Definition</a:t>
            </a:r>
          </a:p>
        </p:txBody>
      </p:sp>
      <p:pic>
        <p:nvPicPr>
          <p:cNvPr id="20" name="Grafik 19">
            <a:extLst>
              <a:ext uri="{FF2B5EF4-FFF2-40B4-BE49-F238E27FC236}">
                <a16:creationId xmlns:a16="http://schemas.microsoft.com/office/drawing/2014/main" id="{156E3C97-D1A8-BD42-91F3-760A040A783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53103" y="5481064"/>
            <a:ext cx="725120" cy="725120"/>
          </a:xfrm>
          <a:prstGeom prst="rect">
            <a:avLst/>
          </a:prstGeom>
        </p:spPr>
      </p:pic>
      <p:sp>
        <p:nvSpPr>
          <p:cNvPr id="22" name="Textfeld 21">
            <a:extLst>
              <a:ext uri="{FF2B5EF4-FFF2-40B4-BE49-F238E27FC236}">
                <a16:creationId xmlns:a16="http://schemas.microsoft.com/office/drawing/2014/main" id="{D627511D-5FAC-A344-BEE8-4CAD3C96221A}"/>
              </a:ext>
            </a:extLst>
          </p:cNvPr>
          <p:cNvSpPr txBox="1"/>
          <p:nvPr/>
        </p:nvSpPr>
        <p:spPr>
          <a:xfrm>
            <a:off x="8161023" y="6308053"/>
            <a:ext cx="2109280" cy="261610"/>
          </a:xfrm>
          <a:prstGeom prst="rect">
            <a:avLst/>
          </a:prstGeom>
          <a:noFill/>
        </p:spPr>
        <p:txBody>
          <a:bodyPr wrap="square" rtlCol="0">
            <a:spAutoFit/>
          </a:bodyPr>
          <a:lstStyle/>
          <a:p>
            <a:pPr algn="ctr"/>
            <a:r>
              <a:rPr lang="de-DE" sz="1100" dirty="0">
                <a:latin typeface="Calibri Light" panose="020F0302020204030204" pitchFamily="34" charset="0"/>
                <a:cs typeface="Calibri Light" panose="020F0302020204030204" pitchFamily="34" charset="0"/>
              </a:rPr>
              <a:t>Hinweis/Zusatzinformation</a:t>
            </a:r>
          </a:p>
        </p:txBody>
      </p:sp>
      <p:sp>
        <p:nvSpPr>
          <p:cNvPr id="26" name="Textfeld 25">
            <a:extLst>
              <a:ext uri="{FF2B5EF4-FFF2-40B4-BE49-F238E27FC236}">
                <a16:creationId xmlns:a16="http://schemas.microsoft.com/office/drawing/2014/main" id="{90BEAD88-8CE1-244C-AD53-9957FF9AACCB}"/>
              </a:ext>
            </a:extLst>
          </p:cNvPr>
          <p:cNvSpPr txBox="1"/>
          <p:nvPr/>
        </p:nvSpPr>
        <p:spPr>
          <a:xfrm>
            <a:off x="7410297" y="6308053"/>
            <a:ext cx="617477" cy="261610"/>
          </a:xfrm>
          <a:prstGeom prst="rect">
            <a:avLst/>
          </a:prstGeom>
          <a:noFill/>
        </p:spPr>
        <p:txBody>
          <a:bodyPr wrap="none" rtlCol="0">
            <a:spAutoFit/>
          </a:bodyPr>
          <a:lstStyle/>
          <a:p>
            <a:pPr algn="ctr"/>
            <a:r>
              <a:rPr lang="de-DE" sz="1100" dirty="0">
                <a:latin typeface="Calibri Light" panose="020F0302020204030204" pitchFamily="34" charset="0"/>
                <a:cs typeface="Calibri Light" panose="020F0302020204030204" pitchFamily="34" charset="0"/>
              </a:rPr>
              <a:t>Beispiel</a:t>
            </a:r>
          </a:p>
        </p:txBody>
      </p:sp>
      <p:sp>
        <p:nvSpPr>
          <p:cNvPr id="39" name="Textfeld 38">
            <a:extLst>
              <a:ext uri="{FF2B5EF4-FFF2-40B4-BE49-F238E27FC236}">
                <a16:creationId xmlns:a16="http://schemas.microsoft.com/office/drawing/2014/main" id="{F62A27FC-710A-C042-B933-BD4E24B38132}"/>
              </a:ext>
            </a:extLst>
          </p:cNvPr>
          <p:cNvSpPr txBox="1"/>
          <p:nvPr/>
        </p:nvSpPr>
        <p:spPr>
          <a:xfrm>
            <a:off x="4065007" y="3746683"/>
            <a:ext cx="1331349" cy="284693"/>
          </a:xfrm>
          <a:prstGeom prst="rect">
            <a:avLst/>
          </a:prstGeom>
          <a:noFill/>
        </p:spPr>
        <p:txBody>
          <a:bodyPr wrap="square" rtlCol="0">
            <a:spAutoFit/>
          </a:bodyPr>
          <a:lstStyle/>
          <a:p>
            <a:pPr algn="ctr"/>
            <a:r>
              <a:rPr lang="de-DE" sz="1250" b="1" dirty="0">
                <a:latin typeface="Calibri" panose="020F0502020204030204" pitchFamily="34" charset="0"/>
                <a:cs typeface="Calibri" panose="020F0502020204030204" pitchFamily="34" charset="0"/>
              </a:rPr>
              <a:t>Lernziele</a:t>
            </a:r>
          </a:p>
        </p:txBody>
      </p:sp>
      <p:sp>
        <p:nvSpPr>
          <p:cNvPr id="40" name="Textfeld 39">
            <a:extLst>
              <a:ext uri="{FF2B5EF4-FFF2-40B4-BE49-F238E27FC236}">
                <a16:creationId xmlns:a16="http://schemas.microsoft.com/office/drawing/2014/main" id="{97E94EF0-A0BC-F646-BD89-B7831F5AB7F5}"/>
              </a:ext>
            </a:extLst>
          </p:cNvPr>
          <p:cNvSpPr txBox="1"/>
          <p:nvPr/>
        </p:nvSpPr>
        <p:spPr>
          <a:xfrm>
            <a:off x="5559454" y="3757834"/>
            <a:ext cx="1331913" cy="284693"/>
          </a:xfrm>
          <a:prstGeom prst="rect">
            <a:avLst/>
          </a:prstGeom>
          <a:noFill/>
        </p:spPr>
        <p:txBody>
          <a:bodyPr wrap="square" rtlCol="0">
            <a:spAutoFit/>
          </a:bodyPr>
          <a:lstStyle/>
          <a:p>
            <a:pPr algn="ctr"/>
            <a:r>
              <a:rPr lang="de-DE" sz="1250" b="1">
                <a:latin typeface="Calibri" panose="020F0502020204030204" pitchFamily="34" charset="0"/>
                <a:cs typeface="Calibri" panose="020F0502020204030204" pitchFamily="34" charset="0"/>
              </a:rPr>
              <a:t>Quellen</a:t>
            </a:r>
          </a:p>
        </p:txBody>
      </p:sp>
      <p:sp>
        <p:nvSpPr>
          <p:cNvPr id="41" name="Textfeld 40">
            <a:extLst>
              <a:ext uri="{FF2B5EF4-FFF2-40B4-BE49-F238E27FC236}">
                <a16:creationId xmlns:a16="http://schemas.microsoft.com/office/drawing/2014/main" id="{66468CCC-9DAF-894F-AC90-D091D56474DD}"/>
              </a:ext>
            </a:extLst>
          </p:cNvPr>
          <p:cNvSpPr txBox="1"/>
          <p:nvPr/>
        </p:nvSpPr>
        <p:spPr>
          <a:xfrm>
            <a:off x="8548913" y="3757834"/>
            <a:ext cx="1333500" cy="477054"/>
          </a:xfrm>
          <a:prstGeom prst="rect">
            <a:avLst/>
          </a:prstGeom>
          <a:noFill/>
        </p:spPr>
        <p:txBody>
          <a:bodyPr wrap="square" rtlCol="0">
            <a:spAutoFit/>
          </a:bodyPr>
          <a:lstStyle/>
          <a:p>
            <a:pPr algn="ctr"/>
            <a:r>
              <a:rPr lang="de-DE" sz="1250" b="1">
                <a:latin typeface="Calibri" panose="020F0502020204030204" pitchFamily="34" charset="0"/>
                <a:cs typeface="Calibri" panose="020F0502020204030204" pitchFamily="34" charset="0"/>
              </a:rPr>
              <a:t>Zusammen-</a:t>
            </a:r>
            <a:br>
              <a:rPr lang="de-DE" sz="1250" b="1">
                <a:latin typeface="Calibri" panose="020F0502020204030204" pitchFamily="34" charset="0"/>
                <a:cs typeface="Calibri" panose="020F0502020204030204" pitchFamily="34" charset="0"/>
              </a:rPr>
            </a:br>
            <a:r>
              <a:rPr lang="de-DE" sz="1250" b="1">
                <a:latin typeface="Calibri" panose="020F0502020204030204" pitchFamily="34" charset="0"/>
                <a:cs typeface="Calibri" panose="020F0502020204030204" pitchFamily="34" charset="0"/>
              </a:rPr>
              <a:t>fassung</a:t>
            </a:r>
          </a:p>
        </p:txBody>
      </p:sp>
      <p:sp>
        <p:nvSpPr>
          <p:cNvPr id="42" name="Textfeld 41">
            <a:extLst>
              <a:ext uri="{FF2B5EF4-FFF2-40B4-BE49-F238E27FC236}">
                <a16:creationId xmlns:a16="http://schemas.microsoft.com/office/drawing/2014/main" id="{C715F8B9-3831-E14B-9ACC-EC73501D464D}"/>
              </a:ext>
            </a:extLst>
          </p:cNvPr>
          <p:cNvSpPr txBox="1"/>
          <p:nvPr/>
        </p:nvSpPr>
        <p:spPr>
          <a:xfrm>
            <a:off x="6766846" y="3757834"/>
            <a:ext cx="1908175" cy="477054"/>
          </a:xfrm>
          <a:prstGeom prst="rect">
            <a:avLst/>
          </a:prstGeom>
          <a:noFill/>
        </p:spPr>
        <p:txBody>
          <a:bodyPr wrap="square" rtlCol="0">
            <a:spAutoFit/>
          </a:bodyPr>
          <a:lstStyle/>
          <a:p>
            <a:pPr algn="ctr"/>
            <a:r>
              <a:rPr lang="de-DE" sz="1250" b="1">
                <a:latin typeface="Calibri" panose="020F0502020204030204" pitchFamily="34" charset="0"/>
                <a:cs typeface="Calibri" panose="020F0502020204030204" pitchFamily="34" charset="0"/>
              </a:rPr>
              <a:t>Weiterführende </a:t>
            </a:r>
            <a:br>
              <a:rPr lang="de-DE" sz="1250" b="1">
                <a:latin typeface="Calibri" panose="020F0502020204030204" pitchFamily="34" charset="0"/>
                <a:cs typeface="Calibri" panose="020F0502020204030204" pitchFamily="34" charset="0"/>
              </a:rPr>
            </a:br>
            <a:r>
              <a:rPr lang="de-DE" sz="1250" b="1">
                <a:latin typeface="Calibri" panose="020F0502020204030204" pitchFamily="34" charset="0"/>
                <a:cs typeface="Calibri" panose="020F0502020204030204" pitchFamily="34" charset="0"/>
              </a:rPr>
              <a:t>Informationen</a:t>
            </a:r>
          </a:p>
        </p:txBody>
      </p:sp>
      <p:pic>
        <p:nvPicPr>
          <p:cNvPr id="51" name="Grafik 50">
            <a:extLst>
              <a:ext uri="{FF2B5EF4-FFF2-40B4-BE49-F238E27FC236}">
                <a16:creationId xmlns:a16="http://schemas.microsoft.com/office/drawing/2014/main" id="{0B4894B4-3C22-8244-821A-9703E03FA4D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245474" y="2717242"/>
            <a:ext cx="972000" cy="972000"/>
          </a:xfrm>
          <a:prstGeom prst="rect">
            <a:avLst/>
          </a:prstGeom>
        </p:spPr>
      </p:pic>
      <p:pic>
        <p:nvPicPr>
          <p:cNvPr id="52" name="Grafik 51">
            <a:extLst>
              <a:ext uri="{FF2B5EF4-FFF2-40B4-BE49-F238E27FC236}">
                <a16:creationId xmlns:a16="http://schemas.microsoft.com/office/drawing/2014/main" id="{52C33D0E-2A89-EF46-A84E-8FAD4A93DCE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0204" y="2717242"/>
            <a:ext cx="972000" cy="972000"/>
          </a:xfrm>
          <a:prstGeom prst="rect">
            <a:avLst/>
          </a:prstGeom>
        </p:spPr>
      </p:pic>
      <p:pic>
        <p:nvPicPr>
          <p:cNvPr id="53" name="Grafik 52">
            <a:extLst>
              <a:ext uri="{FF2B5EF4-FFF2-40B4-BE49-F238E27FC236}">
                <a16:creationId xmlns:a16="http://schemas.microsoft.com/office/drawing/2014/main" id="{E2C5DBB3-D19E-A944-854A-4F97B03754C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729663" y="2699242"/>
            <a:ext cx="972000" cy="972000"/>
          </a:xfrm>
          <a:prstGeom prst="rect">
            <a:avLst/>
          </a:prstGeom>
        </p:spPr>
      </p:pic>
      <p:pic>
        <p:nvPicPr>
          <p:cNvPr id="54" name="Grafik 53">
            <a:extLst>
              <a:ext uri="{FF2B5EF4-FFF2-40B4-BE49-F238E27FC236}">
                <a16:creationId xmlns:a16="http://schemas.microsoft.com/office/drawing/2014/main" id="{EC4A88E5-09CA-8146-AFE3-74D2913C17A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234934" y="2717242"/>
            <a:ext cx="972000" cy="972000"/>
          </a:xfrm>
          <a:prstGeom prst="rect">
            <a:avLst/>
          </a:prstGeom>
        </p:spPr>
      </p:pic>
      <p:sp>
        <p:nvSpPr>
          <p:cNvPr id="46" name="Inhaltsplatzhalter 2">
            <a:extLst>
              <a:ext uri="{FF2B5EF4-FFF2-40B4-BE49-F238E27FC236}">
                <a16:creationId xmlns:a16="http://schemas.microsoft.com/office/drawing/2014/main" id="{4FB6C562-01FE-054C-AE74-98AA2D0A19C1}"/>
              </a:ext>
            </a:extLst>
          </p:cNvPr>
          <p:cNvSpPr txBox="1">
            <a:spLocks/>
          </p:cNvSpPr>
          <p:nvPr/>
        </p:nvSpPr>
        <p:spPr>
          <a:xfrm>
            <a:off x="1396956" y="5140717"/>
            <a:ext cx="2186015" cy="1324166"/>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r"/>
            <a:r>
              <a:rPr lang="de-DE" sz="1250" b="1" dirty="0">
                <a:latin typeface="Calibri" panose="020F0502020204030204" pitchFamily="34" charset="0"/>
                <a:cs typeface="Calibri" panose="020F0502020204030204" pitchFamily="34" charset="0"/>
              </a:rPr>
              <a:t>Infoboxen</a:t>
            </a:r>
            <a:endParaRPr lang="de-DE" sz="1250" dirty="0"/>
          </a:p>
          <a:p>
            <a:pPr algn="r">
              <a:spcBef>
                <a:spcPts val="600"/>
              </a:spcBef>
            </a:pPr>
            <a:r>
              <a:rPr lang="de-DE" dirty="0"/>
              <a:t>Auf einigen Modulseiten finden Sie Kästen, die (farbige) kleine Icons tragen. Anhand dieser Elemente können Sie schnell erkennen, um welche Art Inhalt es geht und ob damit eventuell eine Aktion Ihrerseits verbunden ist.</a:t>
            </a:r>
          </a:p>
        </p:txBody>
      </p:sp>
      <p:pic>
        <p:nvPicPr>
          <p:cNvPr id="33" name="Grafik 32">
            <a:extLst>
              <a:ext uri="{FF2B5EF4-FFF2-40B4-BE49-F238E27FC236}">
                <a16:creationId xmlns:a16="http://schemas.microsoft.com/office/drawing/2014/main" id="{C4F16ABC-8630-9B4E-A986-F3FE9904119F}"/>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855075" y="5481065"/>
            <a:ext cx="725118" cy="725118"/>
          </a:xfrm>
          <a:prstGeom prst="rect">
            <a:avLst/>
          </a:prstGeom>
        </p:spPr>
      </p:pic>
      <p:pic>
        <p:nvPicPr>
          <p:cNvPr id="34" name="Grafik 33">
            <a:extLst>
              <a:ext uri="{FF2B5EF4-FFF2-40B4-BE49-F238E27FC236}">
                <a16:creationId xmlns:a16="http://schemas.microsoft.com/office/drawing/2014/main" id="{C7521607-48F5-6441-8308-47B95FF135B3}"/>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7335658" y="5481064"/>
            <a:ext cx="737841" cy="737841"/>
          </a:xfrm>
          <a:prstGeom prst="rect">
            <a:avLst/>
          </a:prstGeom>
        </p:spPr>
      </p:pic>
    </p:spTree>
    <p:extLst>
      <p:ext uri="{BB962C8B-B14F-4D97-AF65-F5344CB8AC3E}">
        <p14:creationId xmlns:p14="http://schemas.microsoft.com/office/powerpoint/2010/main" val="402096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5CEADD7-494B-6A42-B0EC-0925525288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8648" y="503239"/>
            <a:ext cx="4573589" cy="6408736"/>
          </a:xfrm>
          <a:prstGeom prst="rect">
            <a:avLst/>
          </a:prstGeom>
        </p:spPr>
      </p:pic>
      <p:sp>
        <p:nvSpPr>
          <p:cNvPr id="17" name="Rechteck 16">
            <a:extLst>
              <a:ext uri="{FF2B5EF4-FFF2-40B4-BE49-F238E27FC236}">
                <a16:creationId xmlns:a16="http://schemas.microsoft.com/office/drawing/2014/main" id="{EE6321CA-CEB8-6544-B261-870D0BB6D378}"/>
              </a:ext>
            </a:extLst>
          </p:cNvPr>
          <p:cNvSpPr/>
          <p:nvPr/>
        </p:nvSpPr>
        <p:spPr>
          <a:xfrm>
            <a:off x="0" y="0"/>
            <a:ext cx="2249489" cy="136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9BB358F-4FD0-9340-81CF-CF1D5B10897A}"/>
              </a:ext>
            </a:extLst>
          </p:cNvPr>
          <p:cNvSpPr>
            <a:spLocks noGrp="1"/>
          </p:cNvSpPr>
          <p:nvPr>
            <p:ph type="title"/>
          </p:nvPr>
        </p:nvSpPr>
        <p:spPr>
          <a:xfrm>
            <a:off x="628651" y="503239"/>
            <a:ext cx="4573586" cy="863600"/>
          </a:xfrm>
        </p:spPr>
        <p:txBody>
          <a:bodyPr/>
          <a:lstStyle/>
          <a:p>
            <a:r>
              <a:rPr lang="de-DE">
                <a:latin typeface="Calibri Light" panose="020F0302020204030204" pitchFamily="34" charset="0"/>
                <a:cs typeface="Calibri Light" panose="020F0302020204030204" pitchFamily="34" charset="0"/>
              </a:rPr>
              <a:t>Kontakt</a:t>
            </a:r>
          </a:p>
        </p:txBody>
      </p:sp>
      <p:sp>
        <p:nvSpPr>
          <p:cNvPr id="4" name="Foliennummernplatzhalter 3">
            <a:extLst>
              <a:ext uri="{FF2B5EF4-FFF2-40B4-BE49-F238E27FC236}">
                <a16:creationId xmlns:a16="http://schemas.microsoft.com/office/drawing/2014/main" id="{68F807F5-7BCA-9049-984F-11042BA50C01}"/>
              </a:ext>
            </a:extLst>
          </p:cNvPr>
          <p:cNvSpPr>
            <a:spLocks noGrp="1"/>
          </p:cNvSpPr>
          <p:nvPr>
            <p:ph type="sldNum" sz="quarter" idx="12"/>
          </p:nvPr>
        </p:nvSpPr>
        <p:spPr/>
        <p:txBody>
          <a:bodyPr/>
          <a:lstStyle/>
          <a:p>
            <a:fld id="{BA6FFAF3-5CE7-1E4A-B297-9EAF17666F00}" type="slidenum">
              <a:rPr lang="de-DE" smtClean="0"/>
              <a:t>6</a:t>
            </a:fld>
            <a:endParaRPr lang="de-DE" dirty="0"/>
          </a:p>
        </p:txBody>
      </p:sp>
      <p:sp>
        <p:nvSpPr>
          <p:cNvPr id="8" name="Rectangle 2">
            <a:extLst>
              <a:ext uri="{FF2B5EF4-FFF2-40B4-BE49-F238E27FC236}">
                <a16:creationId xmlns:a16="http://schemas.microsoft.com/office/drawing/2014/main" id="{302478CE-62A0-C548-86E1-62460A109BC9}"/>
              </a:ext>
            </a:extLst>
          </p:cNvPr>
          <p:cNvSpPr>
            <a:spLocks noGrp="1" noChangeArrowheads="1"/>
          </p:cNvSpPr>
          <p:nvPr>
            <p:ph sz="half" idx="1"/>
          </p:nvPr>
        </p:nvSpPr>
        <p:spPr bwMode="auto">
          <a:xfrm>
            <a:off x="5499020" y="4387086"/>
            <a:ext cx="2646942" cy="55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0000" rIns="91440" bIns="9000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u="none" strike="noStrike" cap="none" normalizeH="0" baseline="0" dirty="0">
                <a:ln>
                  <a:noFill/>
                </a:ln>
                <a:solidFill>
                  <a:schemeClr val="tx1"/>
                </a:solidFill>
                <a:effectLst/>
              </a:rPr>
              <a:t>Dieses Werk ist lizenziert unter einer </a:t>
            </a:r>
            <a:r>
              <a:rPr kumimoji="0" lang="de-DE" altLang="de-DE" sz="600" u="none" strike="noStrike" cap="none" normalizeH="0" baseline="0" dirty="0">
                <a:ln>
                  <a:noFill/>
                </a:ln>
                <a:solidFill>
                  <a:schemeClr val="tx1"/>
                </a:solidFill>
                <a:effectLst/>
                <a:hlinkClick r:id="rId3"/>
              </a:rPr>
              <a:t>Creative Commons Namensnennung 4.0 </a:t>
            </a:r>
            <a:r>
              <a:rPr kumimoji="0" lang="de-DE" altLang="de-DE" sz="600" u="none" strike="noStrike" cap="none" normalizeH="0" baseline="0" dirty="0">
                <a:ln>
                  <a:noFill/>
                </a:ln>
                <a:solidFill>
                  <a:schemeClr val="tx1"/>
                </a:solidFill>
                <a:effectLst/>
              </a:rPr>
              <a:t>International Lizenz (t1p.de/ccby4de), ausgenommen der </a:t>
            </a:r>
            <a:r>
              <a:rPr lang="de-DE" altLang="de-DE" sz="600" dirty="0"/>
              <a:t>verwendeten</a:t>
            </a:r>
            <a:r>
              <a:rPr kumimoji="0" lang="de-DE" altLang="de-DE" sz="600" u="none" strike="noStrike" cap="none" normalizeH="0" baseline="0" dirty="0">
                <a:ln>
                  <a:noFill/>
                </a:ln>
                <a:solidFill>
                  <a:schemeClr val="tx1"/>
                </a:solidFill>
                <a:effectLst/>
              </a:rPr>
              <a:t> Werke, die anders lizenziert sind. Bei einer Weiterverwendung soll der Name der Urheberin wie folgt genannt werden: Susann Hippler für </a:t>
            </a:r>
            <a:r>
              <a:rPr kumimoji="0" lang="de-DE" altLang="de-DE" sz="600" u="none" strike="noStrike" cap="none" normalizeH="0" baseline="0" dirty="0" err="1">
                <a:ln>
                  <a:noFill/>
                </a:ln>
                <a:solidFill>
                  <a:schemeClr val="tx1"/>
                </a:solidFill>
                <a:effectLst/>
              </a:rPr>
              <a:t>SoCiS</a:t>
            </a:r>
            <a:r>
              <a:rPr kumimoji="0" lang="de-DE" altLang="de-DE" sz="600" u="none" strike="noStrike" cap="none" normalizeH="0" baseline="0" dirty="0">
                <a:ln>
                  <a:noFill/>
                </a:ln>
                <a:solidFill>
                  <a:schemeClr val="tx1"/>
                </a:solidFill>
                <a:effectLst/>
              </a:rPr>
              <a:t>. </a:t>
            </a:r>
          </a:p>
        </p:txBody>
      </p:sp>
      <p:pic>
        <p:nvPicPr>
          <p:cNvPr id="9" name="Grafik 8">
            <a:extLst>
              <a:ext uri="{FF2B5EF4-FFF2-40B4-BE49-F238E27FC236}">
                <a16:creationId xmlns:a16="http://schemas.microsoft.com/office/drawing/2014/main" id="{EDE7B1E9-465A-6347-A592-FDCF6E2B2F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1400" y="4109360"/>
            <a:ext cx="778925" cy="272624"/>
          </a:xfrm>
          <a:prstGeom prst="rect">
            <a:avLst/>
          </a:prstGeom>
        </p:spPr>
      </p:pic>
      <p:sp>
        <p:nvSpPr>
          <p:cNvPr id="10" name="Rectangle 2">
            <a:extLst>
              <a:ext uri="{FF2B5EF4-FFF2-40B4-BE49-F238E27FC236}">
                <a16:creationId xmlns:a16="http://schemas.microsoft.com/office/drawing/2014/main" id="{A351B821-01B3-A247-A01C-1516B0BAC40D}"/>
              </a:ext>
            </a:extLst>
          </p:cNvPr>
          <p:cNvSpPr txBox="1">
            <a:spLocks noChangeArrowheads="1"/>
          </p:cNvSpPr>
          <p:nvPr/>
        </p:nvSpPr>
        <p:spPr bwMode="auto">
          <a:xfrm>
            <a:off x="5499001" y="4836754"/>
            <a:ext cx="3628789" cy="125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0000" rIns="91440" bIns="90000" numCol="1" rtlCol="0" anchor="t" anchorCtr="0" compatLnSpc="1">
            <a:prstTxWarp prst="textNoShape">
              <a:avLst/>
            </a:prstTxWarp>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defTabSz="914400" eaLnBrk="0" fontAlgn="base" hangingPunct="0">
              <a:spcBef>
                <a:spcPct val="0"/>
              </a:spcBef>
              <a:spcAft>
                <a:spcPts val="600"/>
              </a:spcAft>
            </a:pPr>
            <a:r>
              <a:rPr lang="de-DE" altLang="de-DE" sz="600" dirty="0"/>
              <a:t>Zitiervorschlag: Susann Hippler (2021): Social Citizen Science – Ein OER-Handbuch zum Selbstlernen, unter Mitarbeit von Claudia Göbel, Justus Henke und </a:t>
            </a:r>
            <a:r>
              <a:rPr lang="de-DE" altLang="de-DE" sz="600" dirty="0" err="1"/>
              <a:t>Sylvi</a:t>
            </a:r>
            <a:r>
              <a:rPr lang="de-DE" altLang="de-DE" sz="600" dirty="0"/>
              <a:t> Mauermeister, Institut für Hochschulforschung (</a:t>
            </a:r>
            <a:r>
              <a:rPr lang="de-DE" altLang="de-DE" sz="600" dirty="0" err="1"/>
              <a:t>HoF</a:t>
            </a:r>
            <a:r>
              <a:rPr lang="de-DE" altLang="de-DE" sz="600" dirty="0"/>
              <a:t>), Halle-Wittenberg, URL: https://</a:t>
            </a:r>
            <a:r>
              <a:rPr lang="de-DE" altLang="de-DE" sz="600" dirty="0" err="1"/>
              <a:t>www.hof.uni-halle.de</a:t>
            </a:r>
            <a:r>
              <a:rPr lang="de-DE" altLang="de-DE" sz="600" dirty="0"/>
              <a:t>/web/</a:t>
            </a:r>
            <a:r>
              <a:rPr lang="de-DE" altLang="de-DE" sz="600" dirty="0" err="1"/>
              <a:t>dateien</a:t>
            </a:r>
            <a:r>
              <a:rPr lang="de-DE" altLang="de-DE" sz="600" dirty="0"/>
              <a:t>/</a:t>
            </a:r>
            <a:r>
              <a:rPr lang="de-DE" altLang="de-DE" sz="600" dirty="0" err="1"/>
              <a:t>pdf</a:t>
            </a:r>
            <a:r>
              <a:rPr lang="de-DE" altLang="de-DE" sz="600" dirty="0"/>
              <a:t>/</a:t>
            </a:r>
            <a:r>
              <a:rPr lang="de-DE" altLang="de-DE" sz="600" dirty="0" err="1"/>
              <a:t>SoCiS-OER.pdf</a:t>
            </a:r>
            <a:r>
              <a:rPr lang="de-DE" altLang="de-DE" sz="600" dirty="0"/>
              <a:t>.</a:t>
            </a:r>
          </a:p>
          <a:p>
            <a:pPr defTabSz="914400" eaLnBrk="0" fontAlgn="base" hangingPunct="0">
              <a:spcBef>
                <a:spcPct val="0"/>
              </a:spcBef>
              <a:spcAft>
                <a:spcPts val="600"/>
              </a:spcAft>
              <a:buFontTx/>
              <a:buNone/>
            </a:pPr>
            <a:r>
              <a:rPr lang="de-DE" altLang="de-DE" sz="600" dirty="0"/>
              <a:t>Dieses Material entstand im Rahmen des Projekts »</a:t>
            </a:r>
            <a:r>
              <a:rPr lang="de-DE" altLang="de-DE" sz="600" dirty="0" err="1"/>
              <a:t>SoCiS</a:t>
            </a:r>
            <a:r>
              <a:rPr lang="de-DE" altLang="de-DE" sz="600" dirty="0"/>
              <a:t> – Social Citizen Science zur Beantwortung von Zukunftsfragen« (</a:t>
            </a:r>
            <a:r>
              <a:rPr lang="de-DE" altLang="de-DE" sz="600" dirty="0">
                <a:hlinkClick r:id="rId5"/>
              </a:rPr>
              <a:t>t1p.de/socis</a:t>
            </a:r>
            <a:r>
              <a:rPr lang="de-DE" altLang="de-DE" sz="600" dirty="0"/>
              <a:t>) unter Beteiligung von Claudia Göbel, Justus Henke und </a:t>
            </a:r>
            <a:r>
              <a:rPr lang="de-DE" altLang="de-DE" sz="600" dirty="0" err="1"/>
              <a:t>Sylvi</a:t>
            </a:r>
            <a:r>
              <a:rPr lang="de-DE" altLang="de-DE" sz="600" dirty="0"/>
              <a:t> Mauermeister. Das Projekt </a:t>
            </a:r>
            <a:r>
              <a:rPr lang="de-DE" altLang="de-DE" sz="600" dirty="0" err="1"/>
              <a:t>SoCiS</a:t>
            </a:r>
            <a:r>
              <a:rPr lang="de-DE" altLang="de-DE" sz="600" dirty="0"/>
              <a:t> wurde gefördert aus Mitteln des Bundesministeriums für Bildung und Forschung (BMBF), Referat </a:t>
            </a:r>
            <a:r>
              <a:rPr lang="de-DE" altLang="de-DE" sz="600" dirty="0" err="1"/>
              <a:t>Innovations</a:t>
            </a:r>
            <a:r>
              <a:rPr lang="de-DE" altLang="de-DE" sz="600" dirty="0"/>
              <a:t>‐ und Technikanalyse (ITA), Förderkennzeichen: 16ITA210. Für die Entwicklung und Umsetzung des Designs danken wir Peter Gericke und </a:t>
            </a:r>
            <a:r>
              <a:rPr lang="de-DE" altLang="de-DE" sz="600" dirty="0" err="1">
                <a:hlinkClick r:id="rId6"/>
              </a:rPr>
              <a:t>sustentio</a:t>
            </a:r>
            <a:r>
              <a:rPr lang="de-DE" altLang="de-DE" sz="600" dirty="0"/>
              <a:t>. Hinweise für die Weiterverwendung dieses Lernmaterials werden in »Anhang A － Verwenden« besprochen.</a:t>
            </a:r>
          </a:p>
          <a:p>
            <a:pPr defTabSz="914400" eaLnBrk="0" fontAlgn="base" hangingPunct="0">
              <a:spcBef>
                <a:spcPct val="0"/>
              </a:spcBef>
              <a:spcAft>
                <a:spcPts val="600"/>
              </a:spcAft>
            </a:pPr>
            <a:r>
              <a:rPr lang="de-DE" altLang="de-DE" sz="600" dirty="0"/>
              <a:t>Stand der Veröffentlichung: 2021 (Version 1.1)</a:t>
            </a:r>
          </a:p>
        </p:txBody>
      </p:sp>
      <p:sp>
        <p:nvSpPr>
          <p:cNvPr id="13" name="Inhaltsplatzhalter 2">
            <a:extLst>
              <a:ext uri="{FF2B5EF4-FFF2-40B4-BE49-F238E27FC236}">
                <a16:creationId xmlns:a16="http://schemas.microsoft.com/office/drawing/2014/main" id="{AA647572-D6E3-8C40-9F6F-2CF61C764004}"/>
              </a:ext>
            </a:extLst>
          </p:cNvPr>
          <p:cNvSpPr txBox="1">
            <a:spLocks/>
          </p:cNvSpPr>
          <p:nvPr/>
        </p:nvSpPr>
        <p:spPr>
          <a:xfrm rot="16200000">
            <a:off x="7471984" y="4211638"/>
            <a:ext cx="6084887" cy="395288"/>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HalGatewood.com (</a:t>
            </a:r>
            <a:r>
              <a:rPr lang="de-DE" dirty="0">
                <a:solidFill>
                  <a:schemeClr val="tx2"/>
                </a:solidFill>
                <a:hlinkClick r:id="rId7"/>
              </a:rPr>
              <a:t>t1p.de/</a:t>
            </a:r>
            <a:r>
              <a:rPr lang="de-DE" dirty="0" err="1">
                <a:solidFill>
                  <a:schemeClr val="tx2"/>
                </a:solidFill>
                <a:hlinkClick r:id="rId7"/>
              </a:rPr>
              <a:t>fvoo</a:t>
            </a:r>
            <a:r>
              <a:rPr lang="de-DE" dirty="0">
                <a:solidFill>
                  <a:schemeClr val="tx2"/>
                </a:solidFill>
              </a:rPr>
              <a:t>), A ball of energy with electricity beaming all over the place (</a:t>
            </a:r>
            <a:r>
              <a:rPr lang="de-DE" dirty="0">
                <a:solidFill>
                  <a:schemeClr val="tx2"/>
                </a:solidFill>
                <a:hlinkClick r:id="rId8"/>
              </a:rPr>
              <a:t>t1p.de/q3ro</a:t>
            </a:r>
            <a:r>
              <a:rPr lang="de-DE" dirty="0">
                <a:solidFill>
                  <a:schemeClr val="tx2"/>
                </a:solidFill>
              </a:rPr>
              <a:t> – </a:t>
            </a:r>
            <a:r>
              <a:rPr lang="de-DE" dirty="0" err="1">
                <a:solidFill>
                  <a:schemeClr val="tx2"/>
                </a:solidFill>
                <a:hlinkClick r:id="rId9"/>
              </a:rPr>
              <a:t>Unsplash</a:t>
            </a:r>
            <a:r>
              <a:rPr lang="de-DE" dirty="0">
                <a:solidFill>
                  <a:schemeClr val="tx2"/>
                </a:solidFill>
                <a:hlinkClick r:id="rId9"/>
              </a:rPr>
              <a:t> </a:t>
            </a:r>
            <a:r>
              <a:rPr lang="de-DE" dirty="0" err="1">
                <a:solidFill>
                  <a:schemeClr val="tx2"/>
                </a:solidFill>
                <a:hlinkClick r:id="rId9"/>
              </a:rPr>
              <a:t>license</a:t>
            </a:r>
            <a:r>
              <a:rPr lang="de-DE" dirty="0">
                <a:solidFill>
                  <a:schemeClr val="tx2"/>
                </a:solidFill>
              </a:rPr>
              <a:t>) / eingefärbt</a:t>
            </a:r>
          </a:p>
        </p:txBody>
      </p:sp>
      <p:sp>
        <p:nvSpPr>
          <p:cNvPr id="14" name="Inhaltsplatzhalter 2">
            <a:extLst>
              <a:ext uri="{FF2B5EF4-FFF2-40B4-BE49-F238E27FC236}">
                <a16:creationId xmlns:a16="http://schemas.microsoft.com/office/drawing/2014/main" id="{6D1E6B2C-67E4-FF4D-A01A-ED079D016F00}"/>
              </a:ext>
            </a:extLst>
          </p:cNvPr>
          <p:cNvSpPr txBox="1">
            <a:spLocks/>
          </p:cNvSpPr>
          <p:nvPr/>
        </p:nvSpPr>
        <p:spPr>
          <a:xfrm>
            <a:off x="5489577" y="2143532"/>
            <a:ext cx="4553935" cy="1656573"/>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0"/>
              </a:spcBef>
            </a:pPr>
            <a:r>
              <a:rPr lang="de-DE" sz="1250" b="1" dirty="0">
                <a:latin typeface="Calibri" panose="020F0502020204030204" pitchFamily="34" charset="0"/>
                <a:cs typeface="Calibri" panose="020F0502020204030204" pitchFamily="34" charset="0"/>
              </a:rPr>
              <a:t>Institut für Hochschulforschung </a:t>
            </a:r>
          </a:p>
          <a:p>
            <a:pPr>
              <a:spcBef>
                <a:spcPts val="0"/>
              </a:spcBef>
            </a:pPr>
            <a:r>
              <a:rPr lang="de-DE" sz="1250" b="1" dirty="0">
                <a:latin typeface="Calibri" panose="020F0502020204030204" pitchFamily="34" charset="0"/>
                <a:cs typeface="Calibri" panose="020F0502020204030204" pitchFamily="34" charset="0"/>
              </a:rPr>
              <a:t>an der Martin-Luther-Universität Halle-Wittenberg</a:t>
            </a:r>
          </a:p>
          <a:p>
            <a:pPr>
              <a:spcBef>
                <a:spcPts val="0"/>
              </a:spcBef>
            </a:pPr>
            <a:r>
              <a:rPr lang="de-DE" sz="1250" dirty="0" err="1"/>
              <a:t>Collegienstraße</a:t>
            </a:r>
            <a:r>
              <a:rPr lang="de-DE" sz="1250" dirty="0"/>
              <a:t> 62</a:t>
            </a:r>
          </a:p>
          <a:p>
            <a:pPr>
              <a:spcBef>
                <a:spcPts val="0"/>
              </a:spcBef>
            </a:pPr>
            <a:r>
              <a:rPr lang="de-DE" sz="1250" dirty="0"/>
              <a:t>06886 Lutherstadt Wittenberg </a:t>
            </a:r>
          </a:p>
          <a:p>
            <a:pPr>
              <a:spcBef>
                <a:spcPts val="0"/>
              </a:spcBef>
            </a:pPr>
            <a:endParaRPr lang="de-DE" sz="1250" dirty="0"/>
          </a:p>
          <a:p>
            <a:pPr>
              <a:spcBef>
                <a:spcPts val="0"/>
              </a:spcBef>
            </a:pPr>
            <a:r>
              <a:rPr lang="de-DE" sz="1250" dirty="0" err="1">
                <a:hlinkClick r:id="rId10">
                  <a:extLst>
                    <a:ext uri="{A12FA001-AC4F-418D-AE19-62706E023703}">
                      <ahyp:hlinkClr xmlns:ahyp="http://schemas.microsoft.com/office/drawing/2018/hyperlinkcolor" val="tx"/>
                    </a:ext>
                  </a:extLst>
                </a:hlinkClick>
              </a:rPr>
              <a:t>www.hof.uni-halle.de</a:t>
            </a:r>
            <a:endParaRPr lang="de-DE" sz="1250" dirty="0"/>
          </a:p>
          <a:p>
            <a:pPr>
              <a:spcBef>
                <a:spcPts val="0"/>
              </a:spcBef>
            </a:pPr>
            <a:r>
              <a:rPr lang="de-DE" sz="1250" dirty="0" err="1">
                <a:hlinkClick r:id="rId11">
                  <a:extLst>
                    <a:ext uri="{A12FA001-AC4F-418D-AE19-62706E023703}">
                      <ahyp:hlinkClr xmlns:ahyp="http://schemas.microsoft.com/office/drawing/2018/hyperlinkcolor" val="tx"/>
                    </a:ext>
                  </a:extLst>
                </a:hlinkClick>
              </a:rPr>
              <a:t>institut@hof.uni‐halle.de</a:t>
            </a:r>
            <a:endParaRPr lang="de-DE" sz="1250" dirty="0" err="1"/>
          </a:p>
          <a:p>
            <a:pPr>
              <a:spcBef>
                <a:spcPts val="300"/>
              </a:spcBef>
            </a:pPr>
            <a:r>
              <a:rPr lang="de-DE" sz="1250" dirty="0"/>
              <a:t>+49 (0) 3491 ‐ 466 254</a:t>
            </a:r>
          </a:p>
        </p:txBody>
      </p:sp>
      <p:pic>
        <p:nvPicPr>
          <p:cNvPr id="15" name="Grafik 14">
            <a:extLst>
              <a:ext uri="{FF2B5EF4-FFF2-40B4-BE49-F238E27FC236}">
                <a16:creationId xmlns:a16="http://schemas.microsoft.com/office/drawing/2014/main" id="{16CF6F66-5A4F-2F4B-93FA-488D50A71A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71420" y="503238"/>
            <a:ext cx="2291742" cy="386669"/>
          </a:xfrm>
          <a:prstGeom prst="rect">
            <a:avLst/>
          </a:prstGeom>
        </p:spPr>
      </p:pic>
      <p:pic>
        <p:nvPicPr>
          <p:cNvPr id="16" name="Grafik 15">
            <a:extLst>
              <a:ext uri="{FF2B5EF4-FFF2-40B4-BE49-F238E27FC236}">
                <a16:creationId xmlns:a16="http://schemas.microsoft.com/office/drawing/2014/main" id="{87DF8E6A-4618-BA4F-9BAC-319D629570A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76766" y="6352946"/>
            <a:ext cx="2294654" cy="413978"/>
          </a:xfrm>
          <a:prstGeom prst="rect">
            <a:avLst/>
          </a:prstGeom>
        </p:spPr>
      </p:pic>
      <p:pic>
        <p:nvPicPr>
          <p:cNvPr id="18" name="Grafik 17">
            <a:extLst>
              <a:ext uri="{FF2B5EF4-FFF2-40B4-BE49-F238E27FC236}">
                <a16:creationId xmlns:a16="http://schemas.microsoft.com/office/drawing/2014/main" id="{33560CD7-093B-9E4B-9A68-51B3304C88EC}"/>
              </a:ext>
            </a:extLst>
          </p:cNvPr>
          <p:cNvPicPr>
            <a:picLocks noChangeAspect="1"/>
          </p:cNvPicPr>
          <p:nvPr/>
        </p:nvPicPr>
        <p:blipFill>
          <a:blip r:embed="rId14"/>
          <a:stretch>
            <a:fillRect/>
          </a:stretch>
        </p:blipFill>
        <p:spPr>
          <a:xfrm>
            <a:off x="8167931" y="6357939"/>
            <a:ext cx="1123463" cy="554036"/>
          </a:xfrm>
          <a:prstGeom prst="rect">
            <a:avLst/>
          </a:prstGeom>
        </p:spPr>
      </p:pic>
      <p:sp>
        <p:nvSpPr>
          <p:cNvPr id="19" name="Rechteck 18">
            <a:extLst>
              <a:ext uri="{FF2B5EF4-FFF2-40B4-BE49-F238E27FC236}">
                <a16:creationId xmlns:a16="http://schemas.microsoft.com/office/drawing/2014/main" id="{3B5CAD12-6506-3543-915B-886CF7D30C85}"/>
              </a:ext>
            </a:extLst>
          </p:cNvPr>
          <p:cNvSpPr/>
          <p:nvPr/>
        </p:nvSpPr>
        <p:spPr>
          <a:xfrm>
            <a:off x="1" y="6975566"/>
            <a:ext cx="2249488" cy="584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07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CA2FC3-2DB9-8F4C-AAF0-8C37346166F8}"/>
              </a:ext>
            </a:extLst>
          </p:cNvPr>
          <p:cNvSpPr>
            <a:spLocks noGrp="1"/>
          </p:cNvSpPr>
          <p:nvPr>
            <p:ph type="ctrTitle"/>
          </p:nvPr>
        </p:nvSpPr>
        <p:spPr/>
        <p:txBody>
          <a:bodyPr/>
          <a:lstStyle/>
          <a:p>
            <a:r>
              <a:rPr lang="de-DE" b="1" dirty="0">
                <a:solidFill>
                  <a:schemeClr val="bg1"/>
                </a:solidFill>
              </a:rPr>
              <a:t>Verstehen</a:t>
            </a:r>
          </a:p>
        </p:txBody>
      </p:sp>
      <p:sp>
        <p:nvSpPr>
          <p:cNvPr id="7" name="Untertitel 6">
            <a:extLst>
              <a:ext uri="{FF2B5EF4-FFF2-40B4-BE49-F238E27FC236}">
                <a16:creationId xmlns:a16="http://schemas.microsoft.com/office/drawing/2014/main" id="{047E2C2E-1802-EA41-9C3D-C3DE5AA047AC}"/>
              </a:ext>
            </a:extLst>
          </p:cNvPr>
          <p:cNvSpPr>
            <a:spLocks noGrp="1"/>
          </p:cNvSpPr>
          <p:nvPr>
            <p:ph type="subTitle" idx="1"/>
          </p:nvPr>
        </p:nvSpPr>
        <p:spPr/>
        <p:txBody>
          <a:bodyPr/>
          <a:lstStyle/>
          <a:p>
            <a:r>
              <a:rPr lang="de-DE" dirty="0">
                <a:solidFill>
                  <a:schemeClr val="bg1"/>
                </a:solidFill>
              </a:rPr>
              <a:t>Modul 1</a:t>
            </a:r>
          </a:p>
        </p:txBody>
      </p:sp>
    </p:spTree>
    <p:extLst>
      <p:ext uri="{BB962C8B-B14F-4D97-AF65-F5344CB8AC3E}">
        <p14:creationId xmlns:p14="http://schemas.microsoft.com/office/powerpoint/2010/main" val="468166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69082E2-EA4A-B74B-A345-DE8B7C63C2E3}"/>
              </a:ext>
            </a:extLst>
          </p:cNvPr>
          <p:cNvSpPr/>
          <p:nvPr/>
        </p:nvSpPr>
        <p:spPr>
          <a:xfrm>
            <a:off x="3697" y="0"/>
            <a:ext cx="3577703" cy="3059113"/>
          </a:xfrm>
          <a:prstGeom prst="rect">
            <a:avLst/>
          </a:prstGeom>
          <a:pattFill prst="pct5">
            <a:fgClr>
              <a:schemeClr val="bg1">
                <a:lumMod val="8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C7E246FA-3785-DD4C-891C-BA356A706B1D}"/>
              </a:ext>
            </a:extLst>
          </p:cNvPr>
          <p:cNvSpPr/>
          <p:nvPr/>
        </p:nvSpPr>
        <p:spPr>
          <a:xfrm>
            <a:off x="-2606740" y="-3041681"/>
            <a:ext cx="7953440" cy="7953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B835169-EB18-8044-8A53-0E1404510C87}"/>
              </a:ext>
            </a:extLst>
          </p:cNvPr>
          <p:cNvSpPr>
            <a:spLocks noGrp="1"/>
          </p:cNvSpPr>
          <p:nvPr>
            <p:ph type="title"/>
          </p:nvPr>
        </p:nvSpPr>
        <p:spPr>
          <a:xfrm>
            <a:off x="1962150" y="503239"/>
            <a:ext cx="2964985" cy="863600"/>
          </a:xfrm>
        </p:spPr>
        <p:txBody>
          <a:bodyPr/>
          <a:lstStyle/>
          <a:p>
            <a:r>
              <a:rPr lang="de-DE" dirty="0"/>
              <a:t>Modulübersicht </a:t>
            </a:r>
            <a:br>
              <a:rPr lang="de-DE" dirty="0"/>
            </a:br>
            <a:r>
              <a:rPr lang="de-DE" dirty="0"/>
              <a:t>&amp; Lernziele</a:t>
            </a:r>
          </a:p>
        </p:txBody>
      </p:sp>
      <p:sp>
        <p:nvSpPr>
          <p:cNvPr id="4" name="Foliennummernplatzhalter 3">
            <a:extLst>
              <a:ext uri="{FF2B5EF4-FFF2-40B4-BE49-F238E27FC236}">
                <a16:creationId xmlns:a16="http://schemas.microsoft.com/office/drawing/2014/main" id="{B2190A86-59BE-B14E-AF6F-1BC4F58E7812}"/>
              </a:ext>
            </a:extLst>
          </p:cNvPr>
          <p:cNvSpPr>
            <a:spLocks noGrp="1"/>
          </p:cNvSpPr>
          <p:nvPr>
            <p:ph type="sldNum" sz="quarter" idx="12"/>
          </p:nvPr>
        </p:nvSpPr>
        <p:spPr/>
        <p:txBody>
          <a:bodyPr/>
          <a:lstStyle/>
          <a:p>
            <a:fld id="{BA6FFAF3-5CE7-1E4A-B297-9EAF17666F00}" type="slidenum">
              <a:rPr lang="de-DE" smtClean="0"/>
              <a:t>8</a:t>
            </a:fld>
            <a:endParaRPr lang="de-DE" dirty="0"/>
          </a:p>
        </p:txBody>
      </p:sp>
      <p:sp>
        <p:nvSpPr>
          <p:cNvPr id="6" name="Inhaltsplatzhalter 2">
            <a:extLst>
              <a:ext uri="{FF2B5EF4-FFF2-40B4-BE49-F238E27FC236}">
                <a16:creationId xmlns:a16="http://schemas.microsoft.com/office/drawing/2014/main" id="{4F1B60AB-A468-DF4F-A6D9-9893B94F2240}"/>
              </a:ext>
            </a:extLst>
          </p:cNvPr>
          <p:cNvSpPr txBox="1">
            <a:spLocks/>
          </p:cNvSpPr>
          <p:nvPr/>
        </p:nvSpPr>
        <p:spPr>
          <a:xfrm>
            <a:off x="628649" y="1366838"/>
            <a:ext cx="4298485"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Modul lernen Sie die grundlegenden Begriffe sowie Beispiele aus der Praxis kennen.</a:t>
            </a:r>
          </a:p>
        </p:txBody>
      </p:sp>
      <p:sp>
        <p:nvSpPr>
          <p:cNvPr id="13" name="Rechteck 12">
            <a:extLst>
              <a:ext uri="{FF2B5EF4-FFF2-40B4-BE49-F238E27FC236}">
                <a16:creationId xmlns:a16="http://schemas.microsoft.com/office/drawing/2014/main" id="{75058031-DD1C-9448-B483-D41FBEA28C6D}"/>
              </a:ext>
            </a:extLst>
          </p:cNvPr>
          <p:cNvSpPr/>
          <p:nvPr/>
        </p:nvSpPr>
        <p:spPr>
          <a:xfrm>
            <a:off x="640687" y="2946687"/>
            <a:ext cx="3933518" cy="3965288"/>
          </a:xfrm>
          <a:prstGeom prst="rect">
            <a:avLst/>
          </a:prstGeom>
          <a:solidFill>
            <a:schemeClr val="bg1"/>
          </a:solidFill>
          <a:ln w="6350">
            <a:solidFill>
              <a:schemeClr val="tx1"/>
            </a:solidFill>
          </a:ln>
          <a:effectLst>
            <a:outerShdw dist="63500" dir="2700000" algn="tl" rotWithShape="0">
              <a:schemeClr val="bg1">
                <a:lumMod val="85000"/>
              </a:schemeClr>
            </a:outerShdw>
          </a:effectLst>
        </p:spPr>
        <p:txBody>
          <a:bodyPr wrap="square" lIns="144000" tIns="125999" rIns="90000" bIns="90000">
            <a:spAutoFit/>
          </a:bodyPr>
          <a:lstStyle/>
          <a:p>
            <a:pPr defTabSz="1007943">
              <a:spcBef>
                <a:spcPts val="1200"/>
              </a:spcBef>
            </a:pPr>
            <a:r>
              <a:rPr lang="de-DE" sz="1250" b="1" dirty="0">
                <a:latin typeface="Calibri" panose="020F0502020204030204" pitchFamily="34" charset="0"/>
                <a:cs typeface="Calibri" panose="020F0502020204030204" pitchFamily="34" charset="0"/>
              </a:rPr>
              <a:t>Das erwartet Sie in diesem Modul</a:t>
            </a:r>
            <a:endParaRPr lang="de-DE" sz="1250" dirty="0">
              <a:latin typeface="Calibri Light" panose="020F0302020204030204" pitchFamily="34" charset="0"/>
              <a:cs typeface="Calibri Light" panose="020F0302020204030204" pitchFamily="34" charset="0"/>
            </a:endParaRP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Was ist Citizen Science</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Was ist Partizipation in Citizen Science</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Was zeichnet Social Citizen Science aus</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Was bedeutet der Begriff Social Citizen Science</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Zu welchen Themen arbeitet Social Citizen Science</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Welche Social Citizen Science Aktivitäten gibt es</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Potenziale und Herausforderungen für Social Citizen Science</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Materialien zu Citizen Science</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Materialien zu Social Citizen Science</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Zusammenfassung</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Quellen</a:t>
            </a:r>
          </a:p>
        </p:txBody>
      </p:sp>
      <p:sp>
        <p:nvSpPr>
          <p:cNvPr id="16" name="Rechteck 15">
            <a:extLst>
              <a:ext uri="{FF2B5EF4-FFF2-40B4-BE49-F238E27FC236}">
                <a16:creationId xmlns:a16="http://schemas.microsoft.com/office/drawing/2014/main" id="{84382156-0CBE-614E-B53A-195FA50D9870}"/>
              </a:ext>
            </a:extLst>
          </p:cNvPr>
          <p:cNvSpPr/>
          <p:nvPr/>
        </p:nvSpPr>
        <p:spPr>
          <a:xfrm>
            <a:off x="5489575" y="5270400"/>
            <a:ext cx="3933518" cy="1641575"/>
          </a:xfrm>
          <a:prstGeom prst="rect">
            <a:avLst/>
          </a:prstGeom>
          <a:solidFill>
            <a:schemeClr val="bg1">
              <a:lumMod val="95000"/>
            </a:schemeClr>
          </a:solidFill>
          <a:ln w="6350">
            <a:solidFill>
              <a:schemeClr val="tx2"/>
            </a:solidFill>
          </a:ln>
          <a:effectLst>
            <a:outerShdw dist="63500" dir="2700000" algn="tl" rotWithShape="0">
              <a:schemeClr val="bg1">
                <a:lumMod val="75000"/>
                <a:alpha val="40000"/>
              </a:schemeClr>
            </a:outerShdw>
          </a:effectLst>
        </p:spPr>
        <p:txBody>
          <a:bodyPr wrap="square" lIns="144000" tIns="125999" bIns="90000">
            <a:spAutoFit/>
          </a:bodyPr>
          <a:lstStyle/>
          <a:p>
            <a:pPr>
              <a:spcAft>
                <a:spcPts val="600"/>
              </a:spcAft>
            </a:pPr>
            <a:r>
              <a:rPr lang="de-DE" sz="1250" b="1" dirty="0">
                <a:solidFill>
                  <a:schemeClr val="tx2"/>
                </a:solidFill>
                <a:latin typeface="Calibri" panose="020F0502020204030204" pitchFamily="34" charset="0"/>
                <a:cs typeface="Calibri" panose="020F0502020204030204" pitchFamily="34" charset="0"/>
              </a:rPr>
              <a:t>Nach Abschluss dieses Moduls können Sie</a:t>
            </a:r>
            <a:endParaRPr lang="de-DE" sz="1250" dirty="0">
              <a:solidFill>
                <a:schemeClr val="tx2"/>
              </a:solidFill>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Social Citizen Science (SCS) definieren.</a:t>
            </a: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SCS von Citizen Science und ähnlichen Begriffen abgrenzen.</a:t>
            </a: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zentrale Themen und Typen von SCS-Aktivitäten benennen.</a:t>
            </a: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Lösungsansätze für Herausforderungen von SCS entwickeln.</a:t>
            </a:r>
          </a:p>
          <a:p>
            <a:pPr marL="184150" indent="-184150">
              <a:spcAft>
                <a:spcPts val="600"/>
              </a:spcAft>
              <a:buFont typeface="Courier New" panose="02070309020205020404" pitchFamily="49" charset="0"/>
              <a:buChar char="o"/>
            </a:pPr>
            <a:r>
              <a:rPr lang="de-DE" sz="1100" dirty="0">
                <a:solidFill>
                  <a:schemeClr val="tx2"/>
                </a:solidFill>
                <a:latin typeface="Calibri Light" panose="020F0302020204030204" pitchFamily="34" charset="0"/>
                <a:cs typeface="Calibri Light" panose="020F0302020204030204" pitchFamily="34" charset="0"/>
              </a:rPr>
              <a:t>Materialen für weiterführende Recherchen identifizieren.</a:t>
            </a:r>
          </a:p>
        </p:txBody>
      </p:sp>
      <p:pic>
        <p:nvPicPr>
          <p:cNvPr id="20" name="Grafik 19">
            <a:extLst>
              <a:ext uri="{FF2B5EF4-FFF2-40B4-BE49-F238E27FC236}">
                <a16:creationId xmlns:a16="http://schemas.microsoft.com/office/drawing/2014/main" id="{17F6D449-CDBC-B345-A115-E34F1168704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0687" y="268499"/>
            <a:ext cx="1333080" cy="1333080"/>
          </a:xfrm>
          <a:prstGeom prst="rect">
            <a:avLst/>
          </a:prstGeom>
        </p:spPr>
      </p:pic>
      <p:pic>
        <p:nvPicPr>
          <p:cNvPr id="19" name="Grafik 18">
            <a:extLst>
              <a:ext uri="{FF2B5EF4-FFF2-40B4-BE49-F238E27FC236}">
                <a16:creationId xmlns:a16="http://schemas.microsoft.com/office/drawing/2014/main" id="{46EFBAE2-0D2D-044C-9B29-57E67AD8DF94}"/>
              </a:ext>
            </a:extLst>
          </p:cNvPr>
          <p:cNvPicPr>
            <a:picLocks noChangeAspect="1"/>
          </p:cNvPicPr>
          <p:nvPr/>
        </p:nvPicPr>
        <p:blipFill rotWithShape="1">
          <a:blip r:embed="rId5" cstate="print">
            <a:alphaModFix amt="85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110414" y="0"/>
            <a:ext cx="3581399" cy="4103688"/>
          </a:xfrm>
          <a:prstGeom prst="rect">
            <a:avLst/>
          </a:prstGeom>
        </p:spPr>
      </p:pic>
      <p:sp>
        <p:nvSpPr>
          <p:cNvPr id="7" name="Textfeld 6">
            <a:extLst>
              <a:ext uri="{FF2B5EF4-FFF2-40B4-BE49-F238E27FC236}">
                <a16:creationId xmlns:a16="http://schemas.microsoft.com/office/drawing/2014/main" id="{81BD1317-8EA8-2C49-BDA0-AC658B9AA182}"/>
              </a:ext>
            </a:extLst>
          </p:cNvPr>
          <p:cNvSpPr txBox="1"/>
          <p:nvPr/>
        </p:nvSpPr>
        <p:spPr>
          <a:xfrm>
            <a:off x="11483788" y="4957482"/>
            <a:ext cx="184731" cy="369332"/>
          </a:xfrm>
          <a:prstGeom prst="rect">
            <a:avLst/>
          </a:prstGeom>
          <a:noFill/>
        </p:spPr>
        <p:txBody>
          <a:bodyPr wrap="none" rtlCol="0">
            <a:spAutoFit/>
          </a:bodyPr>
          <a:lstStyle/>
          <a:p>
            <a:endParaRPr lang="de-DE"/>
          </a:p>
        </p:txBody>
      </p:sp>
      <p:pic>
        <p:nvPicPr>
          <p:cNvPr id="15" name="Grafik 14">
            <a:extLst>
              <a:ext uri="{FF2B5EF4-FFF2-40B4-BE49-F238E27FC236}">
                <a16:creationId xmlns:a16="http://schemas.microsoft.com/office/drawing/2014/main" id="{EF82DA95-9A8A-4948-A79E-8F3C85BD91D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01950" y="3002430"/>
            <a:ext cx="270632" cy="270632"/>
          </a:xfrm>
          <a:prstGeom prst="rect">
            <a:avLst/>
          </a:prstGeom>
        </p:spPr>
      </p:pic>
      <p:sp>
        <p:nvSpPr>
          <p:cNvPr id="17" name="Inhaltsplatzhalter 2">
            <a:extLst>
              <a:ext uri="{FF2B5EF4-FFF2-40B4-BE49-F238E27FC236}">
                <a16:creationId xmlns:a16="http://schemas.microsoft.com/office/drawing/2014/main" id="{C52A9452-7018-414A-8588-22FBDB1C47B7}"/>
              </a:ext>
            </a:extLst>
          </p:cNvPr>
          <p:cNvSpPr txBox="1">
            <a:spLocks/>
          </p:cNvSpPr>
          <p:nvPr/>
        </p:nvSpPr>
        <p:spPr>
          <a:xfrm>
            <a:off x="7330146" y="3273062"/>
            <a:ext cx="2527962" cy="646331"/>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bg1"/>
                </a:solidFill>
                <a:latin typeface="Calibri" panose="020F0502020204030204" pitchFamily="34" charset="0"/>
                <a:cs typeface="Calibri" panose="020F0502020204030204" pitchFamily="34" charset="0"/>
              </a:rPr>
              <a:t>Partizipation ist echt anstrengend … aber es ist trotzdem unverzichtbar. </a:t>
            </a:r>
          </a:p>
          <a:p>
            <a:pPr>
              <a:spcBef>
                <a:spcPts val="600"/>
              </a:spcBef>
            </a:pPr>
            <a:r>
              <a:rPr lang="de-DE" sz="900" i="1" dirty="0">
                <a:solidFill>
                  <a:schemeClr val="bg1"/>
                </a:solidFill>
              </a:rPr>
              <a:t>- Leiterin eines SCS-Projekts im Interview</a:t>
            </a:r>
          </a:p>
        </p:txBody>
      </p:sp>
      <p:sp>
        <p:nvSpPr>
          <p:cNvPr id="21" name="Inhaltsplatzhalter 2">
            <a:extLst>
              <a:ext uri="{FF2B5EF4-FFF2-40B4-BE49-F238E27FC236}">
                <a16:creationId xmlns:a16="http://schemas.microsoft.com/office/drawing/2014/main" id="{537799B3-4632-964D-85C2-D7FB127500B9}"/>
              </a:ext>
            </a:extLst>
          </p:cNvPr>
          <p:cNvSpPr txBox="1">
            <a:spLocks/>
          </p:cNvSpPr>
          <p:nvPr/>
        </p:nvSpPr>
        <p:spPr>
          <a:xfrm rot="16200000">
            <a:off x="8815880" y="5584334"/>
            <a:ext cx="3356580"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Patrick Tomasso (</a:t>
            </a:r>
            <a:r>
              <a:rPr lang="de-DE" dirty="0">
                <a:solidFill>
                  <a:schemeClr val="tx2"/>
                </a:solidFill>
                <a:hlinkClick r:id="rId8"/>
              </a:rPr>
              <a:t>t1p.de/3kbz</a:t>
            </a:r>
            <a:r>
              <a:rPr lang="de-DE" dirty="0">
                <a:solidFill>
                  <a:schemeClr val="tx2"/>
                </a:solidFill>
              </a:rPr>
              <a:t>), Bright </a:t>
            </a:r>
            <a:r>
              <a:rPr lang="de-DE" dirty="0" err="1">
                <a:solidFill>
                  <a:schemeClr val="tx2"/>
                </a:solidFill>
              </a:rPr>
              <a:t>ideas</a:t>
            </a:r>
            <a:r>
              <a:rPr lang="de-DE" dirty="0">
                <a:solidFill>
                  <a:schemeClr val="tx2"/>
                </a:solidFill>
              </a:rPr>
              <a:t> (</a:t>
            </a:r>
            <a:r>
              <a:rPr lang="de-DE" dirty="0">
                <a:solidFill>
                  <a:schemeClr val="tx2"/>
                </a:solidFill>
                <a:hlinkClick r:id="rId9"/>
              </a:rPr>
              <a:t>t1p.de/duwa</a:t>
            </a:r>
            <a:r>
              <a:rPr lang="de-DE" dirty="0">
                <a:solidFill>
                  <a:schemeClr val="tx2"/>
                </a:solidFill>
              </a:rPr>
              <a:t> – </a:t>
            </a:r>
            <a:r>
              <a:rPr lang="de-DE" dirty="0">
                <a:solidFill>
                  <a:schemeClr val="tx2"/>
                </a:solidFill>
                <a:hlinkClick r:id="rId10"/>
              </a:rPr>
              <a:t>Unsplash license</a:t>
            </a:r>
            <a:r>
              <a:rPr lang="de-DE" dirty="0">
                <a:solidFill>
                  <a:schemeClr val="tx2"/>
                </a:solidFill>
              </a:rPr>
              <a:t>) / eingefärbt</a:t>
            </a:r>
          </a:p>
        </p:txBody>
      </p:sp>
    </p:spTree>
    <p:extLst>
      <p:ext uri="{BB962C8B-B14F-4D97-AF65-F5344CB8AC3E}">
        <p14:creationId xmlns:p14="http://schemas.microsoft.com/office/powerpoint/2010/main" val="3260714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a:xfrm>
            <a:off x="577637" y="515875"/>
            <a:ext cx="7814094" cy="863600"/>
          </a:xfrm>
        </p:spPr>
        <p:txBody>
          <a:bodyPr/>
          <a:lstStyle/>
          <a:p>
            <a:r>
              <a:rPr lang="de-DE" dirty="0"/>
              <a:t>Was ist </a:t>
            </a:r>
            <a:br>
              <a:rPr lang="de-DE" dirty="0"/>
            </a:br>
            <a:r>
              <a:rPr lang="de-DE" b="1" dirty="0"/>
              <a:t>Citizen Science</a:t>
            </a: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sz="half" idx="1"/>
          </p:nvPr>
        </p:nvSpPr>
        <p:spPr>
          <a:xfrm>
            <a:off x="640065" y="2696378"/>
            <a:ext cx="4562173" cy="1028143"/>
          </a:xfrm>
        </p:spPr>
        <p:txBody>
          <a:bodyPr wrap="square">
            <a:spAutoFit/>
          </a:bodyPr>
          <a:lstStyle/>
          <a:p>
            <a:r>
              <a:rPr lang="de-DE" dirty="0"/>
              <a:t>Das Thema </a:t>
            </a:r>
            <a:r>
              <a:rPr lang="de-DE" b="1" dirty="0">
                <a:latin typeface="Calibri" panose="020F0502020204030204" pitchFamily="34" charset="0"/>
                <a:cs typeface="Calibri" panose="020F0502020204030204" pitchFamily="34" charset="0"/>
              </a:rPr>
              <a:t>Partizipation von </a:t>
            </a:r>
            <a:r>
              <a:rPr lang="de-DE" b="1" dirty="0" err="1">
                <a:latin typeface="Calibri" panose="020F0502020204030204" pitchFamily="34" charset="0"/>
                <a:cs typeface="Calibri" panose="020F0502020204030204" pitchFamily="34" charset="0"/>
              </a:rPr>
              <a:t>Bürger.innen</a:t>
            </a:r>
            <a:r>
              <a:rPr lang="de-DE" dirty="0"/>
              <a:t> an gesellschaftlichen Forschungs- und Innovationsprozessen erfährt seit einigen Jahren einen Aufschwung in Politik und Wissenschaft. Diese gestiegene Relevanz lässt sich auf drei zentrale gesellschaftliche Entwicklungslinien zurückführen, die das </a:t>
            </a:r>
            <a:r>
              <a:rPr lang="de-DE" b="1" dirty="0">
                <a:latin typeface="Calibri" panose="020F0502020204030204" pitchFamily="34" charset="0"/>
                <a:cs typeface="Calibri" panose="020F0502020204030204" pitchFamily="34" charset="0"/>
              </a:rPr>
              <a:t>Verhältnis von Gesellschaft und Wissenschaft</a:t>
            </a:r>
            <a:r>
              <a:rPr lang="de-DE" dirty="0"/>
              <a:t> beeinflussen</a:t>
            </a:r>
            <a:r>
              <a:rPr lang="de-DE" baseline="30000" dirty="0"/>
              <a:t>1</a:t>
            </a:r>
            <a:r>
              <a:rPr lang="de-DE" dirty="0"/>
              <a:t>: </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9</a:t>
            </a:fld>
            <a:endParaRPr lang="de-DE" dirty="0"/>
          </a:p>
        </p:txBody>
      </p:sp>
      <p:sp>
        <p:nvSpPr>
          <p:cNvPr id="32" name="Inhaltsplatzhalter 31">
            <a:extLst>
              <a:ext uri="{FF2B5EF4-FFF2-40B4-BE49-F238E27FC236}">
                <a16:creationId xmlns:a16="http://schemas.microsoft.com/office/drawing/2014/main" id="{38A070AF-5449-A646-ACE2-4F69C6250C5A}"/>
              </a:ext>
            </a:extLst>
          </p:cNvPr>
          <p:cNvSpPr>
            <a:spLocks noGrp="1"/>
          </p:cNvSpPr>
          <p:nvPr>
            <p:ph sz="half" idx="13"/>
          </p:nvPr>
        </p:nvSpPr>
        <p:spPr>
          <a:xfrm>
            <a:off x="5492914" y="1343984"/>
            <a:ext cx="4579214" cy="4052048"/>
          </a:xfrm>
        </p:spPr>
        <p:txBody>
          <a:bodyPr>
            <a:spAutoFit/>
          </a:bodyPr>
          <a:lstStyle/>
          <a:p>
            <a:r>
              <a:rPr lang="de-DE" dirty="0"/>
              <a:t>Obwohl auch Beispiele </a:t>
            </a:r>
            <a:r>
              <a:rPr lang="de-DE" b="1" dirty="0">
                <a:latin typeface="Calibri" panose="020F0502020204030204" pitchFamily="34" charset="0"/>
                <a:cs typeface="Calibri" panose="020F0502020204030204" pitchFamily="34" charset="0"/>
              </a:rPr>
              <a:t>von partizipativer Forschung</a:t>
            </a:r>
            <a:r>
              <a:rPr lang="de-DE" b="1" dirty="0"/>
              <a:t> </a:t>
            </a:r>
            <a:r>
              <a:rPr lang="de-DE" dirty="0"/>
              <a:t>zu Beginn des letzten Jahrhunderts in den Geisteswissenschaften</a:t>
            </a:r>
            <a:r>
              <a:rPr lang="de-DE" baseline="30000" dirty="0"/>
              <a:t>3</a:t>
            </a:r>
            <a:r>
              <a:rPr lang="de-DE" dirty="0"/>
              <a:t> sowie den Sozialwissenschaften bekannt sind, werden die Naturwissenschaften als Vorreiter mit der deutlich weiteren Verbreitung solcher Vorhaben betrachtet. Diese thematische Dominanz hält bis heute an.</a:t>
            </a:r>
            <a:r>
              <a:rPr lang="de-DE" baseline="30000" dirty="0"/>
              <a:t>4,5,6</a:t>
            </a:r>
            <a:endParaRPr lang="de-DE" dirty="0"/>
          </a:p>
          <a:p>
            <a:pPr>
              <a:spcBef>
                <a:spcPts val="1800"/>
              </a:spcBef>
            </a:pPr>
            <a:r>
              <a:rPr lang="de-DE" sz="1250" b="1" dirty="0">
                <a:solidFill>
                  <a:schemeClr val="accent1"/>
                </a:solidFill>
                <a:latin typeface="Calibri" panose="020F0502020204030204" pitchFamily="34" charset="0"/>
                <a:cs typeface="Calibri" panose="020F0502020204030204" pitchFamily="34" charset="0"/>
              </a:rPr>
              <a:t>Naturvereine: Ein Ursprung</a:t>
            </a:r>
          </a:p>
          <a:p>
            <a:pPr>
              <a:spcBef>
                <a:spcPts val="600"/>
              </a:spcBef>
            </a:pPr>
            <a:r>
              <a:rPr lang="de-DE" dirty="0"/>
              <a:t>In den </a:t>
            </a:r>
            <a:r>
              <a:rPr lang="de-DE" b="1" dirty="0">
                <a:latin typeface="Calibri" panose="020F0502020204030204" pitchFamily="34" charset="0"/>
                <a:cs typeface="Calibri" panose="020F0502020204030204" pitchFamily="34" charset="0"/>
              </a:rPr>
              <a:t>Naturwissenschaften</a:t>
            </a:r>
            <a:r>
              <a:rPr lang="de-DE" dirty="0"/>
              <a:t> und insbesondere der Biologie liegen einige besonders starke Traditionslinien von Citizen Science. Während des 19. Jahrhunderts vernetzten sich Naturvereine in Deutschland überregional und kompensierten teilweise das Fehlen von Universitäten, beispielsweise in Bremen, Dresden, Frankfurt am Main und Hamburg.</a:t>
            </a:r>
            <a:r>
              <a:rPr lang="de-DE" baseline="30000" dirty="0"/>
              <a:t>7</a:t>
            </a:r>
            <a:r>
              <a:rPr lang="de-DE" dirty="0"/>
              <a:t> Durch ihre Spezialisierung entwickelten sich aus Naturvereinen heraus sogar neue wissenschaftliche Forschungsgebiete, wie beispielsweise die maritime Ökologie.</a:t>
            </a:r>
            <a:r>
              <a:rPr lang="de-DE" baseline="30000" dirty="0"/>
              <a:t>8</a:t>
            </a:r>
            <a:r>
              <a:rPr lang="de-DE" dirty="0"/>
              <a:t> Auch in anderen Ländern haben Laien zu dieser Zeit intensiv naturwissenschaftlich geforscht, beispielsweise wurden in Nordamerika in diversen Projekten Wasserqualität, Brutvögel sowie Sterne beobachtet.</a:t>
            </a:r>
            <a:r>
              <a:rPr lang="de-DE" baseline="30000" dirty="0"/>
              <a:t>9</a:t>
            </a:r>
          </a:p>
          <a:p>
            <a:r>
              <a:rPr lang="de-DE" dirty="0"/>
              <a:t>Im Vergleich zu den Naturwissenschaften erfahren Citizen Science Aktivitäten und darauf bezogene Forschung in den </a:t>
            </a:r>
            <a:r>
              <a:rPr lang="de-DE" b="1" dirty="0">
                <a:latin typeface="Calibri" panose="020F0502020204030204" pitchFamily="34" charset="0"/>
                <a:cs typeface="Calibri" panose="020F0502020204030204" pitchFamily="34" charset="0"/>
              </a:rPr>
              <a:t>Geistes- und Sozialwissenschaften</a:t>
            </a:r>
            <a:r>
              <a:rPr lang="de-DE" b="1" dirty="0"/>
              <a:t> </a:t>
            </a:r>
            <a:r>
              <a:rPr lang="de-DE" dirty="0"/>
              <a:t>eine noch geringe Aufmerksamkeit. Citizen Science deckt jedoch das komplette Spektrum der Wissenschaftsdisziplinen ab.</a:t>
            </a:r>
            <a:r>
              <a:rPr lang="de-DE" baseline="30000" dirty="0"/>
              <a:t>10</a:t>
            </a:r>
            <a:endParaRPr lang="de-DE" dirty="0"/>
          </a:p>
        </p:txBody>
      </p:sp>
      <p:sp>
        <p:nvSpPr>
          <p:cNvPr id="8" name="Inhaltsplatzhalter 2">
            <a:extLst>
              <a:ext uri="{FF2B5EF4-FFF2-40B4-BE49-F238E27FC236}">
                <a16:creationId xmlns:a16="http://schemas.microsoft.com/office/drawing/2014/main" id="{225B2212-25B5-5443-A614-080E4D377D7E}"/>
              </a:ext>
            </a:extLst>
          </p:cNvPr>
          <p:cNvSpPr txBox="1">
            <a:spLocks/>
          </p:cNvSpPr>
          <p:nvPr/>
        </p:nvSpPr>
        <p:spPr>
          <a:xfrm>
            <a:off x="5486361" y="1584325"/>
            <a:ext cx="4573169" cy="1188261"/>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endParaRPr lang="de-DE" dirty="0"/>
          </a:p>
        </p:txBody>
      </p:sp>
      <p:sp>
        <p:nvSpPr>
          <p:cNvPr id="36" name="Inhaltsplatzhalter 31">
            <a:extLst>
              <a:ext uri="{FF2B5EF4-FFF2-40B4-BE49-F238E27FC236}">
                <a16:creationId xmlns:a16="http://schemas.microsoft.com/office/drawing/2014/main" id="{C71135E8-DC2B-A647-B4F5-19D37C223F67}"/>
              </a:ext>
            </a:extLst>
          </p:cNvPr>
          <p:cNvSpPr txBox="1">
            <a:spLocks/>
          </p:cNvSpPr>
          <p:nvPr/>
        </p:nvSpPr>
        <p:spPr>
          <a:xfrm>
            <a:off x="631601" y="5677102"/>
            <a:ext cx="4358854" cy="1366698"/>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dirty="0"/>
              <a:t>Verstärkt durch </a:t>
            </a:r>
            <a:r>
              <a:rPr lang="de-DE" b="1" dirty="0">
                <a:latin typeface="Calibri" panose="020F0502020204030204" pitchFamily="34" charset="0"/>
                <a:cs typeface="Calibri" panose="020F0502020204030204" pitchFamily="34" charset="0"/>
              </a:rPr>
              <a:t>Digitalisierung</a:t>
            </a:r>
            <a:r>
              <a:rPr lang="de-DE" dirty="0"/>
              <a:t> in allen Lebensbereichen bewirken diese Entwicklungen, dass sich das Verhältnis zwischen Bürger.innen und Wissenschaftler.innen ändert. Zudem stehen Deutschland, Europa und letztlich die gesamte Welt vor großen </a:t>
            </a:r>
            <a:r>
              <a:rPr lang="de-DE" b="1" dirty="0">
                <a:latin typeface="Calibri" panose="020F0502020204030204" pitchFamily="34" charset="0"/>
                <a:cs typeface="Calibri" panose="020F0502020204030204" pitchFamily="34" charset="0"/>
              </a:rPr>
              <a:t>Nachhaltigkeitsherausforderungen</a:t>
            </a:r>
            <a:r>
              <a:rPr lang="de-DE" dirty="0"/>
              <a:t>, die innovationspolitischer Steuerung bedürfen und gesamtgesellschaftlich bearbeitet werden müssen. Citizen Science lässt sich am Schnittpunkt dieser verschiedenen Entwicklungen verorten.</a:t>
            </a:r>
          </a:p>
        </p:txBody>
      </p:sp>
      <p:sp>
        <p:nvSpPr>
          <p:cNvPr id="23" name="Inhaltsplatzhalter 2">
            <a:extLst>
              <a:ext uri="{FF2B5EF4-FFF2-40B4-BE49-F238E27FC236}">
                <a16:creationId xmlns:a16="http://schemas.microsoft.com/office/drawing/2014/main" id="{DED6B730-F38E-D04B-A868-6C28E3C7B21C}"/>
              </a:ext>
            </a:extLst>
          </p:cNvPr>
          <p:cNvSpPr txBox="1">
            <a:spLocks/>
          </p:cNvSpPr>
          <p:nvPr/>
        </p:nvSpPr>
        <p:spPr>
          <a:xfrm>
            <a:off x="888700" y="1727200"/>
            <a:ext cx="3251979" cy="769441"/>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accent2"/>
                </a:solidFill>
                <a:latin typeface="Calibri" panose="020F0502020204030204" pitchFamily="34" charset="0"/>
                <a:cs typeface="Calibri" panose="020F0502020204030204" pitchFamily="34" charset="0"/>
              </a:rPr>
              <a:t>Citizen Science wird auch »Bürgerforschung«, »Bürgerwissenschaft« oder »Amateurwissenschaft« genannt. Damit sind nicht-professionelle Akteure, also Laien, gemeint, die forschend tätig sind.</a:t>
            </a:r>
          </a:p>
        </p:txBody>
      </p:sp>
      <p:pic>
        <p:nvPicPr>
          <p:cNvPr id="24" name="Grafik 23">
            <a:extLst>
              <a:ext uri="{FF2B5EF4-FFF2-40B4-BE49-F238E27FC236}">
                <a16:creationId xmlns:a16="http://schemas.microsoft.com/office/drawing/2014/main" id="{C3D89FFC-F3C6-8F4D-9540-872CE55B4CD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8650" y="1727200"/>
            <a:ext cx="270633" cy="270633"/>
          </a:xfrm>
          <a:prstGeom prst="rect">
            <a:avLst/>
          </a:prstGeom>
        </p:spPr>
      </p:pic>
      <p:sp>
        <p:nvSpPr>
          <p:cNvPr id="17" name="Inhaltsplatzhalter 2">
            <a:extLst>
              <a:ext uri="{FF2B5EF4-FFF2-40B4-BE49-F238E27FC236}">
                <a16:creationId xmlns:a16="http://schemas.microsoft.com/office/drawing/2014/main" id="{D2F8DD34-D291-314C-8459-684927630789}"/>
              </a:ext>
            </a:extLst>
          </p:cNvPr>
          <p:cNvSpPr txBox="1">
            <a:spLocks/>
          </p:cNvSpPr>
          <p:nvPr/>
        </p:nvSpPr>
        <p:spPr>
          <a:xfrm>
            <a:off x="5486361" y="7056438"/>
            <a:ext cx="3632472"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Quellen: (1) </a:t>
            </a:r>
            <a:r>
              <a:rPr lang="de-DE" dirty="0" err="1">
                <a:solidFill>
                  <a:schemeClr val="tx2"/>
                </a:solidFill>
              </a:rPr>
              <a:t>Hüther</a:t>
            </a:r>
            <a:r>
              <a:rPr lang="de-DE" dirty="0">
                <a:solidFill>
                  <a:schemeClr val="tx2"/>
                </a:solidFill>
              </a:rPr>
              <a:t>/Krücken 2016, (2) </a:t>
            </a:r>
            <a:r>
              <a:rPr lang="de-DE" dirty="0" err="1">
                <a:solidFill>
                  <a:schemeClr val="tx2"/>
                </a:solidFill>
              </a:rPr>
              <a:t>Hüther</a:t>
            </a:r>
            <a:r>
              <a:rPr lang="de-DE" dirty="0">
                <a:solidFill>
                  <a:schemeClr val="tx2"/>
                </a:solidFill>
              </a:rPr>
              <a:t>/Krücken 2016, (3) Oswald/</a:t>
            </a:r>
            <a:r>
              <a:rPr lang="de-DE" dirty="0" err="1">
                <a:solidFill>
                  <a:schemeClr val="tx2"/>
                </a:solidFill>
              </a:rPr>
              <a:t>Smolarski</a:t>
            </a:r>
            <a:r>
              <a:rPr lang="de-DE" dirty="0">
                <a:solidFill>
                  <a:schemeClr val="tx2"/>
                </a:solidFill>
              </a:rPr>
              <a:t> 2016, (4) Franzen/</a:t>
            </a:r>
            <a:r>
              <a:rPr lang="de-DE" dirty="0" err="1">
                <a:solidFill>
                  <a:schemeClr val="tx2"/>
                </a:solidFill>
              </a:rPr>
              <a:t>Hilbrich</a:t>
            </a:r>
            <a:r>
              <a:rPr lang="de-DE" dirty="0">
                <a:solidFill>
                  <a:schemeClr val="tx2"/>
                </a:solidFill>
              </a:rPr>
              <a:t> 2015: 26, (5) Hecker/Garbe/Bonn 2018, (6) </a:t>
            </a:r>
            <a:r>
              <a:rPr lang="de-DE" dirty="0" err="1">
                <a:solidFill>
                  <a:schemeClr val="tx2"/>
                </a:solidFill>
              </a:rPr>
              <a:t>Pettibone</a:t>
            </a:r>
            <a:r>
              <a:rPr lang="de-DE" dirty="0">
                <a:solidFill>
                  <a:schemeClr val="tx2"/>
                </a:solidFill>
              </a:rPr>
              <a:t>/</a:t>
            </a:r>
            <a:r>
              <a:rPr lang="de-DE" dirty="0" err="1">
                <a:solidFill>
                  <a:schemeClr val="tx2"/>
                </a:solidFill>
              </a:rPr>
              <a:t>Vohland</a:t>
            </a:r>
            <a:r>
              <a:rPr lang="de-DE" dirty="0">
                <a:solidFill>
                  <a:schemeClr val="tx2"/>
                </a:solidFill>
              </a:rPr>
              <a:t>/Ziegler 2017, (7) Daum 2018: 98, (8) </a:t>
            </a:r>
            <a:r>
              <a:rPr lang="de-DE" dirty="0" err="1">
                <a:solidFill>
                  <a:schemeClr val="tx2"/>
                </a:solidFill>
              </a:rPr>
              <a:t>Nyhart</a:t>
            </a:r>
            <a:r>
              <a:rPr lang="de-DE" dirty="0">
                <a:solidFill>
                  <a:schemeClr val="tx2"/>
                </a:solidFill>
              </a:rPr>
              <a:t> 2009, (9) Bonney et al. 2009, (10) </a:t>
            </a:r>
            <a:r>
              <a:rPr lang="de-DE" dirty="0" err="1">
                <a:solidFill>
                  <a:schemeClr val="tx2"/>
                </a:solidFill>
              </a:rPr>
              <a:t>Pettibone</a:t>
            </a:r>
            <a:r>
              <a:rPr lang="de-DE" dirty="0">
                <a:solidFill>
                  <a:schemeClr val="tx2"/>
                </a:solidFill>
              </a:rPr>
              <a:t>/</a:t>
            </a:r>
            <a:r>
              <a:rPr lang="de-DE" dirty="0" err="1">
                <a:solidFill>
                  <a:schemeClr val="tx2"/>
                </a:solidFill>
              </a:rPr>
              <a:t>Vohland</a:t>
            </a:r>
            <a:r>
              <a:rPr lang="de-DE" dirty="0">
                <a:solidFill>
                  <a:schemeClr val="tx2"/>
                </a:solidFill>
              </a:rPr>
              <a:t>/Ziegler 2017</a:t>
            </a:r>
          </a:p>
        </p:txBody>
      </p:sp>
      <p:sp>
        <p:nvSpPr>
          <p:cNvPr id="19" name="Rechteck 18">
            <a:extLst>
              <a:ext uri="{FF2B5EF4-FFF2-40B4-BE49-F238E27FC236}">
                <a16:creationId xmlns:a16="http://schemas.microsoft.com/office/drawing/2014/main" id="{CBD60ED8-5386-EA4C-AB7B-1C59602BF87E}"/>
              </a:ext>
            </a:extLst>
          </p:cNvPr>
          <p:cNvSpPr/>
          <p:nvPr/>
        </p:nvSpPr>
        <p:spPr>
          <a:xfrm>
            <a:off x="7299839" y="5753882"/>
            <a:ext cx="2759691" cy="1033716"/>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dirty="0">
                <a:solidFill>
                  <a:schemeClr val="tx2"/>
                </a:solidFill>
                <a:latin typeface="Calibri Light" panose="020F0302020204030204" pitchFamily="34" charset="0"/>
                <a:cs typeface="Calibri Light" panose="020F0302020204030204" pitchFamily="34" charset="0"/>
              </a:rPr>
              <a:t>Bereits im 19. Jahrhundert organisierten sich Laien in (Natur-) Vereinen und forschten zu Themen aus Naturkunde, Medizin sowie Kunst. → Daum 2018: 98–118 </a:t>
            </a:r>
          </a:p>
          <a:p>
            <a:pPr defTabSz="1007943">
              <a:spcBef>
                <a:spcPts val="300"/>
              </a:spcBef>
            </a:pPr>
            <a:r>
              <a:rPr lang="de-DE" sz="800" dirty="0">
                <a:solidFill>
                  <a:schemeClr val="tx2"/>
                </a:solidFill>
                <a:latin typeface="Calibri Light" panose="020F0302020204030204" pitchFamily="34" charset="0"/>
                <a:cs typeface="Calibri Light" panose="020F0302020204030204" pitchFamily="34" charset="0"/>
              </a:rPr>
              <a:t>Weitere Ursprünge der (Social) Citizen Science liegen unter anderem in der Frauengesundheitsbewegung. → Strasser et al. (2019)</a:t>
            </a:r>
          </a:p>
        </p:txBody>
      </p:sp>
      <p:pic>
        <p:nvPicPr>
          <p:cNvPr id="22" name="Grafik 21">
            <a:extLst>
              <a:ext uri="{FF2B5EF4-FFF2-40B4-BE49-F238E27FC236}">
                <a16:creationId xmlns:a16="http://schemas.microsoft.com/office/drawing/2014/main" id="{926EF83F-90AB-D041-B278-971379C2AB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09839" y="5825940"/>
            <a:ext cx="180000" cy="180000"/>
          </a:xfrm>
          <a:prstGeom prst="rect">
            <a:avLst/>
          </a:prstGeom>
        </p:spPr>
      </p:pic>
      <p:graphicFrame>
        <p:nvGraphicFramePr>
          <p:cNvPr id="16" name="Tabelle 17">
            <a:extLst>
              <a:ext uri="{FF2B5EF4-FFF2-40B4-BE49-F238E27FC236}">
                <a16:creationId xmlns:a16="http://schemas.microsoft.com/office/drawing/2014/main" id="{11091A8C-5BD4-0447-B9C9-03D396F251E2}"/>
              </a:ext>
            </a:extLst>
          </p:cNvPr>
          <p:cNvGraphicFramePr>
            <a:graphicFrameLocks noGrp="1"/>
          </p:cNvGraphicFramePr>
          <p:nvPr>
            <p:extLst>
              <p:ext uri="{D42A27DB-BD31-4B8C-83A1-F6EECF244321}">
                <p14:modId xmlns:p14="http://schemas.microsoft.com/office/powerpoint/2010/main" val="2790048036"/>
              </p:ext>
            </p:extLst>
          </p:nvPr>
        </p:nvGraphicFramePr>
        <p:xfrm>
          <a:off x="731520" y="3875439"/>
          <a:ext cx="4462254" cy="1620264"/>
        </p:xfrm>
        <a:graphic>
          <a:graphicData uri="http://schemas.openxmlformats.org/drawingml/2006/table">
            <a:tbl>
              <a:tblPr firstRow="1" bandRow="1">
                <a:tableStyleId>{5C22544A-7EE6-4342-B048-85BDC9FD1C3A}</a:tableStyleId>
              </a:tblPr>
              <a:tblGrid>
                <a:gridCol w="1487418">
                  <a:extLst>
                    <a:ext uri="{9D8B030D-6E8A-4147-A177-3AD203B41FA5}">
                      <a16:colId xmlns:a16="http://schemas.microsoft.com/office/drawing/2014/main" val="1686096994"/>
                    </a:ext>
                  </a:extLst>
                </a:gridCol>
                <a:gridCol w="1487418">
                  <a:extLst>
                    <a:ext uri="{9D8B030D-6E8A-4147-A177-3AD203B41FA5}">
                      <a16:colId xmlns:a16="http://schemas.microsoft.com/office/drawing/2014/main" val="3885705230"/>
                    </a:ext>
                  </a:extLst>
                </a:gridCol>
                <a:gridCol w="1487418">
                  <a:extLst>
                    <a:ext uri="{9D8B030D-6E8A-4147-A177-3AD203B41FA5}">
                      <a16:colId xmlns:a16="http://schemas.microsoft.com/office/drawing/2014/main" val="228686733"/>
                    </a:ext>
                  </a:extLst>
                </a:gridCol>
              </a:tblGrid>
              <a:tr h="2943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rPr>
                        <a:t>Wissensgesellschaft</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rPr>
                        <a:t>Entgrenzung</a:t>
                      </a:r>
                      <a:endParaRPr lang="de-DE" sz="900">
                        <a:solidFill>
                          <a:schemeClr val="accent1"/>
                        </a:solidFill>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rPr>
                        <a:t>Audit Society</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998747557"/>
                  </a:ext>
                </a:extLst>
              </a:tr>
              <a:tr h="107231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latin typeface="Calibri Light" panose="020F0302020204030204" pitchFamily="34" charset="0"/>
                          <a:cs typeface="Calibri Light" panose="020F0302020204030204" pitchFamily="34" charset="0"/>
                        </a:rPr>
                        <a:t>Die Entwicklungen hin zu einer Wissensgesellschaft zeigen sich in einem verbreiterten Zugang von </a:t>
                      </a:r>
                      <a:r>
                        <a:rPr lang="de-DE" sz="900" dirty="0" err="1">
                          <a:solidFill>
                            <a:schemeClr val="accent1"/>
                          </a:solidFill>
                          <a:latin typeface="Calibri Light" panose="020F0302020204030204" pitchFamily="34" charset="0"/>
                          <a:cs typeface="Calibri Light" panose="020F0302020204030204" pitchFamily="34" charset="0"/>
                        </a:rPr>
                        <a:t>Bürger.innen</a:t>
                      </a:r>
                      <a:r>
                        <a:rPr lang="de-DE" sz="900" dirty="0">
                          <a:solidFill>
                            <a:schemeClr val="accent1"/>
                          </a:solidFill>
                          <a:latin typeface="Calibri Light" panose="020F0302020204030204" pitchFamily="34" charset="0"/>
                          <a:cs typeface="Calibri Light" panose="020F0302020204030204" pitchFamily="34" charset="0"/>
                        </a:rPr>
                        <a:t> zu Wissen und der stärkeren Kopplung von Wissenschaft und gesellschaftlich nützlichen Innovationen.</a:t>
                      </a:r>
                      <a:endParaRPr lang="de-DE" sz="900" dirty="0">
                        <a:solidFill>
                          <a:schemeClr val="accent1"/>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latin typeface="Calibri Light" panose="020F0302020204030204" pitchFamily="34" charset="0"/>
                          <a:cs typeface="Calibri Light" panose="020F0302020204030204" pitchFamily="34" charset="0"/>
                        </a:rPr>
                        <a:t>Entgrenzung verweist auf die Auflösung bestehender Trennungen zwischen Wissenschaft, Öffentlichkeit, Wirtschaft und Politik.</a:t>
                      </a:r>
                      <a:endParaRPr lang="de-DE" sz="900" dirty="0">
                        <a:solidFill>
                          <a:schemeClr val="accent1"/>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latin typeface="Calibri Light" panose="020F0302020204030204" pitchFamily="34" charset="0"/>
                          <a:cs typeface="Calibri Light" panose="020F0302020204030204" pitchFamily="34" charset="0"/>
                        </a:rPr>
                        <a:t>Die Audit Society reflektiert das erodierte Vertrauen der Gesellschaft in die Wissenschaft, indem die Gesellschaft stärker die Kontrolle der internen Prozesse des Wissenschaftssystems übernimmt.</a:t>
                      </a:r>
                      <a:r>
                        <a:rPr lang="de-DE" sz="900" baseline="30000" dirty="0">
                          <a:solidFill>
                            <a:schemeClr val="accent1"/>
                          </a:solidFill>
                          <a:latin typeface="Calibri Light" panose="020F0302020204030204" pitchFamily="34" charset="0"/>
                          <a:cs typeface="Calibri Light" panose="020F0302020204030204" pitchFamily="34" charset="0"/>
                        </a:rPr>
                        <a:t>2</a:t>
                      </a:r>
                      <a:r>
                        <a:rPr lang="de-DE" sz="900" dirty="0">
                          <a:solidFill>
                            <a:schemeClr val="accent1"/>
                          </a:solidFill>
                          <a:latin typeface="Calibri Light" panose="020F0302020204030204" pitchFamily="34" charset="0"/>
                          <a:cs typeface="Calibri Light" panose="020F0302020204030204" pitchFamily="34" charset="0"/>
                        </a:rPr>
                        <a:t> </a:t>
                      </a:r>
                      <a:endParaRPr lang="de-DE" sz="900" dirty="0">
                        <a:solidFill>
                          <a:schemeClr val="accent1"/>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57758915"/>
                  </a:ext>
                </a:extLst>
              </a:tr>
            </a:tbl>
          </a:graphicData>
        </a:graphic>
      </p:graphicFrame>
    </p:spTree>
    <p:extLst>
      <p:ext uri="{BB962C8B-B14F-4D97-AF65-F5344CB8AC3E}">
        <p14:creationId xmlns:p14="http://schemas.microsoft.com/office/powerpoint/2010/main" val="3822170590"/>
      </p:ext>
    </p:extLst>
  </p:cSld>
  <p:clrMapOvr>
    <a:masterClrMapping/>
  </p:clrMapOvr>
</p:sld>
</file>

<file path=ppt/theme/theme1.xml><?xml version="1.0" encoding="utf-8"?>
<a:theme xmlns:a="http://schemas.openxmlformats.org/drawingml/2006/main" name="Head Master">
  <a:themeElements>
    <a:clrScheme name="Benutzerdefiniert 1">
      <a:dk1>
        <a:srgbClr val="000000"/>
      </a:dk1>
      <a:lt1>
        <a:srgbClr val="FFFFFF"/>
      </a:lt1>
      <a:dk2>
        <a:srgbClr val="464646"/>
      </a:dk2>
      <a:lt2>
        <a:srgbClr val="E7E6E6"/>
      </a:lt2>
      <a:accent1>
        <a:srgbClr val="273671"/>
      </a:accent1>
      <a:accent2>
        <a:srgbClr val="60A8D8"/>
      </a:accent2>
      <a:accent3>
        <a:srgbClr val="AD3673"/>
      </a:accent3>
      <a:accent4>
        <a:srgbClr val="534B83"/>
      </a:accent4>
      <a:accent5>
        <a:srgbClr val="5D6E9C"/>
      </a:accent5>
      <a:accent6>
        <a:srgbClr val="7B9EC7"/>
      </a:accent6>
      <a:hlink>
        <a:srgbClr val="454545"/>
      </a:hlink>
      <a:folHlink>
        <a:srgbClr val="534B8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11800</Words>
  <Application>Microsoft Office PowerPoint</Application>
  <PresentationFormat>Benutzerdefiniert</PresentationFormat>
  <Paragraphs>656</Paragraphs>
  <Slides>41</Slides>
  <Notes>19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41</vt:i4>
      </vt:variant>
    </vt:vector>
  </HeadingPairs>
  <TitlesOfParts>
    <vt:vector size="46" baseType="lpstr">
      <vt:lpstr>Arial</vt:lpstr>
      <vt:lpstr>Calibri</vt:lpstr>
      <vt:lpstr>Calibri Light</vt:lpstr>
      <vt:lpstr>Courier New</vt:lpstr>
      <vt:lpstr>Head Master</vt:lpstr>
      <vt:lpstr>Social Citizen Science</vt:lpstr>
      <vt:lpstr>Inhalt</vt:lpstr>
      <vt:lpstr>Was ist  Social Citizen Science</vt:lpstr>
      <vt:lpstr>Wie ist das OER- Handbuch aufgebaut</vt:lpstr>
      <vt:lpstr>Wofür stehen die Icons?</vt:lpstr>
      <vt:lpstr>Kontakt</vt:lpstr>
      <vt:lpstr>Verstehen</vt:lpstr>
      <vt:lpstr>Modulübersicht  &amp; Lernziele</vt:lpstr>
      <vt:lpstr>Was ist  Citizen Science</vt:lpstr>
      <vt:lpstr>Was ist Partizipation  in Citizen Science</vt:lpstr>
      <vt:lpstr>Was zeichnet  Social Citizen Science aus</vt:lpstr>
      <vt:lpstr>Was bedeutet der  Begriff SCS</vt:lpstr>
      <vt:lpstr>Zu welchen Themen  arbeitet SCS</vt:lpstr>
      <vt:lpstr>Welche  SCS-Aktivitäten gibt es</vt:lpstr>
      <vt:lpstr>Potenziale und Herausforderungen  für Social Citizen Science</vt:lpstr>
      <vt:lpstr>Weiterführendes  Material</vt:lpstr>
      <vt:lpstr>Weiterführendes  Material</vt:lpstr>
      <vt:lpstr>Zusammenfassung</vt:lpstr>
      <vt:lpstr>Quellenverzeichnis</vt:lpstr>
      <vt:lpstr>Ermöglichen</vt:lpstr>
      <vt:lpstr>Modulübersicht  &amp; Lernziele</vt:lpstr>
      <vt:lpstr>Wer sind die  Macher.innen</vt:lpstr>
      <vt:lpstr>Wie Aufgaben im Projekt verteilen</vt:lpstr>
      <vt:lpstr>Wie ein Projektteam  gewinnen und halten</vt:lpstr>
      <vt:lpstr>Wie unterrepräsentierte Gruppen gewinnen</vt:lpstr>
      <vt:lpstr>Wie Beteiligung ermöglichen</vt:lpstr>
      <vt:lpstr>Wie Teilnehmende  bezeichnen</vt:lpstr>
      <vt:lpstr>Wie mit Ko-Forschenden  zusammenarbeiten</vt:lpstr>
      <vt:lpstr>Wie mit  besonderen Gruppen arbeiten</vt:lpstr>
      <vt:lpstr>Wie mit ZGOs  zusammenarbeiten</vt:lpstr>
      <vt:lpstr>Wie mit kommunalen  Partnern zusammenarbeiten</vt:lpstr>
      <vt:lpstr>Wie mit wissenschaftlichen  Einrichtungen zusammenarbeiten</vt:lpstr>
      <vt:lpstr>Zusammenfassung</vt:lpstr>
      <vt:lpstr>Quellenverzeichnis</vt:lpstr>
      <vt:lpstr>Verwenden</vt:lpstr>
      <vt:lpstr>PowerPoint-Präsentation</vt:lpstr>
      <vt:lpstr>Was ist  OER-Material</vt:lpstr>
      <vt:lpstr>Wie wird Lernmaterial  zu OER</vt:lpstr>
      <vt:lpstr>Wie das OER- Handbuch verwenden</vt:lpstr>
      <vt:lpstr>Wie wird im OER-Handbuch lizenziert</vt:lpstr>
      <vt:lpstr>Wie das OER- Handbuch modifizieren</vt:lpstr>
    </vt:vector>
  </TitlesOfParts>
  <Manager/>
  <Company>Institut für Hochschulforschung (HoF)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Citizen Science OER</dc:title>
  <dc:subject/>
  <dc:creator>Susann Hippler</dc:creator>
  <cp:keywords/>
  <dc:description/>
  <cp:lastModifiedBy>Justus Henke</cp:lastModifiedBy>
  <cp:revision>569</cp:revision>
  <cp:lastPrinted>2021-03-16T14:54:49Z</cp:lastPrinted>
  <dcterms:created xsi:type="dcterms:W3CDTF">2020-12-10T22:37:29Z</dcterms:created>
  <dcterms:modified xsi:type="dcterms:W3CDTF">2021-06-25T18:02:26Z</dcterms:modified>
  <cp:category/>
</cp:coreProperties>
</file>