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10" r:id="rId4"/>
    <p:sldMasterId id="2147483746" r:id="rId5"/>
    <p:sldMasterId id="2147483752" r:id="rId6"/>
    <p:sldMasterId id="2147483764" r:id="rId7"/>
    <p:sldMasterId id="2147483776" r:id="rId8"/>
    <p:sldMasterId id="2147483800" r:id="rId9"/>
    <p:sldMasterId id="2147483812" r:id="rId10"/>
  </p:sldMasterIdLst>
  <p:notesMasterIdLst>
    <p:notesMasterId r:id="rId33"/>
  </p:notesMasterIdLst>
  <p:sldIdLst>
    <p:sldId id="256" r:id="rId11"/>
    <p:sldId id="351" r:id="rId12"/>
    <p:sldId id="353" r:id="rId13"/>
    <p:sldId id="350" r:id="rId14"/>
    <p:sldId id="347" r:id="rId15"/>
    <p:sldId id="352" r:id="rId16"/>
    <p:sldId id="356" r:id="rId17"/>
    <p:sldId id="358" r:id="rId18"/>
    <p:sldId id="357" r:id="rId19"/>
    <p:sldId id="362" r:id="rId20"/>
    <p:sldId id="364" r:id="rId21"/>
    <p:sldId id="361" r:id="rId22"/>
    <p:sldId id="363" r:id="rId23"/>
    <p:sldId id="359" r:id="rId24"/>
    <p:sldId id="365" r:id="rId25"/>
    <p:sldId id="355" r:id="rId26"/>
    <p:sldId id="354" r:id="rId27"/>
    <p:sldId id="345" r:id="rId28"/>
    <p:sldId id="369" r:id="rId29"/>
    <p:sldId id="367" r:id="rId30"/>
    <p:sldId id="368" r:id="rId31"/>
    <p:sldId id="322" r:id="rId3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6F055-6D1A-4D5B-BD48-A3EA8D93B4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588625-3692-4F86-AFB4-225762F1E8BF}">
      <dgm:prSet phldrT="[Text]"/>
      <dgm:spPr/>
      <dgm:t>
        <a:bodyPr/>
        <a:lstStyle/>
        <a:p>
          <a:r>
            <a:rPr lang="de-DE" b="1" dirty="0" smtClean="0">
              <a:cs typeface="Arial" charset="0"/>
            </a:rPr>
            <a:t>(A) </a:t>
          </a:r>
        </a:p>
        <a:p>
          <a:r>
            <a:rPr lang="de-DE" dirty="0" smtClean="0">
              <a:cs typeface="Arial" charset="0"/>
            </a:rPr>
            <a:t>Förderung der Beschäftigung und Unterstützung der Mobilität der Arbeitskräfte</a:t>
          </a:r>
        </a:p>
        <a:p>
          <a:endParaRPr lang="de-DE" dirty="0"/>
        </a:p>
      </dgm:t>
    </dgm:pt>
    <dgm:pt modelId="{DAA0FFBC-ADBA-4370-AF1C-343124829BC2}" type="parTrans" cxnId="{46FBF5BC-72F4-4861-A0BC-D0CFB5EE74FA}">
      <dgm:prSet/>
      <dgm:spPr/>
      <dgm:t>
        <a:bodyPr/>
        <a:lstStyle/>
        <a:p>
          <a:endParaRPr lang="de-DE"/>
        </a:p>
      </dgm:t>
    </dgm:pt>
    <dgm:pt modelId="{D8ADF8DB-92DA-4B2C-B3DE-F873FE0F917B}" type="sibTrans" cxnId="{46FBF5BC-72F4-4861-A0BC-D0CFB5EE74FA}">
      <dgm:prSet/>
      <dgm:spPr/>
      <dgm:t>
        <a:bodyPr/>
        <a:lstStyle/>
        <a:p>
          <a:endParaRPr lang="de-DE"/>
        </a:p>
      </dgm:t>
    </dgm:pt>
    <dgm:pt modelId="{5B95FBBD-D89E-4618-BD67-166A579FEDB9}">
      <dgm:prSet phldrT="[Text]"/>
      <dgm:spPr/>
      <dgm:t>
        <a:bodyPr/>
        <a:lstStyle/>
        <a:p>
          <a:r>
            <a:rPr lang="de-DE" b="1" dirty="0" smtClean="0">
              <a:cs typeface="Arial" charset="0"/>
            </a:rPr>
            <a:t>(B) </a:t>
          </a:r>
        </a:p>
        <a:p>
          <a:r>
            <a:rPr lang="de-DE" dirty="0" smtClean="0">
              <a:cs typeface="Arial" charset="0"/>
            </a:rPr>
            <a:t>Förderung der sozialen Eingliederung und Bekämpfung der Armut </a:t>
          </a:r>
        </a:p>
        <a:p>
          <a:endParaRPr lang="de-DE" dirty="0"/>
        </a:p>
      </dgm:t>
    </dgm:pt>
    <dgm:pt modelId="{1177D5B8-4B38-4F19-8175-8C00D89F2D71}" type="parTrans" cxnId="{A61FD3AE-C7BE-4B3B-A550-C8E24EA62738}">
      <dgm:prSet/>
      <dgm:spPr/>
      <dgm:t>
        <a:bodyPr/>
        <a:lstStyle/>
        <a:p>
          <a:endParaRPr lang="de-DE"/>
        </a:p>
      </dgm:t>
    </dgm:pt>
    <dgm:pt modelId="{71FED3D1-BABE-4611-9853-AD1E5262939B}" type="sibTrans" cxnId="{A61FD3AE-C7BE-4B3B-A550-C8E24EA62738}">
      <dgm:prSet/>
      <dgm:spPr/>
      <dgm:t>
        <a:bodyPr/>
        <a:lstStyle/>
        <a:p>
          <a:endParaRPr lang="de-DE"/>
        </a:p>
      </dgm:t>
    </dgm:pt>
    <dgm:pt modelId="{327A8BBF-6905-4870-9DF4-8586EE80320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sz="1800" b="1" dirty="0" smtClean="0">
              <a:cs typeface="Arial" charset="0"/>
            </a:rPr>
            <a:t>(C) </a:t>
          </a:r>
        </a:p>
        <a:p>
          <a:r>
            <a:rPr lang="de-DE" sz="1800" b="1" dirty="0" smtClean="0">
              <a:cs typeface="Arial" charset="0"/>
            </a:rPr>
            <a:t>Investitionen in Bildung, Kompetenzen und lebenslanges Lernen</a:t>
          </a:r>
        </a:p>
        <a:p>
          <a:endParaRPr lang="de-DE" sz="1800" b="1" dirty="0"/>
        </a:p>
      </dgm:t>
    </dgm:pt>
    <dgm:pt modelId="{52C2DCAE-36E3-4890-931C-D2BDBB00FA2A}" type="parTrans" cxnId="{2455DA6D-41BF-48AB-A299-4F821586E124}">
      <dgm:prSet/>
      <dgm:spPr/>
      <dgm:t>
        <a:bodyPr/>
        <a:lstStyle/>
        <a:p>
          <a:endParaRPr lang="de-DE"/>
        </a:p>
      </dgm:t>
    </dgm:pt>
    <dgm:pt modelId="{FE39B242-0B84-41C6-ABA9-0A9D031647BD}" type="sibTrans" cxnId="{2455DA6D-41BF-48AB-A299-4F821586E124}">
      <dgm:prSet/>
      <dgm:spPr/>
      <dgm:t>
        <a:bodyPr/>
        <a:lstStyle/>
        <a:p>
          <a:endParaRPr lang="de-DE"/>
        </a:p>
      </dgm:t>
    </dgm:pt>
    <dgm:pt modelId="{1686DE90-1E24-4A0E-9F30-A421A7D5F6AB}">
      <dgm:prSet phldrT="[Text]"/>
      <dgm:spPr/>
      <dgm:t>
        <a:bodyPr/>
        <a:lstStyle/>
        <a:p>
          <a:r>
            <a:rPr lang="de-DE" b="1" dirty="0" smtClean="0">
              <a:cs typeface="Arial" charset="0"/>
            </a:rPr>
            <a:t>(D) </a:t>
          </a:r>
        </a:p>
        <a:p>
          <a:r>
            <a:rPr lang="de-DE" dirty="0" smtClean="0">
              <a:cs typeface="Arial" charset="0"/>
            </a:rPr>
            <a:t>Verbesserung der institutionellen Kapazitäten und Förderung einer effizienten öffentlichen Verwaltung</a:t>
          </a:r>
          <a:endParaRPr lang="de-DE" dirty="0"/>
        </a:p>
      </dgm:t>
    </dgm:pt>
    <dgm:pt modelId="{85B1A212-7847-4477-97EB-310B922D6ACD}" type="parTrans" cxnId="{A687432B-BDDD-4FDF-AA87-CDBCA6C9E88A}">
      <dgm:prSet/>
      <dgm:spPr/>
      <dgm:t>
        <a:bodyPr/>
        <a:lstStyle/>
        <a:p>
          <a:endParaRPr lang="de-DE"/>
        </a:p>
      </dgm:t>
    </dgm:pt>
    <dgm:pt modelId="{C59B6FE2-CBA6-4783-9F95-B26CA66767FF}" type="sibTrans" cxnId="{A687432B-BDDD-4FDF-AA87-CDBCA6C9E88A}">
      <dgm:prSet/>
      <dgm:spPr/>
      <dgm:t>
        <a:bodyPr/>
        <a:lstStyle/>
        <a:p>
          <a:endParaRPr lang="de-DE"/>
        </a:p>
      </dgm:t>
    </dgm:pt>
    <dgm:pt modelId="{8CF66BC4-CB79-44BA-80F5-D0BA5C970AD5}" type="pres">
      <dgm:prSet presAssocID="{D3F6F055-6D1A-4D5B-BD48-A3EA8D93B4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9FE0B3D-8F1B-47FA-8A5D-BAEB15390963}" type="pres">
      <dgm:prSet presAssocID="{A2588625-3692-4F86-AFB4-225762F1E8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EAF7B4-DEBB-41C1-99D3-EA787B476E0D}" type="pres">
      <dgm:prSet presAssocID="{D8ADF8DB-92DA-4B2C-B3DE-F873FE0F917B}" presName="sibTrans" presStyleCnt="0"/>
      <dgm:spPr/>
    </dgm:pt>
    <dgm:pt modelId="{4A115B1B-EEA7-453D-88AB-9B0759103834}" type="pres">
      <dgm:prSet presAssocID="{5B95FBBD-D89E-4618-BD67-166A579FED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724E91-2C6A-4F0A-BE75-A85BCB1B7862}" type="pres">
      <dgm:prSet presAssocID="{71FED3D1-BABE-4611-9853-AD1E5262939B}" presName="sibTrans" presStyleCnt="0"/>
      <dgm:spPr/>
    </dgm:pt>
    <dgm:pt modelId="{C3FF1C0E-F301-4D08-A85F-10F9C4E44116}" type="pres">
      <dgm:prSet presAssocID="{327A8BBF-6905-4870-9DF4-8586EE8032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AD88C1-F65B-4E81-AB94-8EDC85EEBC83}" type="pres">
      <dgm:prSet presAssocID="{FE39B242-0B84-41C6-ABA9-0A9D031647BD}" presName="sibTrans" presStyleCnt="0"/>
      <dgm:spPr/>
    </dgm:pt>
    <dgm:pt modelId="{2CF5BBB8-AB13-47BE-9755-F73553C19F64}" type="pres">
      <dgm:prSet presAssocID="{1686DE90-1E24-4A0E-9F30-A421A7D5F6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2499098-2CBE-4B55-A6EB-9CCAFAAA246F}" type="presOf" srcId="{A2588625-3692-4F86-AFB4-225762F1E8BF}" destId="{E9FE0B3D-8F1B-47FA-8A5D-BAEB15390963}" srcOrd="0" destOrd="0" presId="urn:microsoft.com/office/officeart/2005/8/layout/default"/>
    <dgm:cxn modelId="{B9F36D19-1549-4D00-823E-735FF6300A01}" type="presOf" srcId="{5B95FBBD-D89E-4618-BD67-166A579FEDB9}" destId="{4A115B1B-EEA7-453D-88AB-9B0759103834}" srcOrd="0" destOrd="0" presId="urn:microsoft.com/office/officeart/2005/8/layout/default"/>
    <dgm:cxn modelId="{2455DA6D-41BF-48AB-A299-4F821586E124}" srcId="{D3F6F055-6D1A-4D5B-BD48-A3EA8D93B4F0}" destId="{327A8BBF-6905-4870-9DF4-8586EE803204}" srcOrd="2" destOrd="0" parTransId="{52C2DCAE-36E3-4890-931C-D2BDBB00FA2A}" sibTransId="{FE39B242-0B84-41C6-ABA9-0A9D031647BD}"/>
    <dgm:cxn modelId="{A3F3646B-9D74-4B5B-843A-0C1891A808D7}" type="presOf" srcId="{1686DE90-1E24-4A0E-9F30-A421A7D5F6AB}" destId="{2CF5BBB8-AB13-47BE-9755-F73553C19F64}" srcOrd="0" destOrd="0" presId="urn:microsoft.com/office/officeart/2005/8/layout/default"/>
    <dgm:cxn modelId="{3BB35AC7-968B-417E-97F1-458705ED6938}" type="presOf" srcId="{D3F6F055-6D1A-4D5B-BD48-A3EA8D93B4F0}" destId="{8CF66BC4-CB79-44BA-80F5-D0BA5C970AD5}" srcOrd="0" destOrd="0" presId="urn:microsoft.com/office/officeart/2005/8/layout/default"/>
    <dgm:cxn modelId="{A687432B-BDDD-4FDF-AA87-CDBCA6C9E88A}" srcId="{D3F6F055-6D1A-4D5B-BD48-A3EA8D93B4F0}" destId="{1686DE90-1E24-4A0E-9F30-A421A7D5F6AB}" srcOrd="3" destOrd="0" parTransId="{85B1A212-7847-4477-97EB-310B922D6ACD}" sibTransId="{C59B6FE2-CBA6-4783-9F95-B26CA66767FF}"/>
    <dgm:cxn modelId="{468E1ED3-A166-4D96-A958-ECF2CD740A9A}" type="presOf" srcId="{327A8BBF-6905-4870-9DF4-8586EE803204}" destId="{C3FF1C0E-F301-4D08-A85F-10F9C4E44116}" srcOrd="0" destOrd="0" presId="urn:microsoft.com/office/officeart/2005/8/layout/default"/>
    <dgm:cxn modelId="{A61FD3AE-C7BE-4B3B-A550-C8E24EA62738}" srcId="{D3F6F055-6D1A-4D5B-BD48-A3EA8D93B4F0}" destId="{5B95FBBD-D89E-4618-BD67-166A579FEDB9}" srcOrd="1" destOrd="0" parTransId="{1177D5B8-4B38-4F19-8175-8C00D89F2D71}" sibTransId="{71FED3D1-BABE-4611-9853-AD1E5262939B}"/>
    <dgm:cxn modelId="{46FBF5BC-72F4-4861-A0BC-D0CFB5EE74FA}" srcId="{D3F6F055-6D1A-4D5B-BD48-A3EA8D93B4F0}" destId="{A2588625-3692-4F86-AFB4-225762F1E8BF}" srcOrd="0" destOrd="0" parTransId="{DAA0FFBC-ADBA-4370-AF1C-343124829BC2}" sibTransId="{D8ADF8DB-92DA-4B2C-B3DE-F873FE0F917B}"/>
    <dgm:cxn modelId="{53A3223E-7D97-4035-88D2-DA7FCF711020}" type="presParOf" srcId="{8CF66BC4-CB79-44BA-80F5-D0BA5C970AD5}" destId="{E9FE0B3D-8F1B-47FA-8A5D-BAEB15390963}" srcOrd="0" destOrd="0" presId="urn:microsoft.com/office/officeart/2005/8/layout/default"/>
    <dgm:cxn modelId="{19B39903-2150-4639-B9BF-485DCF376CDF}" type="presParOf" srcId="{8CF66BC4-CB79-44BA-80F5-D0BA5C970AD5}" destId="{47EAF7B4-DEBB-41C1-99D3-EA787B476E0D}" srcOrd="1" destOrd="0" presId="urn:microsoft.com/office/officeart/2005/8/layout/default"/>
    <dgm:cxn modelId="{A3AE2736-C0CE-40AE-9E68-41E591EC004E}" type="presParOf" srcId="{8CF66BC4-CB79-44BA-80F5-D0BA5C970AD5}" destId="{4A115B1B-EEA7-453D-88AB-9B0759103834}" srcOrd="2" destOrd="0" presId="urn:microsoft.com/office/officeart/2005/8/layout/default"/>
    <dgm:cxn modelId="{956CA470-C087-4BFC-9928-89ED4251A0AF}" type="presParOf" srcId="{8CF66BC4-CB79-44BA-80F5-D0BA5C970AD5}" destId="{13724E91-2C6A-4F0A-BE75-A85BCB1B7862}" srcOrd="3" destOrd="0" presId="urn:microsoft.com/office/officeart/2005/8/layout/default"/>
    <dgm:cxn modelId="{48F84CD7-04D0-46E1-826C-6D0CE52B3CBA}" type="presParOf" srcId="{8CF66BC4-CB79-44BA-80F5-D0BA5C970AD5}" destId="{C3FF1C0E-F301-4D08-A85F-10F9C4E44116}" srcOrd="4" destOrd="0" presId="urn:microsoft.com/office/officeart/2005/8/layout/default"/>
    <dgm:cxn modelId="{5B44BCC4-C784-457B-ABB9-4EFDAD608403}" type="presParOf" srcId="{8CF66BC4-CB79-44BA-80F5-D0BA5C970AD5}" destId="{A6AD88C1-F65B-4E81-AB94-8EDC85EEBC83}" srcOrd="5" destOrd="0" presId="urn:microsoft.com/office/officeart/2005/8/layout/default"/>
    <dgm:cxn modelId="{BD4ABBDD-696B-4640-8992-569E821A9846}" type="presParOf" srcId="{8CF66BC4-CB79-44BA-80F5-D0BA5C970AD5}" destId="{2CF5BBB8-AB13-47BE-9755-F73553C19F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CB7EC-7A00-42F1-81BD-8101CEF744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D7A9118-6AEA-46CB-81DC-F0E3A4F4722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latin typeface="+mn-lt"/>
            </a:rPr>
            <a:t>1) Verbesserung des Übergangs  in Ausbildung </a:t>
          </a:r>
        </a:p>
        <a:p>
          <a:pPr defTabSz="1466850">
            <a:lnSpc>
              <a:spcPct val="90000"/>
            </a:lnSpc>
          </a:pPr>
          <a:endParaRPr lang="de-DE" dirty="0"/>
        </a:p>
      </dgm:t>
    </dgm:pt>
    <dgm:pt modelId="{A46B47A6-55F5-4403-A0E7-FD76B76DD53F}" type="parTrans" cxnId="{CF18BF5B-CD66-42E4-BEB1-C07FDF7E0A1A}">
      <dgm:prSet/>
      <dgm:spPr/>
      <dgm:t>
        <a:bodyPr/>
        <a:lstStyle/>
        <a:p>
          <a:endParaRPr lang="de-DE"/>
        </a:p>
      </dgm:t>
    </dgm:pt>
    <dgm:pt modelId="{109B61E9-2EF6-4A33-9843-8485CBF29E5C}" type="sibTrans" cxnId="{CF18BF5B-CD66-42E4-BEB1-C07FDF7E0A1A}">
      <dgm:prSet/>
      <dgm:spPr/>
      <dgm:t>
        <a:bodyPr/>
        <a:lstStyle/>
        <a:p>
          <a:endParaRPr lang="de-DE"/>
        </a:p>
      </dgm:t>
    </dgm:pt>
    <dgm:pt modelId="{488D749D-63B4-464D-BEDF-A66FD5ED0CD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latin typeface="+mn-lt"/>
            </a:rPr>
            <a:t>2) Erschließung aller Fachkräftepotentiale</a:t>
          </a:r>
        </a:p>
        <a:p>
          <a:pPr defTabSz="222250">
            <a:lnSpc>
              <a:spcPct val="90000"/>
            </a:lnSpc>
            <a:spcAft>
              <a:spcPct val="35000"/>
            </a:spcAft>
          </a:pPr>
          <a:endParaRPr lang="de-DE" dirty="0"/>
        </a:p>
      </dgm:t>
    </dgm:pt>
    <dgm:pt modelId="{1B6349A2-CAB9-47E5-9B77-864DB0BFEE1F}" type="parTrans" cxnId="{668EB800-616A-4FEA-BC60-51500C1EF660}">
      <dgm:prSet/>
      <dgm:spPr/>
      <dgm:t>
        <a:bodyPr/>
        <a:lstStyle/>
        <a:p>
          <a:endParaRPr lang="de-DE"/>
        </a:p>
      </dgm:t>
    </dgm:pt>
    <dgm:pt modelId="{E32F6010-5131-4263-8F96-CF1E30989D75}" type="sibTrans" cxnId="{668EB800-616A-4FEA-BC60-51500C1EF660}">
      <dgm:prSet/>
      <dgm:spPr/>
      <dgm:t>
        <a:bodyPr/>
        <a:lstStyle/>
        <a:p>
          <a:endParaRPr lang="de-DE"/>
        </a:p>
      </dgm:t>
    </dgm:pt>
    <dgm:pt modelId="{0984A150-00D8-4BCE-9C67-B77B8B1A24D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50" smtClean="0">
              <a:solidFill>
                <a:srgbClr val="000000"/>
              </a:solidFill>
              <a:latin typeface="+mn-lt"/>
              <a:cs typeface="Arial" charset="0"/>
            </a:rPr>
            <a:t>Im Bereich des Themas Integration und Berufsbildung sind </a:t>
          </a:r>
          <a:r>
            <a:rPr lang="de-DE" sz="1250" b="1" smtClean="0">
              <a:solidFill>
                <a:srgbClr val="000000"/>
              </a:solidFill>
              <a:latin typeface="+mn-lt"/>
              <a:cs typeface="Arial" charset="0"/>
            </a:rPr>
            <a:t>Jugendliche mit Migrationshintergrund und ihre Eltern </a:t>
          </a:r>
          <a:r>
            <a:rPr lang="de-DE" sz="1250" b="0" smtClean="0">
              <a:solidFill>
                <a:srgbClr val="000000"/>
              </a:solidFill>
              <a:latin typeface="+mn-lt"/>
              <a:cs typeface="Arial" charset="0"/>
            </a:rPr>
            <a:t>wichtige Zielgruppen</a:t>
          </a:r>
          <a:endParaRPr lang="de-DE" sz="1250" b="0" dirty="0" smtClean="0">
            <a:solidFill>
              <a:srgbClr val="000000"/>
            </a:solidFill>
            <a:latin typeface="+mn-lt"/>
          </a:endParaRPr>
        </a:p>
      </dgm:t>
    </dgm:pt>
    <dgm:pt modelId="{B4A10169-FF86-4F00-A469-5D90BCFE5E9A}" type="parTrans" cxnId="{AFBF927F-61B7-4071-9E7A-81BB69D0D3E6}">
      <dgm:prSet/>
      <dgm:spPr/>
      <dgm:t>
        <a:bodyPr/>
        <a:lstStyle/>
        <a:p>
          <a:endParaRPr lang="de-DE"/>
        </a:p>
      </dgm:t>
    </dgm:pt>
    <dgm:pt modelId="{ABA8F99B-F192-4F08-8B1F-334DDC91E993}" type="sibTrans" cxnId="{AFBF927F-61B7-4071-9E7A-81BB69D0D3E6}">
      <dgm:prSet/>
      <dgm:spPr/>
      <dgm:t>
        <a:bodyPr/>
        <a:lstStyle/>
        <a:p>
          <a:endParaRPr lang="de-DE"/>
        </a:p>
      </dgm:t>
    </dgm:pt>
    <dgm:pt modelId="{FF6FAB3C-AF07-457B-87FD-6A12E88B90F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latin typeface="+mn-lt"/>
            </a:rPr>
            <a:t>3) Verzahnung von Aus- und Weiterbildung</a:t>
          </a:r>
        </a:p>
        <a:p>
          <a:pPr defTabSz="222250">
            <a:spcAft>
              <a:spcPct val="35000"/>
            </a:spcAft>
          </a:pPr>
          <a:endParaRPr lang="de-DE" dirty="0"/>
        </a:p>
      </dgm:t>
    </dgm:pt>
    <dgm:pt modelId="{B7039027-E794-47F3-B872-9DED25564903}" type="parTrans" cxnId="{C17C2112-D3C4-4BD5-86E6-34033037F1D2}">
      <dgm:prSet/>
      <dgm:spPr/>
      <dgm:t>
        <a:bodyPr/>
        <a:lstStyle/>
        <a:p>
          <a:endParaRPr lang="de-DE"/>
        </a:p>
      </dgm:t>
    </dgm:pt>
    <dgm:pt modelId="{ED8E7799-42E5-4BF8-9588-01E74EBC31EF}" type="sibTrans" cxnId="{C17C2112-D3C4-4BD5-86E6-34033037F1D2}">
      <dgm:prSet/>
      <dgm:spPr/>
      <dgm:t>
        <a:bodyPr/>
        <a:lstStyle/>
        <a:p>
          <a:endParaRPr lang="de-DE"/>
        </a:p>
      </dgm:t>
    </dgm:pt>
    <dgm:pt modelId="{4D80701A-71DB-45A2-9010-236B4A9B9440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de-DE" sz="1400" dirty="0" smtClean="0">
              <a:solidFill>
                <a:srgbClr val="000000"/>
              </a:solidFill>
              <a:latin typeface="+mn-lt"/>
            </a:rPr>
            <a:t>Ausbildungsgänge werden über die Inhalte der Ausbildungsordnung hinaus inhaltlich-fachlich angereichert. Dazu werden </a:t>
          </a:r>
          <a:r>
            <a:rPr lang="de-DE" sz="1400" b="1" dirty="0" smtClean="0">
              <a:solidFill>
                <a:srgbClr val="000000"/>
              </a:solidFill>
              <a:latin typeface="+mn-lt"/>
            </a:rPr>
            <a:t>Zusatzqualifikationen</a:t>
          </a:r>
          <a:r>
            <a:rPr lang="de-DE" sz="1400" dirty="0" smtClean="0">
              <a:solidFill>
                <a:srgbClr val="000000"/>
              </a:solidFill>
              <a:latin typeface="+mn-lt"/>
            </a:rPr>
            <a:t> während der Erstausbildung entwickelt. Ein weiteres Ziel ist das zeitliche Vorziehen von Weiterbildungsqualifizierungen oder Anrechnung von in der Ausbildung erlangten ZQ auf eine zertifizierte Fortbildung.</a:t>
          </a:r>
          <a:r>
            <a:rPr lang="de-DE" sz="1400" dirty="0" smtClean="0">
              <a:solidFill>
                <a:srgbClr val="000000"/>
              </a:solidFill>
              <a:latin typeface="+mn-lt"/>
              <a:cs typeface="Arial" charset="0"/>
            </a:rPr>
            <a:t> </a:t>
          </a:r>
          <a:endParaRPr lang="de-DE" sz="1400" dirty="0">
            <a:latin typeface="+mn-lt"/>
          </a:endParaRPr>
        </a:p>
      </dgm:t>
    </dgm:pt>
    <dgm:pt modelId="{D48B93DD-2FBA-41EE-BAA7-09E15F3BD3C8}" type="parTrans" cxnId="{B41395E0-2F2F-42A0-8C24-0F6B37781671}">
      <dgm:prSet/>
      <dgm:spPr/>
      <dgm:t>
        <a:bodyPr/>
        <a:lstStyle/>
        <a:p>
          <a:endParaRPr lang="de-DE"/>
        </a:p>
      </dgm:t>
    </dgm:pt>
    <dgm:pt modelId="{CD282D23-2D6C-4629-8CCE-C3441C7026CD}" type="sibTrans" cxnId="{B41395E0-2F2F-42A0-8C24-0F6B37781671}">
      <dgm:prSet/>
      <dgm:spPr/>
      <dgm:t>
        <a:bodyPr/>
        <a:lstStyle/>
        <a:p>
          <a:endParaRPr lang="de-DE"/>
        </a:p>
      </dgm:t>
    </dgm:pt>
    <dgm:pt modelId="{18A3CB04-3869-4B15-9C42-63148425974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 smtClean="0">
              <a:latin typeface="+mn-lt"/>
            </a:rPr>
            <a:t>Unterstützungsstrukturen für Betriebe:</a:t>
          </a:r>
          <a:endParaRPr lang="de-DE" sz="1400" dirty="0" smtClean="0">
            <a:latin typeface="+mn-lt"/>
          </a:endParaRPr>
        </a:p>
      </dgm:t>
    </dgm:pt>
    <dgm:pt modelId="{5220821F-32B5-4DBF-AF7E-EC6787A1E6A1}" type="parTrans" cxnId="{9423A93A-FA73-40F5-9038-04E6399F3B0A}">
      <dgm:prSet/>
      <dgm:spPr/>
      <dgm:t>
        <a:bodyPr/>
        <a:lstStyle/>
        <a:p>
          <a:endParaRPr lang="de-DE"/>
        </a:p>
      </dgm:t>
    </dgm:pt>
    <dgm:pt modelId="{16588F61-D80C-439F-85C0-53B0BEDA88FB}" type="sibTrans" cxnId="{9423A93A-FA73-40F5-9038-04E6399F3B0A}">
      <dgm:prSet/>
      <dgm:spPr/>
      <dgm:t>
        <a:bodyPr/>
        <a:lstStyle/>
        <a:p>
          <a:endParaRPr lang="de-DE"/>
        </a:p>
      </dgm:t>
    </dgm:pt>
    <dgm:pt modelId="{6CCD5C17-ECFA-43CA-951F-95D11514A395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de-DE" sz="1400" dirty="0" smtClean="0">
              <a:solidFill>
                <a:srgbClr val="000000"/>
              </a:solidFill>
              <a:latin typeface="+mn-lt"/>
              <a:cs typeface="Arial" charset="0"/>
            </a:rPr>
            <a:t>Mit der Verzahnung von Aus- und Weiterbildung in KMU ergänzt JOBSTARTER den </a:t>
          </a:r>
          <a:r>
            <a:rPr lang="de-DE" sz="1400" b="1" dirty="0" smtClean="0">
              <a:solidFill>
                <a:srgbClr val="000000"/>
              </a:solidFill>
              <a:latin typeface="+mn-lt"/>
              <a:cs typeface="Arial" charset="0"/>
            </a:rPr>
            <a:t>Bildungskettenansatz</a:t>
          </a:r>
          <a:r>
            <a:rPr lang="de-DE" sz="1400" dirty="0" smtClean="0">
              <a:solidFill>
                <a:srgbClr val="000000"/>
              </a:solidFill>
              <a:latin typeface="+mn-lt"/>
              <a:cs typeface="Arial" charset="0"/>
            </a:rPr>
            <a:t>. </a:t>
          </a:r>
          <a:endParaRPr lang="de-DE" sz="1400" dirty="0">
            <a:latin typeface="+mn-lt"/>
          </a:endParaRPr>
        </a:p>
      </dgm:t>
    </dgm:pt>
    <dgm:pt modelId="{657D1EF6-45BC-4060-914F-A4058FD6FEA8}" type="parTrans" cxnId="{84F67865-ED80-4180-ACD0-0F4799F3102E}">
      <dgm:prSet/>
      <dgm:spPr/>
      <dgm:t>
        <a:bodyPr/>
        <a:lstStyle/>
        <a:p>
          <a:endParaRPr lang="de-DE"/>
        </a:p>
      </dgm:t>
    </dgm:pt>
    <dgm:pt modelId="{E758C31C-DD8B-4876-A6E2-8FC316722920}" type="sibTrans" cxnId="{84F67865-ED80-4180-ACD0-0F4799F3102E}">
      <dgm:prSet/>
      <dgm:spPr/>
      <dgm:t>
        <a:bodyPr/>
        <a:lstStyle/>
        <a:p>
          <a:endParaRPr lang="de-DE"/>
        </a:p>
      </dgm:t>
    </dgm:pt>
    <dgm:pt modelId="{931E6968-1AA4-456D-BE50-F8D92CD0DACC}">
      <dgm:prSet phldrT="[Text]" custT="1"/>
      <dgm:spPr/>
      <dgm:t>
        <a:bodyPr/>
        <a:lstStyle/>
        <a:p>
          <a:pPr>
            <a:spcBef>
              <a:spcPts val="600"/>
            </a:spcBef>
          </a:pPr>
          <a:endParaRPr lang="de-DE" sz="1400" dirty="0">
            <a:latin typeface="+mn-lt"/>
          </a:endParaRPr>
        </a:p>
      </dgm:t>
    </dgm:pt>
    <dgm:pt modelId="{D24DD96E-A60A-4627-B8ED-E3A37FFC27C9}" type="sibTrans" cxnId="{52A1F2A7-DB38-4EB9-94CA-503E7E6A002E}">
      <dgm:prSet/>
      <dgm:spPr/>
      <dgm:t>
        <a:bodyPr/>
        <a:lstStyle/>
        <a:p>
          <a:endParaRPr lang="de-DE"/>
        </a:p>
      </dgm:t>
    </dgm:pt>
    <dgm:pt modelId="{BC9FD8DA-668F-4AFB-9DA3-A1610F19EC24}" type="parTrans" cxnId="{52A1F2A7-DB38-4EB9-94CA-503E7E6A002E}">
      <dgm:prSet/>
      <dgm:spPr/>
      <dgm:t>
        <a:bodyPr/>
        <a:lstStyle/>
        <a:p>
          <a:endParaRPr lang="de-DE"/>
        </a:p>
      </dgm:t>
    </dgm:pt>
    <dgm:pt modelId="{CE9F3A1B-4A34-4408-94AC-E49310CED50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dirty="0" err="1" smtClean="0">
              <a:latin typeface="+mn-lt"/>
            </a:rPr>
            <a:t>Mismatch</a:t>
          </a:r>
          <a:r>
            <a:rPr lang="de-DE" sz="1400" dirty="0" smtClean="0">
              <a:latin typeface="+mn-lt"/>
            </a:rPr>
            <a:t> zwischen Ausbildungsangebot und Ausbildungsnachfrage in bestimmten Branchen und Regionen, </a:t>
          </a:r>
        </a:p>
      </dgm:t>
    </dgm:pt>
    <dgm:pt modelId="{0FB0A96C-5D1D-4EEA-9FC4-CB1FCB5B8338}" type="parTrans" cxnId="{245B8DEC-950C-4407-AFD5-D13603BD8D37}">
      <dgm:prSet/>
      <dgm:spPr/>
      <dgm:t>
        <a:bodyPr/>
        <a:lstStyle/>
        <a:p>
          <a:endParaRPr lang="de-DE"/>
        </a:p>
      </dgm:t>
    </dgm:pt>
    <dgm:pt modelId="{FE7AB623-F412-45D0-AC1E-890BD40208E7}" type="sibTrans" cxnId="{245B8DEC-950C-4407-AFD5-D13603BD8D37}">
      <dgm:prSet/>
      <dgm:spPr/>
      <dgm:t>
        <a:bodyPr/>
        <a:lstStyle/>
        <a:p>
          <a:endParaRPr lang="de-DE"/>
        </a:p>
      </dgm:t>
    </dgm:pt>
    <dgm:pt modelId="{4E0E2BCB-A74D-4008-9DB4-C67FBCFA5BE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dirty="0" smtClean="0">
              <a:latin typeface="+mn-lt"/>
            </a:rPr>
            <a:t>Erhalt der Ausbildungskultur in KMU, hier auch in KMU mit Inhaberinnen mit Migrationshintergrund, </a:t>
          </a:r>
        </a:p>
      </dgm:t>
    </dgm:pt>
    <dgm:pt modelId="{FC23D7F9-2612-4EF2-B404-3EA3FA546BA2}" type="parTrans" cxnId="{518A1CAD-13C0-43DA-B1B1-9E0233464C97}">
      <dgm:prSet/>
      <dgm:spPr/>
      <dgm:t>
        <a:bodyPr/>
        <a:lstStyle/>
        <a:p>
          <a:endParaRPr lang="de-DE"/>
        </a:p>
      </dgm:t>
    </dgm:pt>
    <dgm:pt modelId="{BE410CE5-2024-409C-81F5-D6EE2C89B33E}" type="sibTrans" cxnId="{518A1CAD-13C0-43DA-B1B1-9E0233464C97}">
      <dgm:prSet/>
      <dgm:spPr/>
      <dgm:t>
        <a:bodyPr/>
        <a:lstStyle/>
        <a:p>
          <a:endParaRPr lang="de-DE"/>
        </a:p>
      </dgm:t>
    </dgm:pt>
    <dgm:pt modelId="{2575618F-F0AC-4645-809B-00238F2426C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dirty="0" smtClean="0">
              <a:latin typeface="+mn-lt"/>
            </a:rPr>
            <a:t>Mobilitätsförderung zum Ausgleich regionaler Disparitäten,</a:t>
          </a:r>
        </a:p>
      </dgm:t>
    </dgm:pt>
    <dgm:pt modelId="{6C34376B-D97F-4E49-A63E-15728863A3EF}" type="parTrans" cxnId="{2BAF6589-E94C-493D-9DD9-30B586BA0198}">
      <dgm:prSet/>
      <dgm:spPr/>
      <dgm:t>
        <a:bodyPr/>
        <a:lstStyle/>
        <a:p>
          <a:endParaRPr lang="de-DE"/>
        </a:p>
      </dgm:t>
    </dgm:pt>
    <dgm:pt modelId="{1268D7AA-25DE-48F3-8DBF-6F502144B453}" type="sibTrans" cxnId="{2BAF6589-E94C-493D-9DD9-30B586BA0198}">
      <dgm:prSet/>
      <dgm:spPr/>
      <dgm:t>
        <a:bodyPr/>
        <a:lstStyle/>
        <a:p>
          <a:endParaRPr lang="de-DE"/>
        </a:p>
      </dgm:t>
    </dgm:pt>
    <dgm:pt modelId="{EFD332B0-5D26-458B-827A-A2B9DA46CA8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dirty="0" smtClean="0">
              <a:latin typeface="+mn-lt"/>
            </a:rPr>
            <a:t> Ausbildungsbausteine im Übergangsbereich.</a:t>
          </a:r>
        </a:p>
      </dgm:t>
    </dgm:pt>
    <dgm:pt modelId="{8ADDD62D-A71A-4963-B74E-F3B305F7AF4A}" type="parTrans" cxnId="{9ECEDFD9-C770-45B9-BBEF-1F6FE861644B}">
      <dgm:prSet/>
      <dgm:spPr/>
      <dgm:t>
        <a:bodyPr/>
        <a:lstStyle/>
        <a:p>
          <a:endParaRPr lang="de-DE"/>
        </a:p>
      </dgm:t>
    </dgm:pt>
    <dgm:pt modelId="{73C772E8-1947-4FCA-A989-DDB298FF0944}" type="sibTrans" cxnId="{9ECEDFD9-C770-45B9-BBEF-1F6FE861644B}">
      <dgm:prSet/>
      <dgm:spPr/>
      <dgm:t>
        <a:bodyPr/>
        <a:lstStyle/>
        <a:p>
          <a:endParaRPr lang="de-DE"/>
        </a:p>
      </dgm:t>
    </dgm:pt>
    <dgm:pt modelId="{60BBE5B1-32A5-4D24-94B5-9CF972126E7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400" dirty="0" smtClean="0">
            <a:latin typeface="+mn-lt"/>
          </a:endParaRPr>
        </a:p>
      </dgm:t>
    </dgm:pt>
    <dgm:pt modelId="{52FD4C7F-2245-47D5-BDDF-A1610A4A03CD}" type="parTrans" cxnId="{C4990D96-A8F5-40F6-BAE4-D6C54C7CE691}">
      <dgm:prSet/>
      <dgm:spPr/>
      <dgm:t>
        <a:bodyPr/>
        <a:lstStyle/>
        <a:p>
          <a:endParaRPr lang="de-DE"/>
        </a:p>
      </dgm:t>
    </dgm:pt>
    <dgm:pt modelId="{F779AFA4-E769-4460-AC76-3DDA75B07594}" type="sibTrans" cxnId="{C4990D96-A8F5-40F6-BAE4-D6C54C7CE691}">
      <dgm:prSet/>
      <dgm:spPr/>
      <dgm:t>
        <a:bodyPr/>
        <a:lstStyle/>
        <a:p>
          <a:endParaRPr lang="de-DE"/>
        </a:p>
      </dgm:t>
    </dgm:pt>
    <dgm:pt modelId="{2C956971-B951-4FCA-A482-FA330805E03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50" b="1" dirty="0" smtClean="0">
              <a:solidFill>
                <a:srgbClr val="000000"/>
              </a:solidFill>
              <a:latin typeface="+mn-lt"/>
            </a:rPr>
            <a:t>An- und Ungelernte </a:t>
          </a:r>
          <a:r>
            <a:rPr lang="de-DE" sz="1250" b="0" dirty="0" smtClean="0">
              <a:solidFill>
                <a:srgbClr val="000000"/>
              </a:solidFill>
              <a:latin typeface="+mn-lt"/>
            </a:rPr>
            <a:t>können in der Nachqualifizierung (unter Einbeziehung von Ausbildungsbausteinen) zu einem Berufsabschluss  geführt werden.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400" dirty="0" smtClean="0">
            <a:solidFill>
              <a:srgbClr val="000000"/>
            </a:solidFill>
            <a:latin typeface="+mn-lt"/>
          </a:endParaRPr>
        </a:p>
      </dgm:t>
    </dgm:pt>
    <dgm:pt modelId="{BBA44F49-C8BE-4951-A551-E8937F60814B}" type="sibTrans" cxnId="{0672969C-B2F8-47A4-8B1F-77B505E5F10A}">
      <dgm:prSet/>
      <dgm:spPr/>
      <dgm:t>
        <a:bodyPr/>
        <a:lstStyle/>
        <a:p>
          <a:endParaRPr lang="de-DE"/>
        </a:p>
      </dgm:t>
    </dgm:pt>
    <dgm:pt modelId="{C65B4480-0A30-4C0D-A663-B129F126D7B1}" type="parTrans" cxnId="{0672969C-B2F8-47A4-8B1F-77B505E5F10A}">
      <dgm:prSet/>
      <dgm:spPr/>
      <dgm:t>
        <a:bodyPr/>
        <a:lstStyle/>
        <a:p>
          <a:endParaRPr lang="de-DE"/>
        </a:p>
      </dgm:t>
    </dgm:pt>
    <dgm:pt modelId="{D3EFDDF1-8D5C-4BE7-AA6F-60C66B77FD0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250" dirty="0" smtClean="0">
            <a:solidFill>
              <a:srgbClr val="000000"/>
            </a:solidFill>
            <a:latin typeface="+mn-lt"/>
          </a:endParaRPr>
        </a:p>
      </dgm:t>
    </dgm:pt>
    <dgm:pt modelId="{0867D7C7-0581-4AD1-AC65-429E15EB3CF7}" type="sibTrans" cxnId="{BD2F708B-1589-4C1C-9002-5EB2CBC2E787}">
      <dgm:prSet/>
      <dgm:spPr/>
      <dgm:t>
        <a:bodyPr/>
        <a:lstStyle/>
        <a:p>
          <a:endParaRPr lang="de-DE"/>
        </a:p>
      </dgm:t>
    </dgm:pt>
    <dgm:pt modelId="{FD9C6D51-7135-4E9C-A1D1-8226F9E8D4C8}" type="parTrans" cxnId="{BD2F708B-1589-4C1C-9002-5EB2CBC2E787}">
      <dgm:prSet/>
      <dgm:spPr/>
      <dgm:t>
        <a:bodyPr/>
        <a:lstStyle/>
        <a:p>
          <a:endParaRPr lang="de-DE"/>
        </a:p>
      </dgm:t>
    </dgm:pt>
    <dgm:pt modelId="{8F98F78B-E0BD-4623-ADCE-169FD680837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50" b="0" dirty="0" smtClean="0">
              <a:solidFill>
                <a:srgbClr val="000000"/>
              </a:solidFill>
              <a:latin typeface="+mn-lt"/>
            </a:rPr>
            <a:t>Zudem können </a:t>
          </a:r>
          <a:r>
            <a:rPr lang="de-DE" sz="1250" b="1" dirty="0" smtClean="0">
              <a:solidFill>
                <a:srgbClr val="000000"/>
              </a:solidFill>
              <a:latin typeface="+mn-lt"/>
            </a:rPr>
            <a:t>Studienabbrecher</a:t>
          </a:r>
          <a:r>
            <a:rPr lang="de-DE" sz="1250" b="0" dirty="0" smtClean="0">
              <a:solidFill>
                <a:srgbClr val="000000"/>
              </a:solidFill>
              <a:latin typeface="+mn-lt"/>
            </a:rPr>
            <a:t> mit einer dualen Berufsausbildung ihre berufliche Zukunft sichern.</a:t>
          </a:r>
          <a:endParaRPr lang="de-DE" sz="1250" dirty="0" smtClean="0">
            <a:solidFill>
              <a:srgbClr val="000000"/>
            </a:solidFill>
            <a:latin typeface="+mn-lt"/>
          </a:endParaRPr>
        </a:p>
      </dgm:t>
    </dgm:pt>
    <dgm:pt modelId="{D8BFA46E-54DE-4497-916F-3CDBEC02CA1F}" type="sibTrans" cxnId="{464BBE00-2929-46E1-A2BA-F8F78616A822}">
      <dgm:prSet/>
      <dgm:spPr/>
      <dgm:t>
        <a:bodyPr/>
        <a:lstStyle/>
        <a:p>
          <a:endParaRPr lang="de-DE"/>
        </a:p>
      </dgm:t>
    </dgm:pt>
    <dgm:pt modelId="{0AFFCEAC-DC43-476E-BAED-9EF12CD01D12}" type="parTrans" cxnId="{464BBE00-2929-46E1-A2BA-F8F78616A822}">
      <dgm:prSet/>
      <dgm:spPr/>
      <dgm:t>
        <a:bodyPr/>
        <a:lstStyle/>
        <a:p>
          <a:endParaRPr lang="de-DE"/>
        </a:p>
      </dgm:t>
    </dgm:pt>
    <dgm:pt modelId="{BD334F46-F115-4F1A-8BB7-92039DA081E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250" dirty="0" smtClean="0">
            <a:solidFill>
              <a:srgbClr val="000000"/>
            </a:solidFill>
            <a:latin typeface="+mn-lt"/>
          </a:endParaRPr>
        </a:p>
      </dgm:t>
    </dgm:pt>
    <dgm:pt modelId="{CC579B76-3A0C-4828-88EB-241DBA55380F}" type="sibTrans" cxnId="{429754BF-6972-4C3F-A9FF-B7FAE0AB4B6F}">
      <dgm:prSet/>
      <dgm:spPr/>
      <dgm:t>
        <a:bodyPr/>
        <a:lstStyle/>
        <a:p>
          <a:endParaRPr lang="de-DE"/>
        </a:p>
      </dgm:t>
    </dgm:pt>
    <dgm:pt modelId="{2F812806-104B-4CB8-BCD3-87B130C44ECF}" type="parTrans" cxnId="{429754BF-6972-4C3F-A9FF-B7FAE0AB4B6F}">
      <dgm:prSet/>
      <dgm:spPr/>
      <dgm:t>
        <a:bodyPr/>
        <a:lstStyle/>
        <a:p>
          <a:endParaRPr lang="de-DE"/>
        </a:p>
      </dgm:t>
    </dgm:pt>
    <dgm:pt modelId="{9026B660-1AE2-4FAA-A0B9-C3F2FAD5845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50" dirty="0" smtClean="0">
              <a:solidFill>
                <a:srgbClr val="000000"/>
              </a:solidFill>
              <a:latin typeface="+mn-lt"/>
            </a:rPr>
            <a:t>Für </a:t>
          </a:r>
          <a:r>
            <a:rPr lang="de-DE" sz="1250" b="1" dirty="0" smtClean="0">
              <a:solidFill>
                <a:srgbClr val="000000"/>
              </a:solidFill>
              <a:latin typeface="+mn-lt"/>
            </a:rPr>
            <a:t>junge Eltern ohne abgeschlossene Berufsausbildung </a:t>
          </a:r>
          <a:r>
            <a:rPr lang="de-DE" sz="1250" b="0" dirty="0" smtClean="0">
              <a:solidFill>
                <a:srgbClr val="000000"/>
              </a:solidFill>
              <a:latin typeface="+mn-lt"/>
            </a:rPr>
            <a:t>ist es nach wie vor wichtig die Teilzeitberufsausbildung auszubauen.</a:t>
          </a:r>
          <a:endParaRPr lang="de-DE" sz="1250" dirty="0" smtClean="0">
            <a:solidFill>
              <a:srgbClr val="000000"/>
            </a:solidFill>
            <a:latin typeface="+mn-lt"/>
          </a:endParaRPr>
        </a:p>
      </dgm:t>
    </dgm:pt>
    <dgm:pt modelId="{29E191CD-F611-4C57-85A3-A1194CBAE89C}" type="sibTrans" cxnId="{CE3A261A-FA4A-4AE4-8CB8-4BE28CC56D7F}">
      <dgm:prSet/>
      <dgm:spPr/>
      <dgm:t>
        <a:bodyPr/>
        <a:lstStyle/>
        <a:p>
          <a:endParaRPr lang="de-DE"/>
        </a:p>
      </dgm:t>
    </dgm:pt>
    <dgm:pt modelId="{5B54EAC6-E67F-4D73-B81D-5C00EBBD0616}" type="parTrans" cxnId="{CE3A261A-FA4A-4AE4-8CB8-4BE28CC56D7F}">
      <dgm:prSet/>
      <dgm:spPr/>
      <dgm:t>
        <a:bodyPr/>
        <a:lstStyle/>
        <a:p>
          <a:endParaRPr lang="de-DE"/>
        </a:p>
      </dgm:t>
    </dgm:pt>
    <dgm:pt modelId="{6F9EC1F8-F681-4E7F-8E09-A8198EE174F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250" dirty="0" smtClean="0">
            <a:solidFill>
              <a:srgbClr val="000000"/>
            </a:solidFill>
            <a:latin typeface="+mn-lt"/>
          </a:endParaRPr>
        </a:p>
      </dgm:t>
    </dgm:pt>
    <dgm:pt modelId="{573BD02E-78E1-4079-9146-BA0FAAEC817B}" type="sibTrans" cxnId="{58B1D621-2C64-4125-93EF-D1D65EDE6BA2}">
      <dgm:prSet/>
      <dgm:spPr/>
      <dgm:t>
        <a:bodyPr/>
        <a:lstStyle/>
        <a:p>
          <a:endParaRPr lang="de-DE"/>
        </a:p>
      </dgm:t>
    </dgm:pt>
    <dgm:pt modelId="{DD9DC892-ADA4-4E61-8CA1-6D42D49AB10B}" type="parTrans" cxnId="{58B1D621-2C64-4125-93EF-D1D65EDE6BA2}">
      <dgm:prSet/>
      <dgm:spPr/>
      <dgm:t>
        <a:bodyPr/>
        <a:lstStyle/>
        <a:p>
          <a:endParaRPr lang="de-DE"/>
        </a:p>
      </dgm:t>
    </dgm:pt>
    <dgm:pt modelId="{3D2AB398-120D-4B56-9F2D-4FBF4AA7726D}" type="pres">
      <dgm:prSet presAssocID="{59FCB7EC-7A00-42F1-81BD-8101CEF744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6DC5F40-DC0C-4D09-A5BA-D1D4D2C25C33}" type="pres">
      <dgm:prSet presAssocID="{2D7A9118-6AEA-46CB-81DC-F0E3A4F47223}" presName="composite" presStyleCnt="0"/>
      <dgm:spPr/>
    </dgm:pt>
    <dgm:pt modelId="{FE8D01BC-EB5D-4698-8FC5-628209A9D080}" type="pres">
      <dgm:prSet presAssocID="{2D7A9118-6AEA-46CB-81DC-F0E3A4F4722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F1C05A-331C-45FE-9140-19F73A153BC0}" type="pres">
      <dgm:prSet presAssocID="{2D7A9118-6AEA-46CB-81DC-F0E3A4F4722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BBC71F-F385-4BC3-9BDF-DBB3C558A7BB}" type="pres">
      <dgm:prSet presAssocID="{109B61E9-2EF6-4A33-9843-8485CBF29E5C}" presName="space" presStyleCnt="0"/>
      <dgm:spPr/>
    </dgm:pt>
    <dgm:pt modelId="{E669E7D7-76AC-4976-9889-59C9FE3DF519}" type="pres">
      <dgm:prSet presAssocID="{488D749D-63B4-464D-BEDF-A66FD5ED0CDB}" presName="composite" presStyleCnt="0"/>
      <dgm:spPr/>
    </dgm:pt>
    <dgm:pt modelId="{DB082DE0-EA78-43A1-8E5A-9328666905B7}" type="pres">
      <dgm:prSet presAssocID="{488D749D-63B4-464D-BEDF-A66FD5ED0C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1F5AF1-8C09-4032-AC61-3E17AA5B89F8}" type="pres">
      <dgm:prSet presAssocID="{488D749D-63B4-464D-BEDF-A66FD5ED0CD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C387F5-72FF-4ADC-9A8C-DDF464ADE576}" type="pres">
      <dgm:prSet presAssocID="{E32F6010-5131-4263-8F96-CF1E30989D75}" presName="space" presStyleCnt="0"/>
      <dgm:spPr/>
    </dgm:pt>
    <dgm:pt modelId="{E59BE989-4251-44E5-9EA4-D3684063BC9D}" type="pres">
      <dgm:prSet presAssocID="{FF6FAB3C-AF07-457B-87FD-6A12E88B90FE}" presName="composite" presStyleCnt="0"/>
      <dgm:spPr/>
    </dgm:pt>
    <dgm:pt modelId="{CF92889C-1EA1-44A5-ADCC-9D6FC1E9D2C1}" type="pres">
      <dgm:prSet presAssocID="{FF6FAB3C-AF07-457B-87FD-6A12E88B90F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B9E249-7913-44A2-8F63-9EC14A2B0B72}" type="pres">
      <dgm:prSet presAssocID="{FF6FAB3C-AF07-457B-87FD-6A12E88B90F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80263CB-1811-4F3D-ABE2-6BC7320908ED}" type="presOf" srcId="{BD334F46-F115-4F1A-8BB7-92039DA081E6}" destId="{931F5AF1-8C09-4032-AC61-3E17AA5B89F8}" srcOrd="0" destOrd="3" presId="urn:microsoft.com/office/officeart/2005/8/layout/hList1"/>
    <dgm:cxn modelId="{CF18BF5B-CD66-42E4-BEB1-C07FDF7E0A1A}" srcId="{59FCB7EC-7A00-42F1-81BD-8101CEF744E1}" destId="{2D7A9118-6AEA-46CB-81DC-F0E3A4F47223}" srcOrd="0" destOrd="0" parTransId="{A46B47A6-55F5-4403-A0E7-FD76B76DD53F}" sibTransId="{109B61E9-2EF6-4A33-9843-8485CBF29E5C}"/>
    <dgm:cxn modelId="{57FE17ED-F5D2-4763-814F-2E4E4372E59A}" type="presOf" srcId="{59FCB7EC-7A00-42F1-81BD-8101CEF744E1}" destId="{3D2AB398-120D-4B56-9F2D-4FBF4AA7726D}" srcOrd="0" destOrd="0" presId="urn:microsoft.com/office/officeart/2005/8/layout/hList1"/>
    <dgm:cxn modelId="{CE3A261A-FA4A-4AE4-8CB8-4BE28CC56D7F}" srcId="{488D749D-63B4-464D-BEDF-A66FD5ED0CDB}" destId="{9026B660-1AE2-4FAA-A0B9-C3F2FAD58457}" srcOrd="2" destOrd="0" parTransId="{5B54EAC6-E67F-4D73-B81D-5C00EBBD0616}" sibTransId="{29E191CD-F611-4C57-85A3-A1194CBAE89C}"/>
    <dgm:cxn modelId="{BD763192-BE85-4125-A843-972578D99EFD}" type="presOf" srcId="{CE9F3A1B-4A34-4408-94AC-E49310CED508}" destId="{64F1C05A-331C-45FE-9140-19F73A153BC0}" srcOrd="0" destOrd="2" presId="urn:microsoft.com/office/officeart/2005/8/layout/hList1"/>
    <dgm:cxn modelId="{C17C2112-D3C4-4BD5-86E6-34033037F1D2}" srcId="{59FCB7EC-7A00-42F1-81BD-8101CEF744E1}" destId="{FF6FAB3C-AF07-457B-87FD-6A12E88B90FE}" srcOrd="2" destOrd="0" parTransId="{B7039027-E794-47F3-B872-9DED25564903}" sibTransId="{ED8E7799-42E5-4BF8-9588-01E74EBC31EF}"/>
    <dgm:cxn modelId="{BD2F708B-1589-4C1C-9002-5EB2CBC2E787}" srcId="{488D749D-63B4-464D-BEDF-A66FD5ED0CDB}" destId="{D3EFDDF1-8D5C-4BE7-AA6F-60C66B77FD07}" srcOrd="5" destOrd="0" parTransId="{FD9C6D51-7135-4E9C-A1D1-8226F9E8D4C8}" sibTransId="{0867D7C7-0581-4AD1-AC65-429E15EB3CF7}"/>
    <dgm:cxn modelId="{5ECAFB3C-D9A3-4240-BC0B-823310EA5DAA}" type="presOf" srcId="{6F9EC1F8-F681-4E7F-8E09-A8198EE174F2}" destId="{931F5AF1-8C09-4032-AC61-3E17AA5B89F8}" srcOrd="0" destOrd="1" presId="urn:microsoft.com/office/officeart/2005/8/layout/hList1"/>
    <dgm:cxn modelId="{AFBF927F-61B7-4071-9E7A-81BB69D0D3E6}" srcId="{488D749D-63B4-464D-BEDF-A66FD5ED0CDB}" destId="{0984A150-00D8-4BCE-9C67-B77B8B1A24D4}" srcOrd="0" destOrd="0" parTransId="{B4A10169-FF86-4F00-A469-5D90BCFE5E9A}" sibTransId="{ABA8F99B-F192-4F08-8B1F-334DDC91E993}"/>
    <dgm:cxn modelId="{B41395E0-2F2F-42A0-8C24-0F6B37781671}" srcId="{FF6FAB3C-AF07-457B-87FD-6A12E88B90FE}" destId="{4D80701A-71DB-45A2-9010-236B4A9B9440}" srcOrd="0" destOrd="0" parTransId="{D48B93DD-2FBA-41EE-BAA7-09E15F3BD3C8}" sibTransId="{CD282D23-2D6C-4629-8CCE-C3441C7026CD}"/>
    <dgm:cxn modelId="{5FC63FE1-2993-4331-8BE1-972703D93ABC}" type="presOf" srcId="{931E6968-1AA4-456D-BE50-F8D92CD0DACC}" destId="{A7B9E249-7913-44A2-8F63-9EC14A2B0B72}" srcOrd="0" destOrd="1" presId="urn:microsoft.com/office/officeart/2005/8/layout/hList1"/>
    <dgm:cxn modelId="{6DEAC23E-0B51-4298-A945-799D4D705746}" type="presOf" srcId="{6CCD5C17-ECFA-43CA-951F-95D11514A395}" destId="{A7B9E249-7913-44A2-8F63-9EC14A2B0B72}" srcOrd="0" destOrd="2" presId="urn:microsoft.com/office/officeart/2005/8/layout/hList1"/>
    <dgm:cxn modelId="{84F67865-ED80-4180-ACD0-0F4799F3102E}" srcId="{FF6FAB3C-AF07-457B-87FD-6A12E88B90FE}" destId="{6CCD5C17-ECFA-43CA-951F-95D11514A395}" srcOrd="2" destOrd="0" parTransId="{657D1EF6-45BC-4060-914F-A4058FD6FEA8}" sibTransId="{E758C31C-DD8B-4876-A6E2-8FC316722920}"/>
    <dgm:cxn modelId="{518A1CAD-13C0-43DA-B1B1-9E0233464C97}" srcId="{2D7A9118-6AEA-46CB-81DC-F0E3A4F47223}" destId="{4E0E2BCB-A74D-4008-9DB4-C67FBCFA5BE5}" srcOrd="3" destOrd="0" parTransId="{FC23D7F9-2612-4EF2-B404-3EA3FA546BA2}" sibTransId="{BE410CE5-2024-409C-81F5-D6EE2C89B33E}"/>
    <dgm:cxn modelId="{464BBE00-2929-46E1-A2BA-F8F78616A822}" srcId="{488D749D-63B4-464D-BEDF-A66FD5ED0CDB}" destId="{8F98F78B-E0BD-4623-ADCE-169FD680837C}" srcOrd="4" destOrd="0" parTransId="{0AFFCEAC-DC43-476E-BAED-9EF12CD01D12}" sibTransId="{D8BFA46E-54DE-4497-916F-3CDBEC02CA1F}"/>
    <dgm:cxn modelId="{58B1D621-2C64-4125-93EF-D1D65EDE6BA2}" srcId="{488D749D-63B4-464D-BEDF-A66FD5ED0CDB}" destId="{6F9EC1F8-F681-4E7F-8E09-A8198EE174F2}" srcOrd="1" destOrd="0" parTransId="{DD9DC892-ADA4-4E61-8CA1-6D42D49AB10B}" sibTransId="{573BD02E-78E1-4079-9146-BA0FAAEC817B}"/>
    <dgm:cxn modelId="{5AA0F4AA-8251-4DBA-BBEA-ACB459CECAD3}" type="presOf" srcId="{4D80701A-71DB-45A2-9010-236B4A9B9440}" destId="{A7B9E249-7913-44A2-8F63-9EC14A2B0B72}" srcOrd="0" destOrd="0" presId="urn:microsoft.com/office/officeart/2005/8/layout/hList1"/>
    <dgm:cxn modelId="{3388EFA4-64ED-4214-A6D7-9843FAFD82EE}" type="presOf" srcId="{D3EFDDF1-8D5C-4BE7-AA6F-60C66B77FD07}" destId="{931F5AF1-8C09-4032-AC61-3E17AA5B89F8}" srcOrd="0" destOrd="5" presId="urn:microsoft.com/office/officeart/2005/8/layout/hList1"/>
    <dgm:cxn modelId="{D0591C82-8A48-4E8C-A454-373F643C0481}" type="presOf" srcId="{FF6FAB3C-AF07-457B-87FD-6A12E88B90FE}" destId="{CF92889C-1EA1-44A5-ADCC-9D6FC1E9D2C1}" srcOrd="0" destOrd="0" presId="urn:microsoft.com/office/officeart/2005/8/layout/hList1"/>
    <dgm:cxn modelId="{9423A93A-FA73-40F5-9038-04E6399F3B0A}" srcId="{2D7A9118-6AEA-46CB-81DC-F0E3A4F47223}" destId="{18A3CB04-3869-4B15-9C42-631484259747}" srcOrd="0" destOrd="0" parTransId="{5220821F-32B5-4DBF-AF7E-EC6787A1E6A1}" sibTransId="{16588F61-D80C-439F-85C0-53B0BEDA88FB}"/>
    <dgm:cxn modelId="{A7A71635-362E-46B4-A287-2B5055BD1FFC}" type="presOf" srcId="{0984A150-00D8-4BCE-9C67-B77B8B1A24D4}" destId="{931F5AF1-8C09-4032-AC61-3E17AA5B89F8}" srcOrd="0" destOrd="0" presId="urn:microsoft.com/office/officeart/2005/8/layout/hList1"/>
    <dgm:cxn modelId="{C4990D96-A8F5-40F6-BAE4-D6C54C7CE691}" srcId="{2D7A9118-6AEA-46CB-81DC-F0E3A4F47223}" destId="{60BBE5B1-32A5-4D24-94B5-9CF972126E76}" srcOrd="1" destOrd="0" parTransId="{52FD4C7F-2245-47D5-BDDF-A1610A4A03CD}" sibTransId="{F779AFA4-E769-4460-AC76-3DDA75B07594}"/>
    <dgm:cxn modelId="{2BAF6589-E94C-493D-9DD9-30B586BA0198}" srcId="{2D7A9118-6AEA-46CB-81DC-F0E3A4F47223}" destId="{2575618F-F0AC-4645-809B-00238F2426C2}" srcOrd="4" destOrd="0" parTransId="{6C34376B-D97F-4E49-A63E-15728863A3EF}" sibTransId="{1268D7AA-25DE-48F3-8DBF-6F502144B453}"/>
    <dgm:cxn modelId="{52A1F2A7-DB38-4EB9-94CA-503E7E6A002E}" srcId="{FF6FAB3C-AF07-457B-87FD-6A12E88B90FE}" destId="{931E6968-1AA4-456D-BE50-F8D92CD0DACC}" srcOrd="1" destOrd="0" parTransId="{BC9FD8DA-668F-4AFB-9DA3-A1610F19EC24}" sibTransId="{D24DD96E-A60A-4627-B8ED-E3A37FFC27C9}"/>
    <dgm:cxn modelId="{203A295B-C41F-47BD-A92F-024FBBA0CC18}" type="presOf" srcId="{9026B660-1AE2-4FAA-A0B9-C3F2FAD58457}" destId="{931F5AF1-8C09-4032-AC61-3E17AA5B89F8}" srcOrd="0" destOrd="2" presId="urn:microsoft.com/office/officeart/2005/8/layout/hList1"/>
    <dgm:cxn modelId="{683C291E-7CAA-47B9-8095-7D523F5719A7}" type="presOf" srcId="{2D7A9118-6AEA-46CB-81DC-F0E3A4F47223}" destId="{FE8D01BC-EB5D-4698-8FC5-628209A9D080}" srcOrd="0" destOrd="0" presId="urn:microsoft.com/office/officeart/2005/8/layout/hList1"/>
    <dgm:cxn modelId="{0672969C-B2F8-47A4-8B1F-77B505E5F10A}" srcId="{488D749D-63B4-464D-BEDF-A66FD5ED0CDB}" destId="{2C956971-B951-4FCA-A482-FA330805E030}" srcOrd="6" destOrd="0" parTransId="{C65B4480-0A30-4C0D-A663-B129F126D7B1}" sibTransId="{BBA44F49-C8BE-4951-A551-E8937F60814B}"/>
    <dgm:cxn modelId="{668EB800-616A-4FEA-BC60-51500C1EF660}" srcId="{59FCB7EC-7A00-42F1-81BD-8101CEF744E1}" destId="{488D749D-63B4-464D-BEDF-A66FD5ED0CDB}" srcOrd="1" destOrd="0" parTransId="{1B6349A2-CAB9-47E5-9B77-864DB0BFEE1F}" sibTransId="{E32F6010-5131-4263-8F96-CF1E30989D75}"/>
    <dgm:cxn modelId="{438EAF96-8DF4-47CC-A656-CCBE5E2ED0AF}" type="presOf" srcId="{488D749D-63B4-464D-BEDF-A66FD5ED0CDB}" destId="{DB082DE0-EA78-43A1-8E5A-9328666905B7}" srcOrd="0" destOrd="0" presId="urn:microsoft.com/office/officeart/2005/8/layout/hList1"/>
    <dgm:cxn modelId="{DFAB8F3B-91C2-4F71-8662-9044D3213173}" type="presOf" srcId="{18A3CB04-3869-4B15-9C42-631484259747}" destId="{64F1C05A-331C-45FE-9140-19F73A153BC0}" srcOrd="0" destOrd="0" presId="urn:microsoft.com/office/officeart/2005/8/layout/hList1"/>
    <dgm:cxn modelId="{429754BF-6972-4C3F-A9FF-B7FAE0AB4B6F}" srcId="{488D749D-63B4-464D-BEDF-A66FD5ED0CDB}" destId="{BD334F46-F115-4F1A-8BB7-92039DA081E6}" srcOrd="3" destOrd="0" parTransId="{2F812806-104B-4CB8-BCD3-87B130C44ECF}" sibTransId="{CC579B76-3A0C-4828-88EB-241DBA55380F}"/>
    <dgm:cxn modelId="{8BD4841D-6899-4997-9A04-824508E2D23F}" type="presOf" srcId="{4E0E2BCB-A74D-4008-9DB4-C67FBCFA5BE5}" destId="{64F1C05A-331C-45FE-9140-19F73A153BC0}" srcOrd="0" destOrd="3" presId="urn:microsoft.com/office/officeart/2005/8/layout/hList1"/>
    <dgm:cxn modelId="{D7EE2B51-7D46-4718-883C-40D5C99C9470}" type="presOf" srcId="{2575618F-F0AC-4645-809B-00238F2426C2}" destId="{64F1C05A-331C-45FE-9140-19F73A153BC0}" srcOrd="0" destOrd="4" presId="urn:microsoft.com/office/officeart/2005/8/layout/hList1"/>
    <dgm:cxn modelId="{5B91FE29-F33D-40BD-B9FD-4CB69AC8053B}" type="presOf" srcId="{2C956971-B951-4FCA-A482-FA330805E030}" destId="{931F5AF1-8C09-4032-AC61-3E17AA5B89F8}" srcOrd="0" destOrd="6" presId="urn:microsoft.com/office/officeart/2005/8/layout/hList1"/>
    <dgm:cxn modelId="{AA125DCF-DE4A-4618-AA3C-D28ED2DAB299}" type="presOf" srcId="{60BBE5B1-32A5-4D24-94B5-9CF972126E76}" destId="{64F1C05A-331C-45FE-9140-19F73A153BC0}" srcOrd="0" destOrd="1" presId="urn:microsoft.com/office/officeart/2005/8/layout/hList1"/>
    <dgm:cxn modelId="{9ECEDFD9-C770-45B9-BBEF-1F6FE861644B}" srcId="{2D7A9118-6AEA-46CB-81DC-F0E3A4F47223}" destId="{EFD332B0-5D26-458B-827A-A2B9DA46CA8F}" srcOrd="5" destOrd="0" parTransId="{8ADDD62D-A71A-4963-B74E-F3B305F7AF4A}" sibTransId="{73C772E8-1947-4FCA-A989-DDB298FF0944}"/>
    <dgm:cxn modelId="{CC9BD418-BB58-4A94-80F8-9ED506F6EBF3}" type="presOf" srcId="{EFD332B0-5D26-458B-827A-A2B9DA46CA8F}" destId="{64F1C05A-331C-45FE-9140-19F73A153BC0}" srcOrd="0" destOrd="5" presId="urn:microsoft.com/office/officeart/2005/8/layout/hList1"/>
    <dgm:cxn modelId="{E31F6F00-7EDD-4B72-BD9A-14AACB5DC5FA}" type="presOf" srcId="{8F98F78B-E0BD-4623-ADCE-169FD680837C}" destId="{931F5AF1-8C09-4032-AC61-3E17AA5B89F8}" srcOrd="0" destOrd="4" presId="urn:microsoft.com/office/officeart/2005/8/layout/hList1"/>
    <dgm:cxn modelId="{245B8DEC-950C-4407-AFD5-D13603BD8D37}" srcId="{2D7A9118-6AEA-46CB-81DC-F0E3A4F47223}" destId="{CE9F3A1B-4A34-4408-94AC-E49310CED508}" srcOrd="2" destOrd="0" parTransId="{0FB0A96C-5D1D-4EEA-9FC4-CB1FCB5B8338}" sibTransId="{FE7AB623-F412-45D0-AC1E-890BD40208E7}"/>
    <dgm:cxn modelId="{4A4D0FDD-80EF-498A-A768-DDAFA3CE7AE5}" type="presParOf" srcId="{3D2AB398-120D-4B56-9F2D-4FBF4AA7726D}" destId="{D6DC5F40-DC0C-4D09-A5BA-D1D4D2C25C33}" srcOrd="0" destOrd="0" presId="urn:microsoft.com/office/officeart/2005/8/layout/hList1"/>
    <dgm:cxn modelId="{2019543E-15BE-4522-8D7A-804FB4777B65}" type="presParOf" srcId="{D6DC5F40-DC0C-4D09-A5BA-D1D4D2C25C33}" destId="{FE8D01BC-EB5D-4698-8FC5-628209A9D080}" srcOrd="0" destOrd="0" presId="urn:microsoft.com/office/officeart/2005/8/layout/hList1"/>
    <dgm:cxn modelId="{BB376825-D4CF-4B67-AF57-E7C1400B8DA6}" type="presParOf" srcId="{D6DC5F40-DC0C-4D09-A5BA-D1D4D2C25C33}" destId="{64F1C05A-331C-45FE-9140-19F73A153BC0}" srcOrd="1" destOrd="0" presId="urn:microsoft.com/office/officeart/2005/8/layout/hList1"/>
    <dgm:cxn modelId="{5406F720-45E6-4590-BC9C-C6E7379D0712}" type="presParOf" srcId="{3D2AB398-120D-4B56-9F2D-4FBF4AA7726D}" destId="{1BBBC71F-F385-4BC3-9BDF-DBB3C558A7BB}" srcOrd="1" destOrd="0" presId="urn:microsoft.com/office/officeart/2005/8/layout/hList1"/>
    <dgm:cxn modelId="{B64DC0A0-187E-4923-8C81-B1FB160FDE78}" type="presParOf" srcId="{3D2AB398-120D-4B56-9F2D-4FBF4AA7726D}" destId="{E669E7D7-76AC-4976-9889-59C9FE3DF519}" srcOrd="2" destOrd="0" presId="urn:microsoft.com/office/officeart/2005/8/layout/hList1"/>
    <dgm:cxn modelId="{8B447A18-04B5-4117-9E82-2A95D1445F5F}" type="presParOf" srcId="{E669E7D7-76AC-4976-9889-59C9FE3DF519}" destId="{DB082DE0-EA78-43A1-8E5A-9328666905B7}" srcOrd="0" destOrd="0" presId="urn:microsoft.com/office/officeart/2005/8/layout/hList1"/>
    <dgm:cxn modelId="{7DDA5D2C-C753-4881-927E-48802BCBD89A}" type="presParOf" srcId="{E669E7D7-76AC-4976-9889-59C9FE3DF519}" destId="{931F5AF1-8C09-4032-AC61-3E17AA5B89F8}" srcOrd="1" destOrd="0" presId="urn:microsoft.com/office/officeart/2005/8/layout/hList1"/>
    <dgm:cxn modelId="{0E2BF2F1-2732-4577-AE2C-A1E331878C74}" type="presParOf" srcId="{3D2AB398-120D-4B56-9F2D-4FBF4AA7726D}" destId="{30C387F5-72FF-4ADC-9A8C-DDF464ADE576}" srcOrd="3" destOrd="0" presId="urn:microsoft.com/office/officeart/2005/8/layout/hList1"/>
    <dgm:cxn modelId="{DB146DFD-8001-4F6D-9869-D03243EB1018}" type="presParOf" srcId="{3D2AB398-120D-4B56-9F2D-4FBF4AA7726D}" destId="{E59BE989-4251-44E5-9EA4-D3684063BC9D}" srcOrd="4" destOrd="0" presId="urn:microsoft.com/office/officeart/2005/8/layout/hList1"/>
    <dgm:cxn modelId="{7B3BC323-E130-4342-82D5-D761DE6F7280}" type="presParOf" srcId="{E59BE989-4251-44E5-9EA4-D3684063BC9D}" destId="{CF92889C-1EA1-44A5-ADCC-9D6FC1E9D2C1}" srcOrd="0" destOrd="0" presId="urn:microsoft.com/office/officeart/2005/8/layout/hList1"/>
    <dgm:cxn modelId="{FE970C6A-E39D-49EA-8F94-AFD506F190EC}" type="presParOf" srcId="{E59BE989-4251-44E5-9EA4-D3684063BC9D}" destId="{A7B9E249-7913-44A2-8F63-9EC14A2B0B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0B3D-8F1B-47FA-8A5D-BAEB15390963}">
      <dsp:nvSpPr>
        <dsp:cNvPr id="0" name=""/>
        <dsp:cNvSpPr/>
      </dsp:nvSpPr>
      <dsp:spPr>
        <a:xfrm>
          <a:off x="662" y="125339"/>
          <a:ext cx="2585599" cy="155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cs typeface="Arial" charset="0"/>
            </a:rPr>
            <a:t>(A)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cs typeface="Arial" charset="0"/>
            </a:rPr>
            <a:t>Förderung der Beschäftigung und Unterstützung der Mobilität der Arbeitskräfte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>
        <a:off x="662" y="125339"/>
        <a:ext cx="2585599" cy="1551359"/>
      </dsp:txXfrm>
    </dsp:sp>
    <dsp:sp modelId="{4A115B1B-EEA7-453D-88AB-9B0759103834}">
      <dsp:nvSpPr>
        <dsp:cNvPr id="0" name=""/>
        <dsp:cNvSpPr/>
      </dsp:nvSpPr>
      <dsp:spPr>
        <a:xfrm>
          <a:off x="2844822" y="125339"/>
          <a:ext cx="2585599" cy="155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cs typeface="Arial" charset="0"/>
            </a:rPr>
            <a:t>(B)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cs typeface="Arial" charset="0"/>
            </a:rPr>
            <a:t>Förderung der sozialen Eingliederung und Bekämpfung der Armut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>
        <a:off x="2844822" y="125339"/>
        <a:ext cx="2585599" cy="1551359"/>
      </dsp:txXfrm>
    </dsp:sp>
    <dsp:sp modelId="{C3FF1C0E-F301-4D08-A85F-10F9C4E44116}">
      <dsp:nvSpPr>
        <dsp:cNvPr id="0" name=""/>
        <dsp:cNvSpPr/>
      </dsp:nvSpPr>
      <dsp:spPr>
        <a:xfrm>
          <a:off x="662" y="1935259"/>
          <a:ext cx="2585599" cy="1551359"/>
        </a:xfrm>
        <a:prstGeom prst="rect">
          <a:avLst/>
        </a:prstGeom>
        <a:solidFill>
          <a:schemeClr val="accent6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cs typeface="Arial" charset="0"/>
            </a:rPr>
            <a:t>(C)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cs typeface="Arial" charset="0"/>
            </a:rPr>
            <a:t>Investitionen in Bildung, Kompetenzen und lebenslanges Lernen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/>
        </a:p>
      </dsp:txBody>
      <dsp:txXfrm>
        <a:off x="662" y="1935259"/>
        <a:ext cx="2585599" cy="1551359"/>
      </dsp:txXfrm>
    </dsp:sp>
    <dsp:sp modelId="{2CF5BBB8-AB13-47BE-9755-F73553C19F64}">
      <dsp:nvSpPr>
        <dsp:cNvPr id="0" name=""/>
        <dsp:cNvSpPr/>
      </dsp:nvSpPr>
      <dsp:spPr>
        <a:xfrm>
          <a:off x="2844822" y="1935259"/>
          <a:ext cx="2585599" cy="155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cs typeface="Arial" charset="0"/>
            </a:rPr>
            <a:t>(D)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cs typeface="Arial" charset="0"/>
            </a:rPr>
            <a:t>Verbesserung der institutionellen Kapazitäten und Förderung einer effizienten öffentlichen Verwaltung</a:t>
          </a:r>
          <a:endParaRPr lang="de-DE" sz="1600" kern="1200" dirty="0"/>
        </a:p>
      </dsp:txBody>
      <dsp:txXfrm>
        <a:off x="2844822" y="1935259"/>
        <a:ext cx="2585599" cy="155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D01BC-EB5D-4698-8FC5-628209A9D080}">
      <dsp:nvSpPr>
        <dsp:cNvPr id="0" name=""/>
        <dsp:cNvSpPr/>
      </dsp:nvSpPr>
      <dsp:spPr>
        <a:xfrm>
          <a:off x="6916" y="22756"/>
          <a:ext cx="2630221" cy="983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latin typeface="+mn-lt"/>
            </a:rPr>
            <a:t>1) Verbesserung des Übergangs  in Ausbildung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</a:pPr>
          <a:endParaRPr lang="de-DE" kern="1200" dirty="0"/>
        </a:p>
      </dsp:txBody>
      <dsp:txXfrm>
        <a:off x="6916" y="22756"/>
        <a:ext cx="2630221" cy="983867"/>
      </dsp:txXfrm>
    </dsp:sp>
    <dsp:sp modelId="{64F1C05A-331C-45FE-9140-19F73A153BC0}">
      <dsp:nvSpPr>
        <dsp:cNvPr id="0" name=""/>
        <dsp:cNvSpPr/>
      </dsp:nvSpPr>
      <dsp:spPr>
        <a:xfrm>
          <a:off x="6916" y="1006624"/>
          <a:ext cx="2630221" cy="4083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400" b="1" kern="1200" dirty="0" smtClean="0">
              <a:latin typeface="+mn-lt"/>
            </a:rPr>
            <a:t>Unterstützungsstrukturen für Betriebe:</a:t>
          </a:r>
          <a:endParaRPr lang="de-DE" sz="1400" kern="1200" dirty="0" smtClean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1400" kern="1200" dirty="0" smtClean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400" kern="1200" dirty="0" err="1" smtClean="0">
              <a:latin typeface="+mn-lt"/>
            </a:rPr>
            <a:t>Mismatch</a:t>
          </a:r>
          <a:r>
            <a:rPr lang="de-DE" sz="1400" kern="1200" dirty="0" smtClean="0">
              <a:latin typeface="+mn-lt"/>
            </a:rPr>
            <a:t> zwischen Ausbildungsangebot und Ausbildungsnachfrage in bestimmten Branchen und Regionen,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400" kern="1200" dirty="0" smtClean="0">
              <a:latin typeface="+mn-lt"/>
            </a:rPr>
            <a:t>Erhalt der Ausbildungskultur in KMU, hier auch in KMU mit Inhaberinnen mit Migrationshintergrund,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400" kern="1200" dirty="0" smtClean="0">
              <a:latin typeface="+mn-lt"/>
            </a:rPr>
            <a:t>Mobilitätsförderung zum Ausgleich regionaler Disparitäten,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400" kern="1200" dirty="0" smtClean="0">
              <a:latin typeface="+mn-lt"/>
            </a:rPr>
            <a:t> Ausbildungsbausteine im Übergangsbereich.</a:t>
          </a:r>
        </a:p>
      </dsp:txBody>
      <dsp:txXfrm>
        <a:off x="6916" y="1006624"/>
        <a:ext cx="2630221" cy="4083187"/>
      </dsp:txXfrm>
    </dsp:sp>
    <dsp:sp modelId="{DB082DE0-EA78-43A1-8E5A-9328666905B7}">
      <dsp:nvSpPr>
        <dsp:cNvPr id="0" name=""/>
        <dsp:cNvSpPr/>
      </dsp:nvSpPr>
      <dsp:spPr>
        <a:xfrm>
          <a:off x="3005369" y="22756"/>
          <a:ext cx="2630221" cy="983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latin typeface="+mn-lt"/>
            </a:rPr>
            <a:t>2) Erschließung aller Fachkräftepotentiale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kern="1200" dirty="0"/>
        </a:p>
      </dsp:txBody>
      <dsp:txXfrm>
        <a:off x="3005369" y="22756"/>
        <a:ext cx="2630221" cy="983867"/>
      </dsp:txXfrm>
    </dsp:sp>
    <dsp:sp modelId="{931F5AF1-8C09-4032-AC61-3E17AA5B89F8}">
      <dsp:nvSpPr>
        <dsp:cNvPr id="0" name=""/>
        <dsp:cNvSpPr/>
      </dsp:nvSpPr>
      <dsp:spPr>
        <a:xfrm>
          <a:off x="3005369" y="1006624"/>
          <a:ext cx="2630221" cy="4083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50" kern="1200" smtClean="0">
              <a:solidFill>
                <a:srgbClr val="000000"/>
              </a:solidFill>
              <a:latin typeface="+mn-lt"/>
              <a:cs typeface="Arial" charset="0"/>
            </a:rPr>
            <a:t>Im Bereich des Themas Integration und Berufsbildung sind </a:t>
          </a:r>
          <a:r>
            <a:rPr lang="de-DE" sz="1250" b="1" kern="1200" smtClean="0">
              <a:solidFill>
                <a:srgbClr val="000000"/>
              </a:solidFill>
              <a:latin typeface="+mn-lt"/>
              <a:cs typeface="Arial" charset="0"/>
            </a:rPr>
            <a:t>Jugendliche mit Migrationshintergrund und ihre Eltern </a:t>
          </a:r>
          <a:r>
            <a:rPr lang="de-DE" sz="1250" b="0" kern="1200" smtClean="0">
              <a:solidFill>
                <a:srgbClr val="000000"/>
              </a:solidFill>
              <a:latin typeface="+mn-lt"/>
              <a:cs typeface="Arial" charset="0"/>
            </a:rPr>
            <a:t>wichtige Zielgruppen</a:t>
          </a:r>
          <a:endParaRPr lang="de-DE" sz="1250" b="0" kern="1200" dirty="0" smtClean="0">
            <a:solidFill>
              <a:srgbClr val="000000"/>
            </a:solidFill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1250" kern="1200" dirty="0" smtClean="0">
            <a:solidFill>
              <a:srgbClr val="000000"/>
            </a:solidFill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50" kern="1200" dirty="0" smtClean="0">
              <a:solidFill>
                <a:srgbClr val="000000"/>
              </a:solidFill>
              <a:latin typeface="+mn-lt"/>
            </a:rPr>
            <a:t>Für </a:t>
          </a:r>
          <a:r>
            <a:rPr lang="de-DE" sz="1250" b="1" kern="1200" dirty="0" smtClean="0">
              <a:solidFill>
                <a:srgbClr val="000000"/>
              </a:solidFill>
              <a:latin typeface="+mn-lt"/>
            </a:rPr>
            <a:t>junge Eltern ohne abgeschlossene Berufsausbildung </a:t>
          </a:r>
          <a:r>
            <a:rPr lang="de-DE" sz="1250" b="0" kern="1200" dirty="0" smtClean="0">
              <a:solidFill>
                <a:srgbClr val="000000"/>
              </a:solidFill>
              <a:latin typeface="+mn-lt"/>
            </a:rPr>
            <a:t>ist es nach wie vor wichtig die Teilzeitberufsausbildung auszubauen.</a:t>
          </a:r>
          <a:endParaRPr lang="de-DE" sz="1250" kern="1200" dirty="0" smtClean="0">
            <a:solidFill>
              <a:srgbClr val="000000"/>
            </a:solidFill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1250" kern="1200" dirty="0" smtClean="0">
            <a:solidFill>
              <a:srgbClr val="000000"/>
            </a:solidFill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50" b="0" kern="1200" dirty="0" smtClean="0">
              <a:solidFill>
                <a:srgbClr val="000000"/>
              </a:solidFill>
              <a:latin typeface="+mn-lt"/>
            </a:rPr>
            <a:t>Zudem können </a:t>
          </a:r>
          <a:r>
            <a:rPr lang="de-DE" sz="1250" b="1" kern="1200" dirty="0" smtClean="0">
              <a:solidFill>
                <a:srgbClr val="000000"/>
              </a:solidFill>
              <a:latin typeface="+mn-lt"/>
            </a:rPr>
            <a:t>Studienabbrecher</a:t>
          </a:r>
          <a:r>
            <a:rPr lang="de-DE" sz="1250" b="0" kern="1200" dirty="0" smtClean="0">
              <a:solidFill>
                <a:srgbClr val="000000"/>
              </a:solidFill>
              <a:latin typeface="+mn-lt"/>
            </a:rPr>
            <a:t> mit einer dualen Berufsausbildung ihre berufliche Zukunft sichern.</a:t>
          </a:r>
          <a:endParaRPr lang="de-DE" sz="1250" kern="1200" dirty="0" smtClean="0">
            <a:solidFill>
              <a:srgbClr val="000000"/>
            </a:solidFill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1250" kern="1200" dirty="0" smtClean="0">
            <a:solidFill>
              <a:srgbClr val="000000"/>
            </a:solidFill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50" b="1" kern="1200" dirty="0" smtClean="0">
              <a:solidFill>
                <a:srgbClr val="000000"/>
              </a:solidFill>
              <a:latin typeface="+mn-lt"/>
            </a:rPr>
            <a:t>An- und Ungelernte </a:t>
          </a:r>
          <a:r>
            <a:rPr lang="de-DE" sz="1250" b="0" kern="1200" dirty="0" smtClean="0">
              <a:solidFill>
                <a:srgbClr val="000000"/>
              </a:solidFill>
              <a:latin typeface="+mn-lt"/>
            </a:rPr>
            <a:t>können in der Nachqualifizierung (unter Einbeziehung von Ausbildungsbausteinen) zu einem Berufsabschluss  geführt werden.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1400" kern="1200" dirty="0" smtClean="0">
            <a:solidFill>
              <a:srgbClr val="000000"/>
            </a:solidFill>
            <a:latin typeface="+mn-lt"/>
          </a:endParaRPr>
        </a:p>
      </dsp:txBody>
      <dsp:txXfrm>
        <a:off x="3005369" y="1006624"/>
        <a:ext cx="2630221" cy="4083187"/>
      </dsp:txXfrm>
    </dsp:sp>
    <dsp:sp modelId="{CF92889C-1EA1-44A5-ADCC-9D6FC1E9D2C1}">
      <dsp:nvSpPr>
        <dsp:cNvPr id="0" name=""/>
        <dsp:cNvSpPr/>
      </dsp:nvSpPr>
      <dsp:spPr>
        <a:xfrm>
          <a:off x="6003821" y="22756"/>
          <a:ext cx="2630221" cy="983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latin typeface="+mn-lt"/>
            </a:rPr>
            <a:t>3) Verzahnung von Aus- und Weiterbildung</a:t>
          </a:r>
        </a:p>
        <a:p>
          <a:pPr lvl="0" algn="ctr" defTabSz="222250">
            <a:spcBef>
              <a:spcPct val="0"/>
            </a:spcBef>
            <a:spcAft>
              <a:spcPct val="35000"/>
            </a:spcAft>
          </a:pPr>
          <a:endParaRPr lang="de-DE" kern="1200" dirty="0"/>
        </a:p>
      </dsp:txBody>
      <dsp:txXfrm>
        <a:off x="6003821" y="22756"/>
        <a:ext cx="2630221" cy="983867"/>
      </dsp:txXfrm>
    </dsp:sp>
    <dsp:sp modelId="{A7B9E249-7913-44A2-8F63-9EC14A2B0B72}">
      <dsp:nvSpPr>
        <dsp:cNvPr id="0" name=""/>
        <dsp:cNvSpPr/>
      </dsp:nvSpPr>
      <dsp:spPr>
        <a:xfrm>
          <a:off x="6003821" y="1006624"/>
          <a:ext cx="2630221" cy="4083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>
              <a:solidFill>
                <a:srgbClr val="000000"/>
              </a:solidFill>
              <a:latin typeface="+mn-lt"/>
            </a:rPr>
            <a:t>Ausbildungsgänge werden über die Inhalte der Ausbildungsordnung hinaus inhaltlich-fachlich angereichert. Dazu werden </a:t>
          </a:r>
          <a:r>
            <a:rPr lang="de-DE" sz="1400" b="1" kern="1200" dirty="0" smtClean="0">
              <a:solidFill>
                <a:srgbClr val="000000"/>
              </a:solidFill>
              <a:latin typeface="+mn-lt"/>
            </a:rPr>
            <a:t>Zusatzqualifikationen</a:t>
          </a:r>
          <a:r>
            <a:rPr lang="de-DE" sz="1400" kern="1200" dirty="0" smtClean="0">
              <a:solidFill>
                <a:srgbClr val="000000"/>
              </a:solidFill>
              <a:latin typeface="+mn-lt"/>
            </a:rPr>
            <a:t> während der Erstausbildung entwickelt. Ein weiteres Ziel ist das zeitliche Vorziehen von Weiterbildungsqualifizierungen oder Anrechnung von in der Ausbildung erlangten ZQ auf eine zertifizierte Fortbildung.</a:t>
          </a:r>
          <a:r>
            <a:rPr lang="de-DE" sz="1400" kern="1200" dirty="0" smtClean="0">
              <a:solidFill>
                <a:srgbClr val="000000"/>
              </a:solidFill>
              <a:latin typeface="+mn-lt"/>
              <a:cs typeface="Arial" charset="0"/>
            </a:rPr>
            <a:t> </a:t>
          </a:r>
          <a:endParaRPr lang="de-D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>
              <a:solidFill>
                <a:srgbClr val="000000"/>
              </a:solidFill>
              <a:latin typeface="+mn-lt"/>
              <a:cs typeface="Arial" charset="0"/>
            </a:rPr>
            <a:t>Mit der Verzahnung von Aus- und Weiterbildung in KMU ergänzt JOBSTARTER den </a:t>
          </a:r>
          <a:r>
            <a:rPr lang="de-DE" sz="1400" b="1" kern="1200" dirty="0" smtClean="0">
              <a:solidFill>
                <a:srgbClr val="000000"/>
              </a:solidFill>
              <a:latin typeface="+mn-lt"/>
              <a:cs typeface="Arial" charset="0"/>
            </a:rPr>
            <a:t>Bildungskettenansatz</a:t>
          </a:r>
          <a:r>
            <a:rPr lang="de-DE" sz="1400" kern="1200" dirty="0" smtClean="0">
              <a:solidFill>
                <a:srgbClr val="000000"/>
              </a:solidFill>
              <a:latin typeface="+mn-lt"/>
              <a:cs typeface="Arial" charset="0"/>
            </a:rPr>
            <a:t>. </a:t>
          </a:r>
          <a:endParaRPr lang="de-DE" sz="1400" kern="1200" dirty="0">
            <a:latin typeface="+mn-lt"/>
          </a:endParaRPr>
        </a:p>
      </dsp:txBody>
      <dsp:txXfrm>
        <a:off x="6003821" y="1006624"/>
        <a:ext cx="2630221" cy="408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0CC4C0-C5FB-40C7-BCC9-83FA4C02EE10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D9F6FB-F138-4CBE-85A3-3271C5E20E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12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562" tIns="47781" rIns="95562" bIns="47781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300" smtClean="0"/>
              <a:t>Europa 2020-Strategie ist die Nachfolge der Lissabon-Strategie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300" smtClean="0"/>
              <a:t>Ziel war und ist es, die EU wettbewerbsfähiger zu machen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300" smtClean="0"/>
              <a:t>Die Europa 2020-Strategie besteht aus </a:t>
            </a:r>
          </a:p>
          <a:p>
            <a:pPr marL="742950" lvl="1" indent="-285750"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smtClean="0"/>
              <a:t>3 Prioritäten (u.a. intelligentes Wachstum);</a:t>
            </a:r>
          </a:p>
          <a:p>
            <a:pPr marL="742950" lvl="1" indent="-285750"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smtClean="0"/>
              <a:t>5 Kernzielen (u.a. 3% des BIP für FuE);</a:t>
            </a:r>
          </a:p>
          <a:p>
            <a:pPr marL="742950" lvl="1" indent="-285750"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smtClean="0"/>
              <a:t>7 Leitinitiativen (u.a. Innovationsunion)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300" smtClean="0"/>
              <a:t>In der</a:t>
            </a:r>
            <a:r>
              <a:rPr lang="de-DE" altLang="de-DE" smtClean="0"/>
              <a:t> Leitinitiative</a:t>
            </a:r>
            <a:r>
              <a:rPr lang="de-DE" altLang="de-DE" sz="1300" smtClean="0"/>
              <a:t> Innovationsunion ist auch der Beitrag des EFR für die Europa 2020-Strategie enthalten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300" smtClean="0"/>
              <a:t>Die europäische Forschungspolitik und damit die Forschungsförderung erhält durch die Innovationsunion eine sehr viel </a:t>
            </a:r>
            <a:r>
              <a:rPr lang="de-DE" altLang="de-DE" sz="1300" b="1" smtClean="0"/>
              <a:t>stärkere Betonung des Innovationsgedankens </a:t>
            </a:r>
            <a:r>
              <a:rPr lang="de-DE" altLang="de-DE" sz="1300" smtClean="0"/>
              <a:t>(„von der Idee zum Markt“)</a:t>
            </a:r>
          </a:p>
          <a:p>
            <a:endParaRPr lang="de-DE" altLang="de-DE" smtClean="0"/>
          </a:p>
          <a:p>
            <a:r>
              <a:rPr lang="de-DE" altLang="de-DE" smtClean="0"/>
              <a:t>20-20-20: 20% weniger CO2 Emissionen; 20% erneuerbare Energien; 20% mehr Energieffizienz</a:t>
            </a:r>
          </a:p>
        </p:txBody>
      </p:sp>
      <p:sp>
        <p:nvSpPr>
          <p:cNvPr id="40964" name="Foliennummernplatzhalt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defTabSz="955675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defTabSz="955675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defTabSz="955675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defTabSz="955675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r" eaLnBrk="1" hangingPunct="1"/>
            <a:fld id="{FE82D0EA-DD11-4348-8685-35D057C87B51}" type="slidenum">
              <a:rPr lang="de-DE" altLang="de-DE" sz="1300" smtClean="0">
                <a:solidFill>
                  <a:srgbClr val="000000"/>
                </a:solidFill>
              </a:rPr>
              <a:pPr algn="r" eaLnBrk="1" hangingPunct="1"/>
              <a:t>6</a:t>
            </a:fld>
            <a:endParaRPr lang="de-DE" altLang="de-DE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356-37DA-4F88-AA7D-5DA6DD2CE39A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3AA0-5A09-4423-86A0-283F3A427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889E-B8C0-417B-A987-5C0F68E4A105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581-3BC5-4004-A8ED-4DB7CB87D6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BDA5-4115-4C55-BB29-6CB590A0231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9A93-FA71-47FA-92E9-AB2C6F4E14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20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3755-D997-44B8-AE9B-9AFAFA74015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49B8-8834-4EC9-A978-938C2A38A9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03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63A9-A740-4E04-9A3B-73A3D170AAE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37D4-A31C-47DA-82CF-F9BF8A367C6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3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889E-B8C0-417B-A987-5C0F68E4A1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581-3BC5-4004-A8ED-4DB7CB87D6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85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B8DC-B3D0-48F4-8979-929578E2348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FAB4-7F15-410F-9410-E09052966F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B8DC-B3D0-48F4-8979-929578E2348D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FAB4-7F15-410F-9410-E09052966F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83EB-B4A1-4B8A-80C9-3EADB8143208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581C-2D25-43E1-8DDD-635D8AA485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C5FC-F5AE-422F-998C-427EBF429FEF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86409-7157-4550-B46D-A623FE7393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A9B1-77FA-40CE-A36C-995FD062C007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877B-48DA-4211-A524-A188409D2D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641A-77E3-46A3-B630-4FAE82C2CDD0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D87D-773D-4CD0-A92C-C9395AAF11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181D-1D37-4376-8F4D-50EEED131B19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6CF0-756C-4C0F-85A3-26C8AE41FA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1DB4-D6BB-473B-8741-10ED0ECA5B1C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0E56-B2C2-4593-992E-443B2E0710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7180-DBBB-495E-99F5-5B1C31B20962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099A-C509-4624-8EE0-A2DA3D3EFB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89D5-8532-474A-926E-9A592F93FF03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EDFC-E830-4033-A022-2BDB21795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 descr="es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2400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1" descr="bmbf-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450"/>
            <a:ext cx="14573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9"/>
          <p:cNvCxnSpPr/>
          <p:nvPr userDrawn="1"/>
        </p:nvCxnSpPr>
        <p:spPr>
          <a:xfrm>
            <a:off x="0" y="836613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7778750" y="215900"/>
            <a:ext cx="1150938" cy="576263"/>
            <a:chOff x="7778240" y="215936"/>
            <a:chExt cx="1152128" cy="576064"/>
          </a:xfrm>
        </p:grpSpPr>
        <p:pic>
          <p:nvPicPr>
            <p:cNvPr id="6" name="Grafik 2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779" y="215936"/>
              <a:ext cx="607935" cy="36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3"/>
            <p:cNvSpPr txBox="1"/>
            <p:nvPr userDrawn="1"/>
          </p:nvSpPr>
          <p:spPr>
            <a:xfrm>
              <a:off x="7778240" y="555544"/>
              <a:ext cx="1152128" cy="2364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AFA2-52DB-4DC7-A6D4-72000EB2003B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CC7C-7F9E-46F0-ACA5-285EF5187F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8260-0069-44BE-9687-8E5367A842E2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6267-BE5A-44C3-8458-EE065C11C9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2D07-A290-40FB-919F-1627D3C09C44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2FF9-0EA8-40CA-A737-A09FA5471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6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esf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2144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1" descr="bmbf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457845" cy="7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0" y="836712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 userDrawn="1"/>
        </p:nvGrpSpPr>
        <p:grpSpPr>
          <a:xfrm>
            <a:off x="7778240" y="215936"/>
            <a:ext cx="1152128" cy="576064"/>
            <a:chOff x="7778240" y="215936"/>
            <a:chExt cx="1152128" cy="576064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79" y="215936"/>
              <a:ext cx="607935" cy="361346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 userDrawn="1"/>
          </p:nvSpPr>
          <p:spPr>
            <a:xfrm>
              <a:off x="7778240" y="555414"/>
              <a:ext cx="1152128" cy="236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91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89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9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2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22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9D0D-8F45-42D2-B3C3-BB1FA7CCE308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155-B6AD-414F-A223-F0902ADE83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2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85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09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37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3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esf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2144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1" descr="bmbf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457845" cy="7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0" y="836712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 userDrawn="1"/>
        </p:nvGrpSpPr>
        <p:grpSpPr>
          <a:xfrm>
            <a:off x="7778240" y="215936"/>
            <a:ext cx="1152128" cy="576064"/>
            <a:chOff x="7778240" y="215936"/>
            <a:chExt cx="1152128" cy="576064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79" y="215936"/>
              <a:ext cx="607935" cy="361346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 userDrawn="1"/>
          </p:nvSpPr>
          <p:spPr>
            <a:xfrm>
              <a:off x="7778240" y="555414"/>
              <a:ext cx="1152128" cy="236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761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9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31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0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1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B306-9AFF-4CB3-884E-89DBE813CF27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2BEC-F9F6-4C47-A64B-C7E8376032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01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5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62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6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07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 descr="BMBF_4C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59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5" descr="BMBF_Balken_A4_Bas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837238"/>
            <a:ext cx="9140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35100" y="2587625"/>
            <a:ext cx="7035800" cy="66357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35100" y="3365500"/>
            <a:ext cx="7099300" cy="641350"/>
          </a:xfrm>
        </p:spPr>
        <p:txBody>
          <a:bodyPr/>
          <a:lstStyle>
            <a:lvl1pPr marL="0" indent="0">
              <a:defRPr sz="1800">
                <a:latin typeface="Arial Black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lIns="91431" tIns="45715" rIns="91431" bIns="45715"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91431" tIns="45715" rIns="91431" bIns="45715"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fld id="{4605D1EF-29D3-4EC7-9CB9-6811D5C4C3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72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fld id="{A0985114-7FBE-499C-90EB-EAC1339F71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447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fld id="{83775FDE-7F7A-4D1F-9D79-5DD1E1C0DF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213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fld id="{D31269B9-4252-4779-89A4-DC4E8EF64F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334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563" y="952500"/>
            <a:ext cx="3081337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73100" y="1600200"/>
            <a:ext cx="3810000" cy="45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810000" cy="45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fld id="{50A347D7-AAFE-4503-8654-4CCCB8F779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98C-90CD-43C9-B3F4-D7DEFA2AFEB5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1DDA-3F4E-4FF0-8EE4-F9C0B4C1F5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356-37DA-4F88-AA7D-5DA6DD2CE39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3AA0-5A09-4423-86A0-283F3A42741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32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 descr="es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2400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1" descr="bmbf-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450"/>
            <a:ext cx="14573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9"/>
          <p:cNvCxnSpPr/>
          <p:nvPr userDrawn="1"/>
        </p:nvCxnSpPr>
        <p:spPr>
          <a:xfrm>
            <a:off x="0" y="836613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7778750" y="215900"/>
            <a:ext cx="1150938" cy="576263"/>
            <a:chOff x="7778240" y="215936"/>
            <a:chExt cx="1152128" cy="576064"/>
          </a:xfrm>
        </p:grpSpPr>
        <p:pic>
          <p:nvPicPr>
            <p:cNvPr id="6" name="Grafik 2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779" y="215936"/>
              <a:ext cx="607935" cy="36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3"/>
            <p:cNvSpPr txBox="1"/>
            <p:nvPr userDrawn="1"/>
          </p:nvSpPr>
          <p:spPr>
            <a:xfrm>
              <a:off x="7778240" y="555544"/>
              <a:ext cx="1152128" cy="2364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1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9D0D-8F45-42D2-B3C3-BB1FA7CCE3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155-B6AD-414F-A223-F0902ADE830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5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B306-9AFF-4CB3-884E-89DBE813CF2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2BEC-F9F6-4C47-A64B-C7E8376032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11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98C-90CD-43C9-B3F4-D7DEFA2AF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1DDA-3F4E-4FF0-8EE4-F9C0B4C1F58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7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CD0D-9FE9-4FB9-8729-A0EC1E5EA98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B5A9-630C-453A-837F-2BA20F2EDB9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671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BDA5-4115-4C55-BB29-6CB590A0231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9A93-FA71-47FA-92E9-AB2C6F4E14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83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3755-D997-44B8-AE9B-9AFAFA74015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49B8-8834-4EC9-A978-938C2A38A9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0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63A9-A740-4E04-9A3B-73A3D170AAE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37D4-A31C-47DA-82CF-F9BF8A367C6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93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889E-B8C0-417B-A987-5C0F68E4A1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581-3BC5-4004-A8ED-4DB7CB87D6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5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CD0D-9FE9-4FB9-8729-A0EC1E5EA984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B5A9-630C-453A-837F-2BA20F2EDB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B8DC-B3D0-48F4-8979-929578E2348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FAB4-7F15-410F-9410-E09052966F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62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356-37DA-4F88-AA7D-5DA6DD2CE39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3AA0-5A09-4423-86A0-283F3A42741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32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 descr="es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2400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1" descr="bmbf-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450"/>
            <a:ext cx="14573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9"/>
          <p:cNvCxnSpPr/>
          <p:nvPr userDrawn="1"/>
        </p:nvCxnSpPr>
        <p:spPr>
          <a:xfrm>
            <a:off x="0" y="836613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7778750" y="215900"/>
            <a:ext cx="1150938" cy="576263"/>
            <a:chOff x="7778240" y="215936"/>
            <a:chExt cx="1152128" cy="576064"/>
          </a:xfrm>
        </p:grpSpPr>
        <p:pic>
          <p:nvPicPr>
            <p:cNvPr id="6" name="Grafik 2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779" y="215936"/>
              <a:ext cx="607935" cy="36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3"/>
            <p:cNvSpPr txBox="1"/>
            <p:nvPr userDrawn="1"/>
          </p:nvSpPr>
          <p:spPr>
            <a:xfrm>
              <a:off x="7778240" y="555544"/>
              <a:ext cx="1152128" cy="2364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1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9D0D-8F45-42D2-B3C3-BB1FA7CCE3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155-B6AD-414F-A223-F0902ADE830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5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B306-9AFF-4CB3-884E-89DBE813CF2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2BEC-F9F6-4C47-A64B-C7E8376032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11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98C-90CD-43C9-B3F4-D7DEFA2AF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1DDA-3F4E-4FF0-8EE4-F9C0B4C1F58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7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CD0D-9FE9-4FB9-8729-A0EC1E5EA98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B5A9-630C-453A-837F-2BA20F2EDB9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67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BDA5-4115-4C55-BB29-6CB590A0231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9A93-FA71-47FA-92E9-AB2C6F4E14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83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3755-D997-44B8-AE9B-9AFAFA74015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49B8-8834-4EC9-A978-938C2A38A9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06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63A9-A740-4E04-9A3B-73A3D170AAE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37D4-A31C-47DA-82CF-F9BF8A367C6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BDA5-4115-4C55-BB29-6CB590A02316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9A93-FA71-47FA-92E9-AB2C6F4E14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889E-B8C0-417B-A987-5C0F68E4A1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581-3BC5-4004-A8ED-4DB7CB87D6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52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B8DC-B3D0-48F4-8979-929578E2348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FAB4-7F15-410F-9410-E09052966F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62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356-37DA-4F88-AA7D-5DA6DD2CE39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3AA0-5A09-4423-86A0-283F3A42741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32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 descr="es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2400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1" descr="bmbf-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450"/>
            <a:ext cx="14573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9"/>
          <p:cNvCxnSpPr/>
          <p:nvPr userDrawn="1"/>
        </p:nvCxnSpPr>
        <p:spPr>
          <a:xfrm>
            <a:off x="0" y="836613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7778750" y="215900"/>
            <a:ext cx="1150938" cy="576263"/>
            <a:chOff x="7778240" y="215936"/>
            <a:chExt cx="1152128" cy="576064"/>
          </a:xfrm>
        </p:grpSpPr>
        <p:pic>
          <p:nvPicPr>
            <p:cNvPr id="6" name="Grafik 2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779" y="215936"/>
              <a:ext cx="607935" cy="36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3"/>
            <p:cNvSpPr txBox="1"/>
            <p:nvPr userDrawn="1"/>
          </p:nvSpPr>
          <p:spPr>
            <a:xfrm>
              <a:off x="7778240" y="555544"/>
              <a:ext cx="1152128" cy="2364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1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9D0D-8F45-42D2-B3C3-BB1FA7CCE3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155-B6AD-414F-A223-F0902ADE830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B306-9AFF-4CB3-884E-89DBE813CF2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2BEC-F9F6-4C47-A64B-C7E8376032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11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98C-90CD-43C9-B3F4-D7DEFA2AF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1DDA-3F4E-4FF0-8EE4-F9C0B4C1F58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76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CD0D-9FE9-4FB9-8729-A0EC1E5EA98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B5A9-630C-453A-837F-2BA20F2EDB9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671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BDA5-4115-4C55-BB29-6CB590A0231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9A93-FA71-47FA-92E9-AB2C6F4E14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83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3755-D997-44B8-AE9B-9AFAFA74015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49B8-8834-4EC9-A978-938C2A38A9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3755-D997-44B8-AE9B-9AFAFA74015B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49B8-8834-4EC9-A978-938C2A38A9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63A9-A740-4E04-9A3B-73A3D170AAE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37D4-A31C-47DA-82CF-F9BF8A367C6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9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889E-B8C0-417B-A987-5C0F68E4A1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581-3BC5-4004-A8ED-4DB7CB87D6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52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B8DC-B3D0-48F4-8979-929578E2348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FAB4-7F15-410F-9410-E09052966F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62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356-37DA-4F88-AA7D-5DA6DD2CE39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3AA0-5A09-4423-86A0-283F3A42741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6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 descr="es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2400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1" descr="bmbf-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450"/>
            <a:ext cx="14573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9"/>
          <p:cNvCxnSpPr/>
          <p:nvPr userDrawn="1"/>
        </p:nvCxnSpPr>
        <p:spPr>
          <a:xfrm>
            <a:off x="0" y="836613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7778750" y="215900"/>
            <a:ext cx="1150938" cy="576263"/>
            <a:chOff x="7778240" y="215936"/>
            <a:chExt cx="1152128" cy="576064"/>
          </a:xfrm>
        </p:grpSpPr>
        <p:pic>
          <p:nvPicPr>
            <p:cNvPr id="6" name="Grafik 2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779" y="215936"/>
              <a:ext cx="607935" cy="36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3"/>
            <p:cNvSpPr txBox="1"/>
            <p:nvPr userDrawn="1"/>
          </p:nvSpPr>
          <p:spPr>
            <a:xfrm>
              <a:off x="7778240" y="555544"/>
              <a:ext cx="1152128" cy="2364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19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9D0D-8F45-42D2-B3C3-BB1FA7CCE3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155-B6AD-414F-A223-F0902ADE830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65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B306-9AFF-4CB3-884E-89DBE813CF2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2BEC-F9F6-4C47-A64B-C7E8376032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33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98C-90CD-43C9-B3F4-D7DEFA2AF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1DDA-3F4E-4FF0-8EE4-F9C0B4C1F58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7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CD0D-9FE9-4FB9-8729-A0EC1E5EA98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B5A9-630C-453A-837F-2BA20F2EDB9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02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BDA5-4115-4C55-BB29-6CB590A0231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9A93-FA71-47FA-92E9-AB2C6F4E14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63A9-A740-4E04-9A3B-73A3D170AAE2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37D4-A31C-47DA-82CF-F9BF8A367C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3755-D997-44B8-AE9B-9AFAFA74015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49B8-8834-4EC9-A978-938C2A38A9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0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63A9-A740-4E04-9A3B-73A3D170AAE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37D4-A31C-47DA-82CF-F9BF8A367C6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834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889E-B8C0-417B-A987-5C0F68E4A1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581-3BC5-4004-A8ED-4DB7CB87D6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205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B8DC-B3D0-48F4-8979-929578E2348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FAB4-7F15-410F-9410-E09052966F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691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356-37DA-4F88-AA7D-5DA6DD2CE39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3AA0-5A09-4423-86A0-283F3A42741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 descr="es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2400"/>
            <a:ext cx="111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1" descr="bmbf-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450"/>
            <a:ext cx="14573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9"/>
          <p:cNvCxnSpPr/>
          <p:nvPr userDrawn="1"/>
        </p:nvCxnSpPr>
        <p:spPr>
          <a:xfrm>
            <a:off x="0" y="836613"/>
            <a:ext cx="91440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7778750" y="215900"/>
            <a:ext cx="1150938" cy="576263"/>
            <a:chOff x="7778240" y="215936"/>
            <a:chExt cx="1152128" cy="576064"/>
          </a:xfrm>
        </p:grpSpPr>
        <p:pic>
          <p:nvPicPr>
            <p:cNvPr id="6" name="Grafik 2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779" y="215936"/>
              <a:ext cx="607935" cy="36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3"/>
            <p:cNvSpPr txBox="1"/>
            <p:nvPr userDrawn="1"/>
          </p:nvSpPr>
          <p:spPr>
            <a:xfrm>
              <a:off x="7778240" y="555544"/>
              <a:ext cx="1152128" cy="2364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EUROPÄISCHE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518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9D0D-8F45-42D2-B3C3-BB1FA7CCE3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155-B6AD-414F-A223-F0902ADE830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007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B306-9AFF-4CB3-884E-89DBE813CF2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2BEC-F9F6-4C47-A64B-C7E8376032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52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98C-90CD-43C9-B3F4-D7DEFA2AF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1DDA-3F4E-4FF0-8EE4-F9C0B4C1F58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853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CD0D-9FE9-4FB9-8729-A0EC1E5EA98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B5A9-630C-453A-837F-2BA20F2EDB9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FB17A-D3A0-42F2-AD6F-5747F7BFF8FB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9ECA2-97DB-49A5-AE2D-B664413123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FB17A-D3A0-42F2-AD6F-5747F7BFF8F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9ECA2-97DB-49A5-AE2D-B6644131234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32F23E-1510-4650-A776-B5FC9584E5EF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3A24D7-69CF-4045-B050-7BB42BE673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04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60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BMBF_4C_M_kle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0"/>
            <a:ext cx="2286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9563" y="952500"/>
            <a:ext cx="3081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31" tIns="45715" rIns="91431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6002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0" y="1449388"/>
            <a:ext cx="9144000" cy="1587"/>
          </a:xfrm>
          <a:prstGeom prst="line">
            <a:avLst/>
          </a:prstGeom>
          <a:noFill/>
          <a:ln w="127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700" smtClean="0">
              <a:solidFill>
                <a:srgbClr val="000000"/>
              </a:solidFill>
              <a:ea typeface="ヒラギノ角ゴ Pro W3" pitchFamily="123" charset="-128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F4802E5-5D8B-41FB-9B0B-7503CE06E9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2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FB17A-D3A0-42F2-AD6F-5747F7BFF8F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9ECA2-97DB-49A5-AE2D-B6644131234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FB17A-D3A0-42F2-AD6F-5747F7BFF8F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9ECA2-97DB-49A5-AE2D-B6644131234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FB17A-D3A0-42F2-AD6F-5747F7BFF8F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9ECA2-97DB-49A5-AE2D-B6644131234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FB17A-D3A0-42F2-AD6F-5747F7BFF8F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9ECA2-97DB-49A5-AE2D-B6644131234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8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mbf.de/de/12725.php" TargetMode="Externa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10250"/>
            <a:ext cx="914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033" descr="BMBF_4C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9525"/>
            <a:ext cx="32750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uppieren 12"/>
          <p:cNvGrpSpPr>
            <a:grpSpLocks/>
          </p:cNvGrpSpPr>
          <p:nvPr/>
        </p:nvGrpSpPr>
        <p:grpSpPr bwMode="auto">
          <a:xfrm>
            <a:off x="-161925" y="1628775"/>
            <a:ext cx="3438525" cy="1785938"/>
            <a:chOff x="3078088" y="1484784"/>
            <a:chExt cx="3438128" cy="1786508"/>
          </a:xfrm>
        </p:grpSpPr>
        <p:pic>
          <p:nvPicPr>
            <p:cNvPr id="26635" name="Grafik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8088" y="1484784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Grafik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0216" y="1556792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Gerade Verbindung 16"/>
          <p:cNvCxnSpPr/>
          <p:nvPr/>
        </p:nvCxnSpPr>
        <p:spPr>
          <a:xfrm>
            <a:off x="201613" y="1874838"/>
            <a:ext cx="0" cy="429101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358900" y="1955800"/>
            <a:ext cx="0" cy="446405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0" name="Gruppieren 29"/>
          <p:cNvGrpSpPr>
            <a:grpSpLocks/>
          </p:cNvGrpSpPr>
          <p:nvPr/>
        </p:nvGrpSpPr>
        <p:grpSpPr bwMode="auto">
          <a:xfrm>
            <a:off x="7113588" y="476250"/>
            <a:ext cx="1851025" cy="1201738"/>
            <a:chOff x="6766895" y="428173"/>
            <a:chExt cx="1850186" cy="1200627"/>
          </a:xfrm>
        </p:grpSpPr>
        <p:pic>
          <p:nvPicPr>
            <p:cNvPr id="26633" name="Grafik 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902" y="428173"/>
              <a:ext cx="1385506" cy="91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Textfeld 28"/>
            <p:cNvSpPr txBox="1">
              <a:spLocks noChangeArrowheads="1"/>
            </p:cNvSpPr>
            <p:nvPr/>
          </p:nvSpPr>
          <p:spPr bwMode="auto">
            <a:xfrm>
              <a:off x="6766895" y="1351801"/>
              <a:ext cx="18501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cs typeface="Arial" charset="0"/>
                </a:rPr>
                <a:t>EUROPÄISCHE UNION</a:t>
              </a:r>
            </a:p>
          </p:txBody>
        </p:sp>
      </p:grpSp>
      <p:pic>
        <p:nvPicPr>
          <p:cNvPr id="26631" name="Grafik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3838" y="404813"/>
            <a:ext cx="255428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168525"/>
            <a:ext cx="6264275" cy="3781425"/>
          </a:xfrm>
        </p:spPr>
        <p:txBody>
          <a:bodyPr/>
          <a:lstStyle/>
          <a:p>
            <a:r>
              <a:rPr lang="de-DE" sz="3200" b="1" dirty="0" smtClean="0">
                <a:latin typeface="Arial" charset="0"/>
                <a:cs typeface="Arial" charset="0"/>
              </a:rPr>
              <a:t/>
            </a:r>
            <a:br>
              <a:rPr lang="de-DE" sz="3200" b="1" dirty="0" smtClean="0">
                <a:latin typeface="Arial" charset="0"/>
                <a:cs typeface="Arial" charset="0"/>
              </a:rPr>
            </a:br>
            <a:r>
              <a:rPr lang="de-DE" sz="2800" b="1" dirty="0" smtClean="0">
                <a:latin typeface="Arial" charset="0"/>
                <a:cs typeface="Arial" charset="0"/>
              </a:rPr>
              <a:t>Forum </a:t>
            </a:r>
            <a:br>
              <a:rPr lang="de-DE" sz="2800" b="1" dirty="0" smtClean="0">
                <a:latin typeface="Arial" charset="0"/>
                <a:cs typeface="Arial" charset="0"/>
              </a:rPr>
            </a:br>
            <a:r>
              <a:rPr lang="de-DE" sz="2800" b="1" dirty="0" smtClean="0">
                <a:latin typeface="Arial" charset="0"/>
                <a:cs typeface="Arial" charset="0"/>
              </a:rPr>
              <a:t>„EU-Strukturfondsfinanzierung für wissenschaftliche Einrichtungen“, </a:t>
            </a:r>
            <a:r>
              <a:rPr lang="de-DE" sz="1800" b="1" dirty="0" smtClean="0">
                <a:latin typeface="Arial" charset="0"/>
                <a:cs typeface="Arial" charset="0"/>
              </a:rPr>
              <a:t>Berlin, 27. - 28.11.2013</a:t>
            </a:r>
            <a:r>
              <a:rPr lang="de-DE" sz="3200" b="1" dirty="0" smtClean="0">
                <a:latin typeface="Arial" charset="0"/>
                <a:cs typeface="Arial" charset="0"/>
              </a:rPr>
              <a:t/>
            </a:r>
            <a:br>
              <a:rPr lang="de-DE" sz="3200" b="1" dirty="0" smtClean="0">
                <a:latin typeface="Arial" charset="0"/>
                <a:cs typeface="Arial" charset="0"/>
              </a:rPr>
            </a:br>
            <a:r>
              <a:rPr lang="de-DE" sz="3200" b="1" dirty="0" smtClean="0">
                <a:latin typeface="Arial" charset="0"/>
                <a:cs typeface="Arial" charset="0"/>
              </a:rPr>
              <a:t/>
            </a:r>
            <a:br>
              <a:rPr lang="de-DE" sz="3200" b="1" dirty="0" smtClean="0">
                <a:latin typeface="Arial" charset="0"/>
                <a:cs typeface="Arial" charset="0"/>
              </a:rPr>
            </a:br>
            <a:r>
              <a:rPr lang="de-DE" sz="2800" dirty="0" smtClean="0"/>
              <a:t>Beiträge </a:t>
            </a:r>
            <a:r>
              <a:rPr lang="de-DE" sz="2800" dirty="0"/>
              <a:t>und Programme des ESF beim Bund und die Bedeutung für wissenschaftliche Einrichtungen</a:t>
            </a:r>
            <a:r>
              <a:rPr lang="de-DE" sz="2800" dirty="0" smtClean="0">
                <a:latin typeface="Arial" charset="0"/>
                <a:cs typeface="Arial" charset="0"/>
              </a:rPr>
              <a:t/>
            </a:r>
            <a:br>
              <a:rPr lang="de-DE" sz="2800" dirty="0" smtClean="0">
                <a:latin typeface="Arial" charset="0"/>
                <a:cs typeface="Arial" charset="0"/>
              </a:rPr>
            </a:br>
            <a:r>
              <a:rPr lang="de-DE" sz="3200" dirty="0" smtClean="0">
                <a:latin typeface="Arial" charset="0"/>
                <a:cs typeface="Arial" charset="0"/>
              </a:rPr>
              <a:t/>
            </a:r>
            <a:br>
              <a:rPr lang="de-DE" sz="3200" dirty="0" smtClean="0">
                <a:latin typeface="Arial" charset="0"/>
                <a:cs typeface="Arial" charset="0"/>
              </a:rPr>
            </a:br>
            <a:r>
              <a:rPr lang="de-DE" sz="2000" dirty="0" smtClean="0">
                <a:latin typeface="Berlin Sans FB" panose="020E0602020502020306" pitchFamily="34" charset="0"/>
                <a:cs typeface="Arial" charset="0"/>
              </a:rPr>
              <a:t>Peter Grönwoldt, </a:t>
            </a:r>
            <a:r>
              <a:rPr lang="de-DE" sz="2000" dirty="0" smtClean="0">
                <a:latin typeface="Berlin Sans FB" pitchFamily="34" charset="0"/>
              </a:rPr>
              <a:t>Referat 321, </a:t>
            </a:r>
            <a:br>
              <a:rPr lang="de-DE" sz="2000" dirty="0" smtClean="0">
                <a:latin typeface="Berlin Sans FB" pitchFamily="34" charset="0"/>
              </a:rPr>
            </a:br>
            <a:r>
              <a:rPr lang="de-DE" sz="2000" dirty="0" smtClean="0">
                <a:latin typeface="Berlin Sans FB" pitchFamily="34" charset="0"/>
              </a:rPr>
              <a:t>ESF-Verwaltungsstelle</a:t>
            </a:r>
            <a:endParaRPr lang="de-DE" sz="2000" b="1" dirty="0" smtClean="0">
              <a:latin typeface="Berlin Sans FB" panose="020E0602020502020306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44624"/>
            <a:ext cx="2448272" cy="77153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07504" y="980729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 „</a:t>
            </a:r>
            <a:r>
              <a:rPr lang="de-DE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Bildung integriert“</a:t>
            </a:r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de-DE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de-DE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zentrale </a:t>
            </a:r>
            <a:r>
              <a:rPr lang="de-DE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Ziele</a:t>
            </a: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Verbesserte Integration lokaler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Bildungsakteure und –</a:t>
            </a:r>
            <a:r>
              <a:rPr lang="de-DE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systeme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Etablierung von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lokalen </a:t>
            </a: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Verantwortungsgemeinschaften für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Bildung,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Verbesserung des Zugangs zu passgenauen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Bildungsangeboten.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Der Förderschwerpunkt liegt auf innovativen Konzepten für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 Aufbau und die Weiterentwicklung integrierter Bildungssysteme auf lokaler Ebene</a:t>
            </a: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Dabei werden die Bedarfe </a:t>
            </a: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der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Bürger einer Region an Bildung und Weiterbildung aufgegriffen, um koordinierte Angebote erstellen zu können, damit Bildung als lebensbegleitender Prozess stattfinden kann. </a:t>
            </a:r>
          </a:p>
          <a:p>
            <a:pPr>
              <a:defRPr/>
            </a:pP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Förderinitiative stützt sich auf die Erfahrungen aus „Lernen vor Ort“ (Ansatz auf der Strukturebene kommunaler Bildungssysteme) und nutzt die Transferstruktur, die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erfolgreiche Prozesse und Produkte in </a:t>
            </a:r>
            <a:r>
              <a: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die kommunale Landschaft transportiert.</a:t>
            </a:r>
          </a:p>
          <a:p>
            <a:pPr>
              <a:defRPr/>
            </a:pPr>
            <a:r>
              <a:rPr lang="de-DE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Träger</a:t>
            </a: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Kommunen in Zusammenarbeit mit Bildungsakteuren auf lokaler Ebene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2474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prstClr val="black"/>
                </a:solidFill>
                <a:latin typeface="Calibri"/>
              </a:rPr>
              <a:t>„</a:t>
            </a:r>
            <a:r>
              <a:rPr lang="de-DE" sz="2800" b="1" dirty="0" smtClean="0">
                <a:solidFill>
                  <a:prstClr val="black"/>
                </a:solidFill>
                <a:latin typeface="Calibri"/>
              </a:rPr>
              <a:t>Digitale Medien in der beruflichen Bildung</a:t>
            </a:r>
            <a:r>
              <a:rPr lang="de-DE" sz="2400" b="1" dirty="0" smtClean="0">
                <a:solidFill>
                  <a:prstClr val="black"/>
                </a:solidFill>
                <a:latin typeface="Calibri"/>
              </a:rPr>
              <a:t>“: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4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Ziel ist es, mit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dem Einsatz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digitaler Medien in Form von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Modellprojekten und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repräsentativen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Beispielen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zu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nach-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haltigen strukturellen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Veränderungen (u. a.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Steigerung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der Beschäftigungsfähigkeit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) und zur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Qualitätssicherung/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-verbesserung 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in der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beruflichen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Bildung beizutragen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 </a:t>
            </a:r>
            <a:endParaRPr lang="de-DE" sz="2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u="sng" dirty="0" smtClean="0">
                <a:solidFill>
                  <a:prstClr val="black"/>
                </a:solidFill>
                <a:latin typeface="Calibri"/>
              </a:rPr>
              <a:t>Übergreifende </a:t>
            </a:r>
            <a:r>
              <a:rPr lang="de-DE" sz="2000" u="sng" dirty="0">
                <a:solidFill>
                  <a:prstClr val="black"/>
                </a:solidFill>
                <a:latin typeface="Calibri"/>
              </a:rPr>
              <a:t>Ziele des Programms </a:t>
            </a:r>
            <a:r>
              <a:rPr lang="de-DE" sz="2000" u="sng" dirty="0" smtClean="0">
                <a:solidFill>
                  <a:prstClr val="black"/>
                </a:solidFill>
                <a:latin typeface="Calibri"/>
              </a:rPr>
              <a:t>sind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: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Weiterentwicklung und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Verbreitung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digitaler </a:t>
            </a:r>
            <a:br>
              <a:rPr lang="de-DE" sz="2000" dirty="0" smtClean="0">
                <a:solidFill>
                  <a:prstClr val="black"/>
                </a:solidFill>
                <a:latin typeface="Calibri"/>
              </a:rPr>
            </a:b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Bildungstechnologien und Schaffung moderner </a:t>
            </a:r>
            <a:br>
              <a:rPr lang="de-DE" sz="2000" dirty="0" smtClean="0">
                <a:solidFill>
                  <a:prstClr val="black"/>
                </a:solidFill>
                <a:latin typeface="Calibri"/>
              </a:rPr>
            </a:b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beruflicher Aus- und Weiterbildungsgänge,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Stärkung der Handlungskompetenzen von Akteuren </a:t>
            </a:r>
            <a:br>
              <a:rPr lang="de-DE" sz="2000" dirty="0" smtClean="0">
                <a:solidFill>
                  <a:prstClr val="black"/>
                </a:solidFill>
                <a:latin typeface="Calibri"/>
              </a:rPr>
            </a:b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(Multiplikatoren) der beruflichen Bildung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</a:t>
            </a:r>
            <a:endParaRPr lang="de-DE" sz="2000" dirty="0" smtClean="0">
              <a:solidFill>
                <a:prstClr val="black"/>
              </a:solidFill>
              <a:latin typeface="Calibri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Informationsinfrastrukturen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für die berufliche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Bildung </a:t>
            </a:r>
            <a:br>
              <a:rPr lang="de-DE" sz="2000" dirty="0" smtClean="0">
                <a:solidFill>
                  <a:prstClr val="black"/>
                </a:solidFill>
                <a:latin typeface="Calibri"/>
              </a:rPr>
            </a:b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entwickeln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und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bereitstellen,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Etablierung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einer neuen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Lernkultur.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12857" r="13174" b="5456"/>
          <a:stretch/>
        </p:blipFill>
        <p:spPr>
          <a:xfrm>
            <a:off x="6190232" y="2186218"/>
            <a:ext cx="2990280" cy="441113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689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0825" y="908050"/>
            <a:ext cx="8785225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  <a:latin typeface="Calibri" pitchFamily="34" charset="0"/>
              </a:rPr>
              <a:t>„</a:t>
            </a:r>
            <a:r>
              <a:rPr lang="de-DE" sz="2800" b="1" dirty="0">
                <a:solidFill>
                  <a:prstClr val="black"/>
                </a:solidFill>
                <a:latin typeface="Calibri" pitchFamily="34" charset="0"/>
              </a:rPr>
              <a:t>Zukunft der Arbeit</a:t>
            </a:r>
            <a:r>
              <a:rPr lang="de-DE" sz="2400" b="1" dirty="0">
                <a:solidFill>
                  <a:prstClr val="black"/>
                </a:solidFill>
                <a:latin typeface="Calibri" pitchFamily="34" charset="0"/>
              </a:rPr>
              <a:t>“</a:t>
            </a:r>
          </a:p>
          <a:p>
            <a:endParaRPr lang="de-DE" sz="2000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Das Programm „Zukunft der Arbeit“ (in der bisherigen Förderperiode "</a:t>
            </a:r>
            <a:r>
              <a:rPr lang="de-DE" sz="2000" i="1" dirty="0">
                <a:solidFill>
                  <a:prstClr val="black"/>
                </a:solidFill>
                <a:latin typeface="Calibri" pitchFamily="34" charset="0"/>
              </a:rPr>
              <a:t>Arbeiten - Lernen - Kompetenzen entwickeln; Innovationsfähigkeit in einer modernen Arbeitswelt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") greift die Herausforderungen auf, die für Unternehmen, insbes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KMU, und Menschen durch den Strukturwandel, Technisierung und zunehmende Globalisierung in der Arbeitswelt entstehen. Ziel des Programms ist es, mit Maßnahmen der Personal-, Organisations- und Kompetenzentwicklung in der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Arbeitswelt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die Innovationsfähigkeit zu erhöhen. In den Vorhaben werden neue Konzepte und Modelle in enger Kooperation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von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Forschung,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Wirtschaft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und Sozialpartnern entwickelt und </a:t>
            </a:r>
            <a:r>
              <a:rPr lang="de-DE" sz="2000" dirty="0" err="1">
                <a:solidFill>
                  <a:prstClr val="black"/>
                </a:solidFill>
                <a:latin typeface="Calibri" pitchFamily="34" charset="0"/>
              </a:rPr>
              <a:t>pilotmässig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 erprobt. </a:t>
            </a:r>
          </a:p>
          <a:p>
            <a:endParaRPr lang="de-DE" sz="2000" u="sng" dirty="0" smtClean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de-DE" sz="2000" u="sng" dirty="0" smtClean="0">
                <a:solidFill>
                  <a:prstClr val="black"/>
                </a:solidFill>
                <a:latin typeface="Calibri" pitchFamily="34" charset="0"/>
              </a:rPr>
              <a:t>Zentrale </a:t>
            </a:r>
            <a:r>
              <a:rPr lang="de-DE" sz="2000" u="sng" dirty="0">
                <a:solidFill>
                  <a:prstClr val="black"/>
                </a:solidFill>
                <a:latin typeface="Calibri" pitchFamily="34" charset="0"/>
              </a:rPr>
              <a:t>Themen: </a:t>
            </a:r>
          </a:p>
          <a:p>
            <a:pPr>
              <a:buFontTx/>
              <a:buChar char="•"/>
            </a:pP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Arbeitsplatzintegrierte Weiterbildung und Wissenstransfer im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demografischen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   Wandel,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Nutzung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von Erfahrungswissen,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Schaffung lernförderlicher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Arbeitsplätze,</a:t>
            </a:r>
            <a:endParaRPr lang="de-DE" sz="20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Gesundheitliche Prävention zum Erhalt von Kreativität und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Innovationsfähigkeit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 Lebensphasenorientierte </a:t>
            </a:r>
            <a:r>
              <a:rPr lang="de-DE" sz="2000" dirty="0">
                <a:solidFill>
                  <a:prstClr val="black"/>
                </a:solidFill>
                <a:latin typeface="Calibri" pitchFamily="34" charset="0"/>
              </a:rPr>
              <a:t>berufliche Entwicklung, 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Work-</a:t>
            </a:r>
            <a:r>
              <a:rPr lang="de-DE" sz="2000" dirty="0" err="1" smtClean="0">
                <a:solidFill>
                  <a:prstClr val="black"/>
                </a:solidFill>
                <a:latin typeface="Calibri" pitchFamily="34" charset="0"/>
              </a:rPr>
              <a:t>life</a:t>
            </a:r>
            <a:r>
              <a:rPr lang="de-DE" sz="2000" dirty="0" smtClean="0">
                <a:solidFill>
                  <a:prstClr val="black"/>
                </a:solidFill>
                <a:latin typeface="Calibri" pitchFamily="34" charset="0"/>
              </a:rPr>
              <a:t>-Balance.</a:t>
            </a:r>
            <a:endParaRPr lang="de-DE" sz="2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feld 1"/>
          <p:cNvSpPr txBox="1">
            <a:spLocks noChangeArrowheads="1"/>
          </p:cNvSpPr>
          <p:nvPr/>
        </p:nvSpPr>
        <p:spPr bwMode="auto">
          <a:xfrm>
            <a:off x="107950" y="908050"/>
            <a:ext cx="8928100" cy="4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Folgende </a:t>
            </a:r>
            <a:r>
              <a:rPr lang="de-DE" b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Ziele </a:t>
            </a:r>
            <a:r>
              <a:rPr lang="de-DE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stehen 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beim Ausbildungsstrukturprogramm </a:t>
            </a:r>
            <a:r>
              <a:rPr lang="de-DE" sz="2000" b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JOBSTARTER</a:t>
            </a:r>
            <a:r>
              <a:rPr lang="de-DE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im </a:t>
            </a:r>
            <a:r>
              <a:rPr lang="de-DE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Vordergrund: 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034624063"/>
              </p:ext>
            </p:extLst>
          </p:nvPr>
        </p:nvGraphicFramePr>
        <p:xfrm>
          <a:off x="251520" y="1412776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107504" y="1052736"/>
            <a:ext cx="921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Wie können wissenschaftliche Einrichtungen/Hochschulen zu den Programmen beitragen? </a:t>
            </a: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7" y="205105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751" y="2077889"/>
            <a:ext cx="9036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>
                <a:solidFill>
                  <a:prstClr val="black"/>
                </a:solidFill>
              </a:rPr>
              <a:t>Bildung </a:t>
            </a:r>
            <a:r>
              <a:rPr lang="de-DE" b="1" u="sng" dirty="0" smtClean="0">
                <a:solidFill>
                  <a:prstClr val="black"/>
                </a:solidFill>
              </a:rPr>
              <a:t>integriert</a:t>
            </a:r>
            <a:r>
              <a:rPr lang="de-DE" dirty="0" smtClean="0">
                <a:solidFill>
                  <a:prstClr val="black"/>
                </a:solidFill>
              </a:rPr>
              <a:t>: Da </a:t>
            </a:r>
            <a:r>
              <a:rPr lang="de-DE" dirty="0">
                <a:solidFill>
                  <a:prstClr val="black"/>
                </a:solidFill>
              </a:rPr>
              <a:t>es um die praktische Umsetzung eines kommunalen Bildungsmanagements geht, </a:t>
            </a:r>
            <a:r>
              <a:rPr lang="de-DE" dirty="0" smtClean="0">
                <a:solidFill>
                  <a:prstClr val="black"/>
                </a:solidFill>
              </a:rPr>
              <a:t>steht wissenschaftlicher </a:t>
            </a:r>
            <a:r>
              <a:rPr lang="de-DE" dirty="0">
                <a:solidFill>
                  <a:prstClr val="black"/>
                </a:solidFill>
              </a:rPr>
              <a:t>Input nicht </a:t>
            </a:r>
            <a:r>
              <a:rPr lang="de-DE" dirty="0" smtClean="0">
                <a:solidFill>
                  <a:prstClr val="black"/>
                </a:solidFill>
              </a:rPr>
              <a:t>im Fokus und ist auch </a:t>
            </a:r>
            <a:r>
              <a:rPr lang="de-DE" dirty="0">
                <a:solidFill>
                  <a:prstClr val="black"/>
                </a:solidFill>
              </a:rPr>
              <a:t>nicht zwingend </a:t>
            </a:r>
            <a:r>
              <a:rPr lang="de-DE" dirty="0" smtClean="0">
                <a:solidFill>
                  <a:prstClr val="black"/>
                </a:solidFill>
              </a:rPr>
              <a:t>notwendig. </a:t>
            </a:r>
            <a:r>
              <a:rPr lang="de-DE" dirty="0">
                <a:solidFill>
                  <a:prstClr val="black"/>
                </a:solidFill>
              </a:rPr>
              <a:t>D</a:t>
            </a:r>
            <a:r>
              <a:rPr lang="de-DE" dirty="0" smtClean="0">
                <a:solidFill>
                  <a:prstClr val="black"/>
                </a:solidFill>
              </a:rPr>
              <a:t>ie </a:t>
            </a:r>
            <a:r>
              <a:rPr lang="de-DE" dirty="0">
                <a:solidFill>
                  <a:prstClr val="black"/>
                </a:solidFill>
              </a:rPr>
              <a:t>Wissenschaft ist aber als </a:t>
            </a:r>
            <a:r>
              <a:rPr lang="de-DE" dirty="0" smtClean="0">
                <a:solidFill>
                  <a:prstClr val="black"/>
                </a:solidFill>
              </a:rPr>
              <a:t>Partner erwünscht. </a:t>
            </a:r>
            <a:r>
              <a:rPr lang="de-DE" dirty="0">
                <a:solidFill>
                  <a:prstClr val="black"/>
                </a:solidFill>
              </a:rPr>
              <a:t>Die Hochschulen sind </a:t>
            </a:r>
            <a:r>
              <a:rPr lang="de-DE" dirty="0" smtClean="0">
                <a:solidFill>
                  <a:prstClr val="black"/>
                </a:solidFill>
              </a:rPr>
              <a:t>als </a:t>
            </a:r>
            <a:r>
              <a:rPr lang="de-DE" dirty="0">
                <a:solidFill>
                  <a:prstClr val="black"/>
                </a:solidFill>
              </a:rPr>
              <a:t>Akteure im Bildungssystem gefragt, da es </a:t>
            </a:r>
            <a:r>
              <a:rPr lang="de-DE" dirty="0" smtClean="0">
                <a:solidFill>
                  <a:prstClr val="black"/>
                </a:solidFill>
              </a:rPr>
              <a:t>darum </a:t>
            </a:r>
            <a:r>
              <a:rPr lang="de-DE" dirty="0">
                <a:solidFill>
                  <a:prstClr val="black"/>
                </a:solidFill>
              </a:rPr>
              <a:t>gehen wird, alle Bildungsakteure </a:t>
            </a:r>
            <a:r>
              <a:rPr lang="de-DE" dirty="0" smtClean="0">
                <a:solidFill>
                  <a:prstClr val="black"/>
                </a:solidFill>
              </a:rPr>
              <a:t>einer Region an </a:t>
            </a:r>
            <a:r>
              <a:rPr lang="de-DE" dirty="0">
                <a:solidFill>
                  <a:prstClr val="black"/>
                </a:solidFill>
              </a:rPr>
              <a:t>einen Tisch zu bekommen. </a:t>
            </a:r>
            <a:endParaRPr lang="de-DE" dirty="0" smtClean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b="1" u="sng" dirty="0">
                <a:solidFill>
                  <a:prstClr val="black"/>
                </a:solidFill>
              </a:rPr>
              <a:t>Digitale Medien in der beruflichen </a:t>
            </a:r>
            <a:r>
              <a:rPr lang="de-DE" b="1" u="sng" dirty="0" smtClean="0">
                <a:solidFill>
                  <a:prstClr val="black"/>
                </a:solidFill>
              </a:rPr>
              <a:t>Bildung</a:t>
            </a:r>
            <a:r>
              <a:rPr lang="de-DE" dirty="0" smtClean="0">
                <a:solidFill>
                  <a:prstClr val="black"/>
                </a:solidFill>
              </a:rPr>
              <a:t>: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de-DE" dirty="0" smtClean="0">
                <a:solidFill>
                  <a:prstClr val="black"/>
                </a:solidFill>
              </a:rPr>
              <a:t>Wissenschaftliche </a:t>
            </a:r>
            <a:r>
              <a:rPr lang="de-DE" dirty="0">
                <a:solidFill>
                  <a:prstClr val="black"/>
                </a:solidFill>
              </a:rPr>
              <a:t>Einrichtungen/Hochschulen können wiss. Partner für die didaktische Konzepterstellung sein bzw. als Partner für die Evaluation der erstellten Konzepte eingebunden werden. </a:t>
            </a:r>
            <a:r>
              <a:rPr lang="de-DE" dirty="0" smtClean="0">
                <a:solidFill>
                  <a:prstClr val="black"/>
                </a:solidFill>
              </a:rPr>
              <a:t>Die überwiegende Mehrzahl der z. Zt. laufenden </a:t>
            </a:r>
            <a:r>
              <a:rPr lang="de-DE" dirty="0">
                <a:solidFill>
                  <a:prstClr val="black"/>
                </a:solidFill>
              </a:rPr>
              <a:t>Vorhaben </a:t>
            </a:r>
            <a:r>
              <a:rPr lang="de-DE" dirty="0" smtClean="0">
                <a:solidFill>
                  <a:prstClr val="black"/>
                </a:solidFill>
              </a:rPr>
              <a:t>dürfte (mindestens</a:t>
            </a:r>
            <a:r>
              <a:rPr lang="de-DE" dirty="0">
                <a:solidFill>
                  <a:prstClr val="black"/>
                </a:solidFill>
              </a:rPr>
              <a:t>) einen Partner dieser Art haben. </a:t>
            </a:r>
            <a:r>
              <a:rPr lang="de-DE" sz="1600" dirty="0" smtClean="0">
                <a:solidFill>
                  <a:prstClr val="black"/>
                </a:solidFill>
              </a:rPr>
              <a:t>(Eine </a:t>
            </a:r>
            <a:r>
              <a:rPr lang="de-DE" sz="1600" dirty="0">
                <a:solidFill>
                  <a:prstClr val="black"/>
                </a:solidFill>
              </a:rPr>
              <a:t>Förderung von Materialien zum Einsatz für den eigenen Lehrbetrieb an Hochschulen ist nicht möglich</a:t>
            </a:r>
            <a:r>
              <a:rPr lang="de-DE" sz="1600" dirty="0" smtClean="0">
                <a:solidFill>
                  <a:prstClr val="black"/>
                </a:solidFill>
              </a:rPr>
              <a:t>.)</a:t>
            </a:r>
            <a:endParaRPr lang="de-DE" sz="1600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7" y="205105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7336" y="1196752"/>
            <a:ext cx="85693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„</a:t>
            </a:r>
            <a:r>
              <a:rPr lang="de-DE" b="1" u="sng" dirty="0">
                <a:solidFill>
                  <a:prstClr val="black"/>
                </a:solidFill>
              </a:rPr>
              <a:t>Zukunft der </a:t>
            </a:r>
            <a:r>
              <a:rPr lang="de-DE" b="1" u="sng" dirty="0" smtClean="0">
                <a:solidFill>
                  <a:prstClr val="black"/>
                </a:solidFill>
              </a:rPr>
              <a:t>Arbeit:</a:t>
            </a:r>
            <a:r>
              <a:rPr lang="de-DE" dirty="0" smtClean="0">
                <a:solidFill>
                  <a:prstClr val="black"/>
                </a:solidFill>
              </a:rPr>
              <a:t> Da es </a:t>
            </a:r>
            <a:r>
              <a:rPr lang="de-DE" dirty="0">
                <a:solidFill>
                  <a:prstClr val="black"/>
                </a:solidFill>
              </a:rPr>
              <a:t>kaum KMU </a:t>
            </a:r>
            <a:r>
              <a:rPr lang="de-DE" dirty="0" smtClean="0">
                <a:solidFill>
                  <a:prstClr val="black"/>
                </a:solidFill>
              </a:rPr>
              <a:t>gibt, </a:t>
            </a:r>
            <a:r>
              <a:rPr lang="de-DE" dirty="0">
                <a:solidFill>
                  <a:prstClr val="black"/>
                </a:solidFill>
              </a:rPr>
              <a:t>welche </a:t>
            </a:r>
            <a:r>
              <a:rPr lang="de-DE" dirty="0" smtClean="0">
                <a:solidFill>
                  <a:prstClr val="black"/>
                </a:solidFill>
              </a:rPr>
              <a:t>„</a:t>
            </a:r>
            <a:r>
              <a:rPr lang="de-DE" dirty="0">
                <a:solidFill>
                  <a:prstClr val="black"/>
                </a:solidFill>
              </a:rPr>
              <a:t>anwendungsorientierte Grundlagenforschung“ </a:t>
            </a:r>
            <a:r>
              <a:rPr lang="de-DE" dirty="0" smtClean="0">
                <a:solidFill>
                  <a:prstClr val="black"/>
                </a:solidFill>
              </a:rPr>
              <a:t>betreiben, enthalten die Verbundprojekte quasi immer eine Hochschule oder ein Forschungsinstitut. Wesentliche </a:t>
            </a:r>
            <a:r>
              <a:rPr lang="de-DE" dirty="0">
                <a:solidFill>
                  <a:prstClr val="black"/>
                </a:solidFill>
              </a:rPr>
              <a:t>Motivation für die </a:t>
            </a:r>
            <a:r>
              <a:rPr lang="de-DE" dirty="0" smtClean="0">
                <a:solidFill>
                  <a:prstClr val="black"/>
                </a:solidFill>
              </a:rPr>
              <a:t>Förderung ist die </a:t>
            </a:r>
            <a:r>
              <a:rPr lang="de-DE" dirty="0">
                <a:solidFill>
                  <a:prstClr val="black"/>
                </a:solidFill>
              </a:rPr>
              <a:t>spätere VERWERTUNG der F&amp;E Ergebnisse </a:t>
            </a:r>
            <a:r>
              <a:rPr lang="de-DE" dirty="0" smtClean="0">
                <a:solidFill>
                  <a:prstClr val="black"/>
                </a:solidFill>
              </a:rPr>
              <a:t>bei den KMU. Die bei „Zukunft der Arbeit“ favorisierte </a:t>
            </a:r>
            <a:r>
              <a:rPr lang="de-DE" dirty="0">
                <a:solidFill>
                  <a:prstClr val="black"/>
                </a:solidFill>
              </a:rPr>
              <a:t>Verbundförderung (Forschungseinrichtungen in Kooperation mit Unternehmen und auch Multiplikatoren </a:t>
            </a:r>
            <a:r>
              <a:rPr lang="de-DE" dirty="0" smtClean="0">
                <a:solidFill>
                  <a:prstClr val="black"/>
                </a:solidFill>
              </a:rPr>
              <a:t>wie Kammern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smtClean="0">
                <a:solidFill>
                  <a:prstClr val="black"/>
                </a:solidFill>
              </a:rPr>
              <a:t>Sozialpartnern) gewährleistet eine deutlich direktere Umsetzung der F&amp;E Ergebnisse in Innovationen. </a:t>
            </a: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b="1" u="sng" dirty="0">
                <a:solidFill>
                  <a:prstClr val="black"/>
                </a:solidFill>
              </a:rPr>
              <a:t>JOBSTARTER</a:t>
            </a:r>
            <a:r>
              <a:rPr lang="de-DE" dirty="0" smtClean="0">
                <a:solidFill>
                  <a:prstClr val="black"/>
                </a:solidFill>
              </a:rPr>
              <a:t>: In diesem Programm ist die Einbindung von Hochschulen themenabhängig</a:t>
            </a:r>
            <a:r>
              <a:rPr lang="de-DE" dirty="0">
                <a:solidFill>
                  <a:prstClr val="black"/>
                </a:solidFill>
              </a:rPr>
              <a:t>. </a:t>
            </a:r>
            <a:r>
              <a:rPr lang="de-DE" dirty="0" smtClean="0">
                <a:solidFill>
                  <a:prstClr val="black"/>
                </a:solidFill>
              </a:rPr>
              <a:t>Für den Themenbereich </a:t>
            </a:r>
            <a:r>
              <a:rPr lang="de-DE" dirty="0">
                <a:solidFill>
                  <a:prstClr val="black"/>
                </a:solidFill>
              </a:rPr>
              <a:t>um die „Studienabbrecher“ spielen die Hochschulen eine Rolle, ebenso bei den Themen Zusatzqualifikationen oder ggfs. </a:t>
            </a:r>
            <a:r>
              <a:rPr lang="de-DE" dirty="0" smtClean="0">
                <a:solidFill>
                  <a:prstClr val="black"/>
                </a:solidFill>
              </a:rPr>
              <a:t>duale </a:t>
            </a:r>
            <a:r>
              <a:rPr lang="de-DE" dirty="0">
                <a:solidFill>
                  <a:prstClr val="black"/>
                </a:solidFill>
              </a:rPr>
              <a:t>Studiengänge</a:t>
            </a:r>
            <a:r>
              <a:rPr lang="de-DE" dirty="0" smtClean="0">
                <a:solidFill>
                  <a:prstClr val="black"/>
                </a:solidFill>
              </a:rPr>
              <a:t>. Im Übrigen haben Hochschulen strukturell </a:t>
            </a:r>
            <a:r>
              <a:rPr lang="de-DE" dirty="0">
                <a:solidFill>
                  <a:prstClr val="black"/>
                </a:solidFill>
              </a:rPr>
              <a:t>eher keine </a:t>
            </a:r>
            <a:r>
              <a:rPr lang="de-DE" dirty="0" smtClean="0">
                <a:solidFill>
                  <a:prstClr val="black"/>
                </a:solidFill>
              </a:rPr>
              <a:t>grundsätzliche </a:t>
            </a:r>
            <a:r>
              <a:rPr lang="de-DE" dirty="0">
                <a:solidFill>
                  <a:prstClr val="black"/>
                </a:solidFill>
              </a:rPr>
              <a:t>Rolle im Rahmen des </a:t>
            </a:r>
            <a:r>
              <a:rPr lang="de-DE" dirty="0" smtClean="0">
                <a:solidFill>
                  <a:prstClr val="black"/>
                </a:solidFill>
              </a:rPr>
              <a:t>Programms.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009">
            <a:off x="6743815" y="3403607"/>
            <a:ext cx="1666875" cy="10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7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34925" y="911225"/>
            <a:ext cx="92170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  <a:cs typeface="Arial" charset="0"/>
              </a:rPr>
              <a:t>Beispiele ESF-Programme anderer Bundesressorts </a:t>
            </a:r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(Planungen zur Förderperiode 2014 - 2020)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7" y="2051050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7336" y="1916832"/>
            <a:ext cx="86771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BMAS</a:t>
            </a:r>
            <a:r>
              <a:rPr lang="de-DE" sz="2000" b="1" dirty="0" smtClean="0"/>
              <a:t>: Qualifizierung </a:t>
            </a:r>
            <a:r>
              <a:rPr lang="de-DE" sz="2000" b="1" dirty="0"/>
              <a:t>von Migrantinnen und Migranten </a:t>
            </a:r>
            <a:r>
              <a:rPr lang="de-DE" sz="2000" b="1" dirty="0" smtClean="0"/>
              <a:t>im Kontext </a:t>
            </a:r>
            <a:r>
              <a:rPr lang="de-DE" sz="2000" b="1" dirty="0"/>
              <a:t>des </a:t>
            </a:r>
            <a:r>
              <a:rPr lang="de-DE" sz="2000" b="1" dirty="0" smtClean="0"/>
              <a:t>Anerkennungsgesetzes </a:t>
            </a:r>
            <a:r>
              <a:rPr lang="de-DE" dirty="0" smtClean="0"/>
              <a:t>(Gesetz zur Verbesserung </a:t>
            </a:r>
            <a:r>
              <a:rPr lang="de-DE" dirty="0"/>
              <a:t>der Feststellung und Anerkennung im </a:t>
            </a:r>
            <a:r>
              <a:rPr lang="de-DE" dirty="0" smtClean="0"/>
              <a:t>Ausland erworbener Berufsqualifikationen)</a:t>
            </a:r>
          </a:p>
          <a:p>
            <a:endParaRPr lang="de-DE" sz="2000" b="1" dirty="0" smtClean="0"/>
          </a:p>
          <a:p>
            <a:r>
              <a:rPr lang="de-DE" sz="2000" b="1" dirty="0">
                <a:solidFill>
                  <a:srgbClr val="0070C0"/>
                </a:solidFill>
              </a:rPr>
              <a:t>BMAS</a:t>
            </a:r>
            <a:r>
              <a:rPr lang="de-DE" sz="2000" b="1" dirty="0" smtClean="0"/>
              <a:t>: Qualifizierungsmaßnahmen </a:t>
            </a:r>
            <a:r>
              <a:rPr lang="de-DE" sz="2000" b="1" dirty="0"/>
              <a:t>für </a:t>
            </a:r>
            <a:r>
              <a:rPr lang="de-DE" sz="2000" b="1" dirty="0" smtClean="0"/>
              <a:t>Bezieher </a:t>
            </a:r>
            <a:r>
              <a:rPr lang="de-DE" sz="2000" b="1" dirty="0"/>
              <a:t>von Transferkurzarbeitergeld im Rahmen von </a:t>
            </a:r>
            <a:r>
              <a:rPr lang="de-DE" sz="2000" b="1" dirty="0" smtClean="0"/>
              <a:t>Transfergesellschaften</a:t>
            </a:r>
          </a:p>
          <a:p>
            <a:endParaRPr lang="de-DE" sz="2000" b="1" dirty="0" smtClean="0"/>
          </a:p>
          <a:p>
            <a:r>
              <a:rPr lang="de-DE" sz="2000" b="1" dirty="0">
                <a:solidFill>
                  <a:srgbClr val="0070C0"/>
                </a:solidFill>
              </a:rPr>
              <a:t>BMAS</a:t>
            </a:r>
            <a:r>
              <a:rPr lang="de-DE" sz="2000" b="1" dirty="0"/>
              <a:t>: Berufseinstiegsbegleitung im Rahmen des § 49 SGB </a:t>
            </a:r>
            <a:r>
              <a:rPr lang="de-DE" sz="2000" b="1" dirty="0" smtClean="0"/>
              <a:t>III</a:t>
            </a:r>
          </a:p>
          <a:p>
            <a:endParaRPr lang="de-DE" sz="2000" b="1" dirty="0" smtClean="0"/>
          </a:p>
          <a:p>
            <a:r>
              <a:rPr lang="de-DE" sz="2000" b="1" dirty="0">
                <a:solidFill>
                  <a:srgbClr val="0070C0"/>
                </a:solidFill>
              </a:rPr>
              <a:t>BMAS</a:t>
            </a:r>
            <a:r>
              <a:rPr lang="de-DE" sz="2000" b="1" dirty="0"/>
              <a:t>: </a:t>
            </a:r>
            <a:r>
              <a:rPr lang="de-DE" sz="2000" b="1" dirty="0" err="1"/>
              <a:t>IsA</a:t>
            </a:r>
            <a:r>
              <a:rPr lang="de-DE" sz="2000" b="1" dirty="0"/>
              <a:t> – Integration statt </a:t>
            </a:r>
            <a:r>
              <a:rPr lang="de-DE" sz="2000" b="1" dirty="0" smtClean="0"/>
              <a:t>Ausgrenzung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459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493712" y="2051050"/>
            <a:ext cx="85693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  <a:cs typeface="Arial" charset="0"/>
              </a:rPr>
              <a:t>BMFSFJ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: Programme zur aktiven bzw. sozialen Eingliederung, z.B. „JUGEND STÄRKEN plus“ oder „Sorgende Gemeinschaften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“</a:t>
            </a:r>
          </a:p>
          <a:p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r>
              <a:rPr lang="de-DE" sz="2000" b="1" dirty="0">
                <a:solidFill>
                  <a:srgbClr val="0070C0"/>
                </a:solidFill>
                <a:cs typeface="Arial" charset="0"/>
              </a:rPr>
              <a:t>BMWi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: Programme im Bereich Selbständigkeit, Unternehmertum und</a:t>
            </a:r>
          </a:p>
          <a:p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Existenzgründungen (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Beispiele: „EXIST“, „Gründercoaching Deutschland“)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und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Programme zur Anpassung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an den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Wandel: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(Beispiele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„Unternehmensberatungen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für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KMU“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und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„Passgenaue Vermittlung“)</a:t>
            </a:r>
          </a:p>
          <a:p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r>
              <a:rPr lang="de-DE" sz="2000" b="1" dirty="0">
                <a:solidFill>
                  <a:srgbClr val="0070C0"/>
                </a:solidFill>
                <a:cs typeface="Arial" charset="0"/>
              </a:rPr>
              <a:t>BMVBS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Programm „Bildung, Wirtschaft,  Arbeit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im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Quartier“</a:t>
            </a: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BIWAQ)</a:t>
            </a: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954">
            <a:off x="7152886" y="5298064"/>
            <a:ext cx="1110119" cy="141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474">
            <a:off x="4283968" y="5467380"/>
            <a:ext cx="2232248" cy="12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389">
            <a:off x="1496268" y="5313011"/>
            <a:ext cx="2088232" cy="154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34925" y="911225"/>
            <a:ext cx="9217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Chancen/Risiken und Hürden bei der ESF-Förderung (1)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6" y="1372890"/>
            <a:ext cx="885666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Zusätzliche Finanzierungsquellen für innovative Maßnahmen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Erhöhung der Mobilität in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E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uropa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Einführung von weiteren Vereinfachungen in der Abrechnung (Pauschalen)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Flexibilität im Rahmen des 7-Jahres-Zeitraums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Nationale Kofinanzierung in Höhe von (nur) 20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%, 40%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bzw. von 50% erforderlich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Ergebnisorientierung: Zielerreichung wird über Indikatoren und Etappenziele kontrolliert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Wirkungszusammenhang zu „Europa2020“, kritische Masse, um Wirkung (Impact) zu erzielen.</a:t>
            </a:r>
          </a:p>
          <a:p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34925" y="911225"/>
            <a:ext cx="9217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Chancen/Risiken und Hürden bei der ESF-Förderung (2)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6" y="2051050"/>
            <a:ext cx="85693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Kohärenz der ESF-Programme von Bund und Ländern (keine Doppelförderung)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Berichtspflichten wie z.B. Jahresberichte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Publizitätspflichten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Prüfungen durch nationale und EU-Prüfbehörden (ESF-Prüfstelle bis hin zum Europäischen Rechnungshof)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82" y="5693866"/>
            <a:ext cx="1333004" cy="13330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8" y="5693866"/>
            <a:ext cx="1333004" cy="13330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10" y="5693866"/>
            <a:ext cx="1333004" cy="13330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2" y="5693866"/>
            <a:ext cx="1333004" cy="13330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18" y="5693866"/>
            <a:ext cx="1333004" cy="13330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14" y="5693866"/>
            <a:ext cx="1333004" cy="13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1560" y="90872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Der Europäische Sozialfonds (ESF)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1431941"/>
            <a:ext cx="8640960" cy="4893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Einer von fünf Strukturfonds der EU, bekannter: </a:t>
            </a:r>
            <a:r>
              <a:rPr lang="de-D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Der ESF ist der Fonds, der den Menschen im Blick hat</a:t>
            </a: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/>
              <a:t>Gründung </a:t>
            </a:r>
            <a:r>
              <a:rPr lang="de-DE" sz="2400" dirty="0" smtClean="0"/>
              <a:t>1957 - zentrales arbeitsmarktpolitisches </a:t>
            </a:r>
            <a:r>
              <a:rPr lang="de-DE" sz="2400" dirty="0"/>
              <a:t>Förderinstrument der Europäischen Union </a:t>
            </a:r>
            <a:r>
              <a:rPr lang="de-DE" sz="2400" dirty="0" smtClean="0"/>
              <a:t>-  Alle </a:t>
            </a:r>
            <a:r>
              <a:rPr lang="de-DE" sz="2400" dirty="0"/>
              <a:t>Menschen </a:t>
            </a:r>
            <a:r>
              <a:rPr lang="de-DE" sz="2400" dirty="0" smtClean="0"/>
              <a:t>sollen eine </a:t>
            </a:r>
            <a:r>
              <a:rPr lang="de-DE" sz="2400" dirty="0"/>
              <a:t>berufliche Perspektive erhalten</a:t>
            </a:r>
            <a:r>
              <a:rPr lang="de-DE" sz="2400" dirty="0" smtClean="0"/>
              <a:t>.</a:t>
            </a:r>
          </a:p>
          <a:p>
            <a:endParaRPr lang="de-DE" sz="24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im Bereich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Arbeitsmarkt,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Bildung,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soziale Eingliederung.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Neue Förderperiode 2014 – 2020 bringt Änderungen</a:t>
            </a:r>
          </a:p>
        </p:txBody>
      </p:sp>
    </p:spTree>
    <p:extLst>
      <p:ext uri="{BB962C8B-B14F-4D97-AF65-F5344CB8AC3E}">
        <p14:creationId xmlns:p14="http://schemas.microsoft.com/office/powerpoint/2010/main" val="20418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34925" y="911225"/>
            <a:ext cx="9217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Chancen/Risiken und Hürden bei der ESF-Förderung (3)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6" y="1111280"/>
            <a:ext cx="86771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r>
              <a:rPr lang="de-DE" sz="2000" b="1" u="sng" dirty="0" smtClean="0">
                <a:solidFill>
                  <a:prstClr val="black"/>
                </a:solidFill>
                <a:cs typeface="Arial" charset="0"/>
              </a:rPr>
              <a:t>Förderfähige Ausgaben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?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Wird auf nationaler Ebene festgelegt (Art. 56 Abs. 4 VO 1083/2006 sowie zukünftig Art. 55 Abs. 1 der Allg. VO Strukturfonds), demnach Erstattung gem. nationalem Zuwendungsrecht.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Somit lautet der Grundsatz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: Es gilt nationales (Zuwendungs-)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recht!</a:t>
            </a: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de-DE" sz="2000" b="1" u="sng" dirty="0" smtClean="0">
                <a:solidFill>
                  <a:prstClr val="black"/>
                </a:solidFill>
                <a:cs typeface="Arial" charset="0"/>
              </a:rPr>
              <a:t>Ausnahmen, </a:t>
            </a:r>
            <a:r>
              <a:rPr lang="de-DE" sz="2000" b="1" u="sng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de-DE" sz="2000" b="1" u="sng" dirty="0" smtClean="0">
                <a:solidFill>
                  <a:prstClr val="black"/>
                </a:solidFill>
                <a:cs typeface="Arial" charset="0"/>
              </a:rPr>
              <a:t>eine </a:t>
            </a:r>
            <a:r>
              <a:rPr lang="de-DE" sz="2000" b="1" u="sng" dirty="0">
                <a:solidFill>
                  <a:prstClr val="black"/>
                </a:solidFill>
                <a:cs typeface="Arial" charset="0"/>
              </a:rPr>
              <a:t>Erstattung aus dem ESF erfolgt für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:</a:t>
            </a: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 Erstattungsfähige Mehrwertsteuer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 Sollzinsen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 Kauf von Möbeln, Betriebsmitteln, Fahrzeugen, Infrastruktur,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 Immobilien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Grundstücken</a:t>
            </a:r>
          </a:p>
          <a:p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(Art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. 11 Abs.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2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der VO Nr. 1081/2006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bzw. zukünftig Art. 59 Abs. 3 allg. VO und Art. 13 Abs. 3 ESF-VO)</a:t>
            </a: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34925" y="911225"/>
            <a:ext cx="9217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Aktuelles zur neuen ESF-Förderperiode 2014-2020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179512" y="1826544"/>
            <a:ext cx="86771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Die allgemeine Strukturfonds-VO und spezielle ESF-VO</a:t>
            </a:r>
            <a:br>
              <a:rPr lang="de-DE" sz="2000" b="1" dirty="0" smtClean="0">
                <a:solidFill>
                  <a:prstClr val="black"/>
                </a:solidFill>
                <a:cs typeface="Arial" charset="0"/>
              </a:rPr>
            </a:b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wurden vom Europäischen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Parlament am 20.11.2013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verabschiedet.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Zur Zeit finden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Sprachbereinigungen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in allen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Amtssprachen der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EU statt. Rat soll im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Dezember die Verordnungen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annehmen.</a:t>
            </a:r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Der ESF in Deutschland teilt sich in das operationelle Programm des Bundes (OP-Bund) und die ESF-Programme der Bundesländer.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Kürzung der Mittel; in der ESF-Förderperiode 2007-2013 standen seitens der EU für das Bundes-OP ca. 3,5 Mrd. € zur Verfügung, für den Zeitraum 2014-2020 werden dem Bund insg. voraussichtlich knapp 2,8 Mrd. € zur Verfügung stehen.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Programme von sechs Bundesministerien sind Teil des neuen ESF-Bundes-OP.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Start zum 01.01.2014, jedoch Verschiebung bis zum 01.07.1014 vorgesehen.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8391">
            <a:off x="7560406" y="720008"/>
            <a:ext cx="1649598" cy="2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Grafi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5300663"/>
            <a:ext cx="14239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feld 2"/>
          <p:cNvSpPr txBox="1">
            <a:spLocks noChangeArrowheads="1"/>
          </p:cNvSpPr>
          <p:nvPr/>
        </p:nvSpPr>
        <p:spPr bwMode="auto">
          <a:xfrm>
            <a:off x="107950" y="29702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>
                <a:cs typeface="Arial" charset="0"/>
              </a:rPr>
              <a:t>V i e l e n  D a n k !</a:t>
            </a:r>
          </a:p>
          <a:p>
            <a:pPr algn="ctr"/>
            <a:endParaRPr lang="de-DE" sz="360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898">
            <a:off x="5081083" y="4492894"/>
            <a:ext cx="2437391" cy="12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496" y="908720"/>
            <a:ext cx="581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Wesentliche Neuerungen 2014 ff.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3" y="2006838"/>
            <a:ext cx="9073008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Thematische Konzentration (Art. 4 ESF–VO)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de-DE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Partnerschaftsvereinbarungen (Art. 13 – 15 Allg. VO)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de-DE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Ex-ante-Konditionalitäten (u.a. Art. 17 + Anhang IV Allg. VO)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de-DE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Verstärkte Ergebnisorientierung (Art. 18ff. Allg. VO / Art. 5 ESF–VO)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de-DE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Finanzkorrekturen und Zahlungsaussetzungen (Art. 20, 77 Allg. VO)</a:t>
            </a:r>
          </a:p>
        </p:txBody>
      </p:sp>
    </p:spTree>
    <p:extLst>
      <p:ext uri="{BB962C8B-B14F-4D97-AF65-F5344CB8AC3E}">
        <p14:creationId xmlns:p14="http://schemas.microsoft.com/office/powerpoint/2010/main" val="8092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feld 4"/>
          <p:cNvSpPr txBox="1">
            <a:spLocks noChangeArrowheads="1"/>
          </p:cNvSpPr>
          <p:nvPr/>
        </p:nvSpPr>
        <p:spPr bwMode="auto">
          <a:xfrm>
            <a:off x="34925" y="911225"/>
            <a:ext cx="461074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prstClr val="black"/>
                </a:solidFill>
                <a:latin typeface="Calibri"/>
                <a:cs typeface="Arial" charset="0"/>
              </a:rPr>
              <a:t>Thematische </a:t>
            </a:r>
            <a:r>
              <a:rPr lang="de-DE" sz="3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Ziele des ESF</a:t>
            </a:r>
            <a:endParaRPr lang="de-DE" sz="3200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r>
              <a:rPr lang="de-DE" sz="2000" dirty="0">
                <a:solidFill>
                  <a:prstClr val="black"/>
                </a:solidFill>
                <a:latin typeface="Calibri"/>
                <a:cs typeface="Arial" charset="0"/>
              </a:rPr>
              <a:t>(Art. 3 ESF – VO)</a:t>
            </a:r>
          </a:p>
        </p:txBody>
      </p:sp>
      <p:sp>
        <p:nvSpPr>
          <p:cNvPr id="27650" name="Textfeld 6"/>
          <p:cNvSpPr txBox="1">
            <a:spLocks noChangeArrowheads="1"/>
          </p:cNvSpPr>
          <p:nvPr/>
        </p:nvSpPr>
        <p:spPr bwMode="auto">
          <a:xfrm>
            <a:off x="179388" y="1804754"/>
            <a:ext cx="285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  <a:latin typeface="Calibri"/>
                <a:cs typeface="Arial" charset="0"/>
              </a:rPr>
              <a:t>Vier </a:t>
            </a:r>
            <a:r>
              <a:rPr lang="de-DE" sz="2000" dirty="0">
                <a:solidFill>
                  <a:prstClr val="black"/>
                </a:solidFill>
                <a:latin typeface="Calibri"/>
                <a:cs typeface="Arial" charset="0"/>
              </a:rPr>
              <a:t>„Thematische Ziele</a:t>
            </a:r>
            <a:r>
              <a:rPr lang="de-DE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“:</a:t>
            </a:r>
            <a:endParaRPr lang="de-DE" sz="2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944999592"/>
              </p:ext>
            </p:extLst>
          </p:nvPr>
        </p:nvGraphicFramePr>
        <p:xfrm>
          <a:off x="1805211" y="2409329"/>
          <a:ext cx="5431085" cy="361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34925" y="6197242"/>
            <a:ext cx="9109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latin typeface="Calibri"/>
                <a:cs typeface="Arial" charset="0"/>
                <a:sym typeface="Wingdings" pitchFamily="2" charset="2"/>
              </a:rPr>
              <a:t> </a:t>
            </a:r>
            <a:r>
              <a:rPr lang="de-DE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für </a:t>
            </a:r>
            <a:r>
              <a:rPr lang="de-DE" sz="2000" dirty="0">
                <a:solidFill>
                  <a:prstClr val="black"/>
                </a:solidFill>
                <a:latin typeface="Calibri"/>
                <a:cs typeface="Arial" charset="0"/>
              </a:rPr>
              <a:t>BMBF liegt der </a:t>
            </a:r>
            <a:r>
              <a:rPr lang="de-DE" sz="2000" b="1" dirty="0">
                <a:solidFill>
                  <a:prstClr val="black"/>
                </a:solidFill>
                <a:latin typeface="Calibri"/>
                <a:cs typeface="Arial" charset="0"/>
              </a:rPr>
              <a:t>Schwerpunkt </a:t>
            </a:r>
            <a:r>
              <a:rPr lang="de-DE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auf </a:t>
            </a:r>
            <a:r>
              <a:rPr lang="de-DE" sz="2000" b="1" dirty="0">
                <a:solidFill>
                  <a:prstClr val="black"/>
                </a:solidFill>
                <a:latin typeface="Calibri"/>
                <a:cs typeface="Arial" charset="0"/>
              </a:rPr>
              <a:t>Ziel </a:t>
            </a:r>
            <a:r>
              <a:rPr lang="de-DE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(C)</a:t>
            </a:r>
            <a:endParaRPr lang="de-DE" sz="20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496" y="912005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Investitionspriorität „Humankapital“ (Ziel C)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5496" y="1628800"/>
            <a:ext cx="88569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Einbettung in </a:t>
            </a:r>
            <a:r>
              <a:rPr lang="de-DE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</a:t>
            </a:r>
            <a:r>
              <a:rPr lang="de-DE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Europa 2020“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DE" sz="15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Priorität: Intelligentes Wachstum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DE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Leitideen: Innovationsunion, Jugend in Bewegung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DE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3% des BIP als Investition in Forschung und Entwicklung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DE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Senkung der Schulabbrecherquote auf unter 10%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DE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Steigerung des Akademikeranteils der 30 – 34 Jährigen auf mind. 40%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35496" y="5392640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87624" y="5295472"/>
            <a:ext cx="769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Sicherung des Fachkräftebedarfs unter Beachtung des demografischen Faktors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20" y="912005"/>
            <a:ext cx="97536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4"/>
          <p:cNvSpPr>
            <a:spLocks noChangeArrowheads="1"/>
          </p:cNvSpPr>
          <p:nvPr/>
        </p:nvSpPr>
        <p:spPr bwMode="auto">
          <a:xfrm>
            <a:off x="3059113" y="1484313"/>
            <a:ext cx="2735262" cy="1223962"/>
          </a:xfrm>
          <a:prstGeom prst="ellipse">
            <a:avLst/>
          </a:prstGeom>
          <a:solidFill>
            <a:srgbClr val="3366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/>
            <a:r>
              <a:rPr lang="de-DE" altLang="de-DE" sz="1400" smtClean="0">
                <a:solidFill>
                  <a:srgbClr val="000000"/>
                </a:solidFill>
              </a:rPr>
              <a:t>Europa 2020-Strategie:</a:t>
            </a:r>
          </a:p>
          <a:p>
            <a:pPr algn="ctr" eaLnBrk="1" hangingPunct="1"/>
            <a:r>
              <a:rPr lang="de-DE" altLang="de-DE" sz="1400" smtClean="0">
                <a:solidFill>
                  <a:srgbClr val="000000"/>
                </a:solidFill>
              </a:rPr>
              <a:t>Vision einer europäischen</a:t>
            </a:r>
          </a:p>
          <a:p>
            <a:pPr algn="ctr" eaLnBrk="1" hangingPunct="1"/>
            <a:r>
              <a:rPr lang="de-DE" altLang="de-DE" sz="1400" smtClean="0">
                <a:solidFill>
                  <a:srgbClr val="000000"/>
                </a:solidFill>
              </a:rPr>
              <a:t>Sozialen Marktwirtschaft</a:t>
            </a:r>
          </a:p>
          <a:p>
            <a:pPr algn="ctr" eaLnBrk="1" hangingPunct="1"/>
            <a:r>
              <a:rPr lang="de-DE" altLang="de-DE" sz="1400" smtClean="0">
                <a:solidFill>
                  <a:srgbClr val="000000"/>
                </a:solidFill>
              </a:rPr>
              <a:t>des 21. Jh.</a:t>
            </a:r>
            <a:r>
              <a:rPr lang="de-DE" altLang="de-DE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187450" y="3070225"/>
            <a:ext cx="1871663" cy="8636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419475" y="3068638"/>
            <a:ext cx="1944688" cy="865187"/>
          </a:xfrm>
          <a:prstGeom prst="rect">
            <a:avLst/>
          </a:prstGeom>
          <a:solidFill>
            <a:srgbClr val="FF9900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724525" y="3070225"/>
            <a:ext cx="1944688" cy="8636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2843213" y="2708275"/>
            <a:ext cx="3671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Drei   Prioritäten</a:t>
            </a:r>
            <a:r>
              <a:rPr lang="de-DE" altLang="de-DE" sz="120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187450" y="3068638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smtClean="0">
                <a:solidFill>
                  <a:srgbClr val="000000"/>
                </a:solidFill>
              </a:rPr>
              <a:t>Intelligentes Wachstum</a:t>
            </a:r>
            <a:r>
              <a:rPr lang="de-DE" altLang="de-DE" sz="1000" smtClean="0">
                <a:solidFill>
                  <a:srgbClr val="000000"/>
                </a:solidFill>
              </a:rPr>
              <a:t>: Entwicklung einer auf Wissen und Innovation gestützten Wirtschaft 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3419475" y="3068638"/>
            <a:ext cx="2016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smtClean="0">
                <a:solidFill>
                  <a:srgbClr val="000000"/>
                </a:solidFill>
              </a:rPr>
              <a:t>Nachhaltiges Wachstum</a:t>
            </a:r>
            <a:r>
              <a:rPr lang="de-DE" altLang="de-DE" sz="1000" smtClean="0">
                <a:solidFill>
                  <a:srgbClr val="000000"/>
                </a:solidFill>
              </a:rPr>
              <a:t>: Förderung einer ressour-censchonenden, ökologi-scheren und wettbewerbs-fähigeren Wirtschaft 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5724525" y="3068638"/>
            <a:ext cx="18716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smtClean="0">
                <a:solidFill>
                  <a:srgbClr val="000000"/>
                </a:solidFill>
              </a:rPr>
              <a:t>Integratives Wachstum</a:t>
            </a:r>
            <a:r>
              <a:rPr lang="de-DE" altLang="de-DE" sz="1000" smtClean="0">
                <a:solidFill>
                  <a:srgbClr val="000000"/>
                </a:solidFill>
              </a:rPr>
              <a:t>: Förderung einer Wirtschaft mit hoher Beschäftigung und ausgeprägten sozialen und territorialen Zusammenhalt </a:t>
            </a:r>
          </a:p>
        </p:txBody>
      </p:sp>
      <p:sp>
        <p:nvSpPr>
          <p:cNvPr id="60426" name="Line 13"/>
          <p:cNvSpPr>
            <a:spLocks noChangeShapeType="1"/>
          </p:cNvSpPr>
          <p:nvPr/>
        </p:nvSpPr>
        <p:spPr bwMode="auto">
          <a:xfrm flipH="1">
            <a:off x="2195513" y="2205038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 sz="1700">
              <a:solidFill>
                <a:srgbClr val="000000"/>
              </a:solidFill>
            </a:endParaRPr>
          </a:p>
        </p:txBody>
      </p:sp>
      <p:sp>
        <p:nvSpPr>
          <p:cNvPr id="60427" name="Line 14"/>
          <p:cNvSpPr>
            <a:spLocks noChangeShapeType="1"/>
          </p:cNvSpPr>
          <p:nvPr/>
        </p:nvSpPr>
        <p:spPr bwMode="auto">
          <a:xfrm>
            <a:off x="5795963" y="2205038"/>
            <a:ext cx="7921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 sz="1700">
              <a:solidFill>
                <a:srgbClr val="000000"/>
              </a:solidFill>
            </a:endParaRPr>
          </a:p>
        </p:txBody>
      </p:sp>
      <p:sp>
        <p:nvSpPr>
          <p:cNvPr id="60428" name="Line 15"/>
          <p:cNvSpPr>
            <a:spLocks noChangeShapeType="1"/>
          </p:cNvSpPr>
          <p:nvPr/>
        </p:nvSpPr>
        <p:spPr bwMode="auto">
          <a:xfrm>
            <a:off x="4427538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 sz="1700">
              <a:solidFill>
                <a:srgbClr val="000000"/>
              </a:solidFill>
            </a:endParaRPr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2484438" y="3933825"/>
            <a:ext cx="403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smtClean="0">
                <a:solidFill>
                  <a:srgbClr val="000000"/>
                </a:solidFill>
              </a:rPr>
              <a:t>Aus Prioritäten Ableitung von </a:t>
            </a:r>
            <a:r>
              <a:rPr lang="de-DE" altLang="de-DE" sz="1200" b="1" smtClean="0">
                <a:solidFill>
                  <a:srgbClr val="000000"/>
                </a:solidFill>
              </a:rPr>
              <a:t>fünf Kernzielen</a:t>
            </a:r>
            <a:r>
              <a:rPr lang="de-DE" altLang="de-DE" sz="120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5614" name="AutoShape 17"/>
          <p:cNvSpPr>
            <a:spLocks noChangeArrowheads="1"/>
          </p:cNvSpPr>
          <p:nvPr/>
        </p:nvSpPr>
        <p:spPr bwMode="auto">
          <a:xfrm>
            <a:off x="468313" y="4221163"/>
            <a:ext cx="1512887" cy="936625"/>
          </a:xfrm>
          <a:prstGeom prst="can">
            <a:avLst>
              <a:gd name="adj" fmla="val 25000"/>
            </a:avLst>
          </a:prstGeom>
          <a:solidFill>
            <a:srgbClr val="FFFF66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15" name="AutoShape 18"/>
          <p:cNvSpPr>
            <a:spLocks noChangeArrowheads="1"/>
          </p:cNvSpPr>
          <p:nvPr/>
        </p:nvSpPr>
        <p:spPr bwMode="auto">
          <a:xfrm>
            <a:off x="2051050" y="4221163"/>
            <a:ext cx="1512888" cy="936625"/>
          </a:xfrm>
          <a:prstGeom prst="can">
            <a:avLst>
              <a:gd name="adj" fmla="val 25000"/>
            </a:avLst>
          </a:prstGeom>
          <a:solidFill>
            <a:srgbClr val="FFFF66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16" name="AutoShape 19"/>
          <p:cNvSpPr>
            <a:spLocks noChangeArrowheads="1"/>
          </p:cNvSpPr>
          <p:nvPr/>
        </p:nvSpPr>
        <p:spPr bwMode="auto">
          <a:xfrm>
            <a:off x="3635375" y="4221163"/>
            <a:ext cx="1512888" cy="936625"/>
          </a:xfrm>
          <a:prstGeom prst="can">
            <a:avLst>
              <a:gd name="adj" fmla="val 25000"/>
            </a:avLst>
          </a:prstGeom>
          <a:solidFill>
            <a:srgbClr val="FFFF66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17" name="AutoShape 20"/>
          <p:cNvSpPr>
            <a:spLocks noChangeArrowheads="1"/>
          </p:cNvSpPr>
          <p:nvPr/>
        </p:nvSpPr>
        <p:spPr bwMode="auto">
          <a:xfrm>
            <a:off x="5219700" y="4221163"/>
            <a:ext cx="1512888" cy="936625"/>
          </a:xfrm>
          <a:prstGeom prst="can">
            <a:avLst>
              <a:gd name="adj" fmla="val 25000"/>
            </a:avLst>
          </a:prstGeom>
          <a:solidFill>
            <a:srgbClr val="FFFF66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18" name="AutoShape 21"/>
          <p:cNvSpPr>
            <a:spLocks noChangeArrowheads="1"/>
          </p:cNvSpPr>
          <p:nvPr/>
        </p:nvSpPr>
        <p:spPr bwMode="auto">
          <a:xfrm>
            <a:off x="6805613" y="4221163"/>
            <a:ext cx="1512887" cy="936625"/>
          </a:xfrm>
          <a:prstGeom prst="can">
            <a:avLst>
              <a:gd name="adj" fmla="val 25000"/>
            </a:avLst>
          </a:prstGeom>
          <a:solidFill>
            <a:srgbClr val="FFFF66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19" name="Text Box 22"/>
          <p:cNvSpPr txBox="1">
            <a:spLocks noChangeArrowheads="1"/>
          </p:cNvSpPr>
          <p:nvPr/>
        </p:nvSpPr>
        <p:spPr bwMode="auto">
          <a:xfrm>
            <a:off x="684213" y="4437063"/>
            <a:ext cx="12239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75% der Bev. zw. 20-64 J. erwerbstätig</a:t>
            </a:r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2268538" y="4437063"/>
            <a:ext cx="11525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3% des BIP der EU für FuE</a:t>
            </a:r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3779838" y="4437063"/>
            <a:ext cx="14398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Erreichung der 20-20-20 Klima-schutz-Ziele</a:t>
            </a:r>
          </a:p>
        </p:txBody>
      </p:sp>
      <p:sp>
        <p:nvSpPr>
          <p:cNvPr id="25622" name="Text Box 25"/>
          <p:cNvSpPr txBox="1">
            <a:spLocks noChangeArrowheads="1"/>
          </p:cNvSpPr>
          <p:nvPr/>
        </p:nvSpPr>
        <p:spPr bwMode="auto">
          <a:xfrm>
            <a:off x="5219700" y="4437063"/>
            <a:ext cx="1584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Bessere Bildung </a:t>
            </a:r>
            <a:r>
              <a:rPr lang="de-DE" altLang="de-DE" sz="1000" b="1" smtClean="0">
                <a:solidFill>
                  <a:srgbClr val="000000"/>
                </a:solidFill>
              </a:rPr>
              <a:t>Schulabbrecher unter 10%, 40% Akademiker bei den 30-34 Jährigen</a:t>
            </a:r>
          </a:p>
        </p:txBody>
      </p:sp>
      <p:sp>
        <p:nvSpPr>
          <p:cNvPr id="25623" name="Text Box 26"/>
          <p:cNvSpPr txBox="1">
            <a:spLocks noChangeArrowheads="1"/>
          </p:cNvSpPr>
          <p:nvPr/>
        </p:nvSpPr>
        <p:spPr bwMode="auto">
          <a:xfrm>
            <a:off x="6877050" y="4437063"/>
            <a:ext cx="1368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 smtClean="0">
                <a:solidFill>
                  <a:srgbClr val="000000"/>
                </a:solidFill>
              </a:rPr>
              <a:t>Armutsbekämpf-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ung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: </a:t>
            </a:r>
            <a:r>
              <a:rPr lang="de-DE" altLang="de-DE" sz="1000" b="1" dirty="0" smtClean="0">
                <a:solidFill>
                  <a:srgbClr val="000000"/>
                </a:solidFill>
              </a:rPr>
              <a:t>mind. 20 Mio. weniger arme Menschen </a:t>
            </a:r>
          </a:p>
        </p:txBody>
      </p:sp>
      <p:sp>
        <p:nvSpPr>
          <p:cNvPr id="25624" name="Text Box 27"/>
          <p:cNvSpPr txBox="1">
            <a:spLocks noChangeArrowheads="1"/>
          </p:cNvSpPr>
          <p:nvPr/>
        </p:nvSpPr>
        <p:spPr bwMode="auto">
          <a:xfrm>
            <a:off x="1187450" y="5157788"/>
            <a:ext cx="6408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smtClean="0">
                <a:solidFill>
                  <a:srgbClr val="000000"/>
                </a:solidFill>
              </a:rPr>
              <a:t>Zur Umsetzung </a:t>
            </a:r>
            <a:r>
              <a:rPr lang="de-DE" altLang="de-DE" sz="1200" b="1" smtClean="0">
                <a:solidFill>
                  <a:srgbClr val="000000"/>
                </a:solidFill>
              </a:rPr>
              <a:t>sieben Leitinitiativen:</a:t>
            </a:r>
          </a:p>
        </p:txBody>
      </p:sp>
      <p:sp>
        <p:nvSpPr>
          <p:cNvPr id="25625" name="AutoShape 32"/>
          <p:cNvSpPr>
            <a:spLocks noChangeArrowheads="1"/>
          </p:cNvSpPr>
          <p:nvPr/>
        </p:nvSpPr>
        <p:spPr bwMode="auto">
          <a:xfrm>
            <a:off x="6804025" y="5445125"/>
            <a:ext cx="2089150" cy="431800"/>
          </a:xfrm>
          <a:prstGeom prst="roundRect">
            <a:avLst>
              <a:gd name="adj" fmla="val 16667"/>
            </a:avLst>
          </a:prstGeom>
          <a:solidFill>
            <a:srgbClr val="F9336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26" name="AutoShape 35"/>
          <p:cNvSpPr>
            <a:spLocks noChangeArrowheads="1"/>
          </p:cNvSpPr>
          <p:nvPr/>
        </p:nvSpPr>
        <p:spPr bwMode="auto">
          <a:xfrm>
            <a:off x="4643438" y="5445125"/>
            <a:ext cx="2089150" cy="431800"/>
          </a:xfrm>
          <a:prstGeom prst="roundRect">
            <a:avLst>
              <a:gd name="adj" fmla="val 16667"/>
            </a:avLst>
          </a:prstGeom>
          <a:solidFill>
            <a:srgbClr val="F9336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27" name="AutoShape 36"/>
          <p:cNvSpPr>
            <a:spLocks noChangeArrowheads="1"/>
          </p:cNvSpPr>
          <p:nvPr/>
        </p:nvSpPr>
        <p:spPr bwMode="auto">
          <a:xfrm>
            <a:off x="2484438" y="5445125"/>
            <a:ext cx="2089150" cy="431800"/>
          </a:xfrm>
          <a:prstGeom prst="roundRect">
            <a:avLst>
              <a:gd name="adj" fmla="val 16667"/>
            </a:avLst>
          </a:prstGeom>
          <a:solidFill>
            <a:srgbClr val="F9336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28" name="AutoShape 39"/>
          <p:cNvSpPr>
            <a:spLocks noChangeArrowheads="1"/>
          </p:cNvSpPr>
          <p:nvPr/>
        </p:nvSpPr>
        <p:spPr bwMode="auto">
          <a:xfrm>
            <a:off x="1331913" y="6021388"/>
            <a:ext cx="2089150" cy="431800"/>
          </a:xfrm>
          <a:prstGeom prst="roundRect">
            <a:avLst>
              <a:gd name="adj" fmla="val 16667"/>
            </a:avLst>
          </a:prstGeom>
          <a:solidFill>
            <a:srgbClr val="F9336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29" name="AutoShape 40"/>
          <p:cNvSpPr>
            <a:spLocks noChangeArrowheads="1"/>
          </p:cNvSpPr>
          <p:nvPr/>
        </p:nvSpPr>
        <p:spPr bwMode="auto">
          <a:xfrm>
            <a:off x="3563938" y="6021388"/>
            <a:ext cx="2089150" cy="431800"/>
          </a:xfrm>
          <a:prstGeom prst="roundRect">
            <a:avLst>
              <a:gd name="adj" fmla="val 16667"/>
            </a:avLst>
          </a:prstGeom>
          <a:solidFill>
            <a:srgbClr val="F9336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30" name="AutoShape 41"/>
          <p:cNvSpPr>
            <a:spLocks noChangeArrowheads="1"/>
          </p:cNvSpPr>
          <p:nvPr/>
        </p:nvSpPr>
        <p:spPr bwMode="auto">
          <a:xfrm>
            <a:off x="5795963" y="6021388"/>
            <a:ext cx="2089150" cy="431800"/>
          </a:xfrm>
          <a:prstGeom prst="roundRect">
            <a:avLst>
              <a:gd name="adj" fmla="val 16667"/>
            </a:avLst>
          </a:prstGeom>
          <a:solidFill>
            <a:srgbClr val="F9336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31" name="Text Box 43"/>
          <p:cNvSpPr txBox="1">
            <a:spLocks noChangeArrowheads="1"/>
          </p:cNvSpPr>
          <p:nvPr/>
        </p:nvSpPr>
        <p:spPr bwMode="auto">
          <a:xfrm>
            <a:off x="2700338" y="5516563"/>
            <a:ext cx="1944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Jugend in Bewegung</a:t>
            </a:r>
          </a:p>
        </p:txBody>
      </p:sp>
      <p:sp>
        <p:nvSpPr>
          <p:cNvPr id="25632" name="Text Box 44"/>
          <p:cNvSpPr txBox="1">
            <a:spLocks noChangeArrowheads="1"/>
          </p:cNvSpPr>
          <p:nvPr/>
        </p:nvSpPr>
        <p:spPr bwMode="auto">
          <a:xfrm>
            <a:off x="4716463" y="5516563"/>
            <a:ext cx="2232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Digitale Agenda Europas</a:t>
            </a:r>
          </a:p>
        </p:txBody>
      </p:sp>
      <p:sp>
        <p:nvSpPr>
          <p:cNvPr id="25633" name="Text Box 45"/>
          <p:cNvSpPr txBox="1">
            <a:spLocks noChangeArrowheads="1"/>
          </p:cNvSpPr>
          <p:nvPr/>
        </p:nvSpPr>
        <p:spPr bwMode="auto">
          <a:xfrm>
            <a:off x="6948488" y="5445125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Ressourcen schonendes Europa</a:t>
            </a:r>
          </a:p>
        </p:txBody>
      </p:sp>
      <p:sp>
        <p:nvSpPr>
          <p:cNvPr id="25634" name="Text Box 46"/>
          <p:cNvSpPr txBox="1">
            <a:spLocks noChangeArrowheads="1"/>
          </p:cNvSpPr>
          <p:nvPr/>
        </p:nvSpPr>
        <p:spPr bwMode="auto">
          <a:xfrm>
            <a:off x="1331913" y="6021388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Industriepolitik im Zeital-ter der Globalisierung</a:t>
            </a:r>
          </a:p>
        </p:txBody>
      </p:sp>
      <p:sp>
        <p:nvSpPr>
          <p:cNvPr id="25635" name="Text Box 47"/>
          <p:cNvSpPr txBox="1">
            <a:spLocks noChangeArrowheads="1"/>
          </p:cNvSpPr>
          <p:nvPr/>
        </p:nvSpPr>
        <p:spPr bwMode="auto">
          <a:xfrm>
            <a:off x="3563938" y="6021388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Neue Kompetenzen und Beschäftigungsmögl.</a:t>
            </a:r>
          </a:p>
        </p:txBody>
      </p:sp>
      <p:sp>
        <p:nvSpPr>
          <p:cNvPr id="25636" name="Text Box 48"/>
          <p:cNvSpPr txBox="1">
            <a:spLocks noChangeArrowheads="1"/>
          </p:cNvSpPr>
          <p:nvPr/>
        </p:nvSpPr>
        <p:spPr bwMode="auto">
          <a:xfrm>
            <a:off x="5795963" y="5995988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Europäische Plattform zur Bekämpfung der Armut</a:t>
            </a:r>
          </a:p>
        </p:txBody>
      </p:sp>
      <p:sp>
        <p:nvSpPr>
          <p:cNvPr id="25637" name="AutoShape 51"/>
          <p:cNvSpPr>
            <a:spLocks noChangeArrowheads="1"/>
          </p:cNvSpPr>
          <p:nvPr/>
        </p:nvSpPr>
        <p:spPr bwMode="auto">
          <a:xfrm>
            <a:off x="395288" y="1628775"/>
            <a:ext cx="2160587" cy="935038"/>
          </a:xfrm>
          <a:prstGeom prst="flowChartOnlineStorage">
            <a:avLst/>
          </a:prstGeom>
          <a:solidFill>
            <a:schemeClr val="folHlink">
              <a:alpha val="1803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38" name="AutoShape 52"/>
          <p:cNvSpPr>
            <a:spLocks noChangeArrowheads="1"/>
          </p:cNvSpPr>
          <p:nvPr/>
        </p:nvSpPr>
        <p:spPr bwMode="auto">
          <a:xfrm rot="10800000">
            <a:off x="6227763" y="1628775"/>
            <a:ext cx="2305050" cy="935038"/>
          </a:xfrm>
          <a:prstGeom prst="flowChartOnlineStorage">
            <a:avLst/>
          </a:prstGeom>
          <a:solidFill>
            <a:schemeClr val="folHlink">
              <a:alpha val="1803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5639" name="Text Box 53"/>
          <p:cNvSpPr txBox="1">
            <a:spLocks noChangeArrowheads="1"/>
          </p:cNvSpPr>
          <p:nvPr/>
        </p:nvSpPr>
        <p:spPr bwMode="auto">
          <a:xfrm>
            <a:off x="468313" y="1700213"/>
            <a:ext cx="1800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Thematischer Ansatz </a:t>
            </a:r>
            <a:r>
              <a:rPr lang="de-DE" altLang="de-DE" sz="1200" smtClean="0">
                <a:solidFill>
                  <a:srgbClr val="000000"/>
                </a:solidFill>
              </a:rPr>
              <a:t>mit definierten Priori-täten, Kernzielen und Leitinitiativen</a:t>
            </a:r>
          </a:p>
        </p:txBody>
      </p:sp>
      <p:sp>
        <p:nvSpPr>
          <p:cNvPr id="25640" name="Text Box 54"/>
          <p:cNvSpPr txBox="1">
            <a:spLocks noChangeArrowheads="1"/>
          </p:cNvSpPr>
          <p:nvPr/>
        </p:nvSpPr>
        <p:spPr bwMode="auto">
          <a:xfrm>
            <a:off x="6659563" y="1700213"/>
            <a:ext cx="17287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smtClean="0">
                <a:solidFill>
                  <a:srgbClr val="000000"/>
                </a:solidFill>
              </a:rPr>
              <a:t>System der Länder-berichte</a:t>
            </a:r>
            <a:r>
              <a:rPr lang="de-DE" altLang="de-DE" sz="1200" smtClean="0">
                <a:solidFill>
                  <a:srgbClr val="000000"/>
                </a:solidFill>
              </a:rPr>
              <a:t> mit eigenen Strategien der MS</a:t>
            </a:r>
          </a:p>
        </p:txBody>
      </p:sp>
      <p:sp>
        <p:nvSpPr>
          <p:cNvPr id="25641" name="Oval 45"/>
          <p:cNvSpPr>
            <a:spLocks noChangeArrowheads="1"/>
          </p:cNvSpPr>
          <p:nvPr/>
        </p:nvSpPr>
        <p:spPr bwMode="auto">
          <a:xfrm>
            <a:off x="1835150" y="4149725"/>
            <a:ext cx="1800225" cy="1008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25642" name="Oval 45"/>
          <p:cNvSpPr>
            <a:spLocks noChangeArrowheads="1"/>
          </p:cNvSpPr>
          <p:nvPr/>
        </p:nvSpPr>
        <p:spPr bwMode="auto">
          <a:xfrm>
            <a:off x="971550" y="2924175"/>
            <a:ext cx="2160588" cy="1008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25643" name="Rectangle 4"/>
          <p:cNvSpPr>
            <a:spLocks noChangeArrowheads="1"/>
          </p:cNvSpPr>
          <p:nvPr/>
        </p:nvSpPr>
        <p:spPr bwMode="auto">
          <a:xfrm>
            <a:off x="2014538" y="476250"/>
            <a:ext cx="712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indent="127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algn="r" eaLnBrk="1" hangingPunct="1"/>
            <a:r>
              <a:rPr lang="de-DE" altLang="de-DE" sz="2400" b="1" smtClean="0">
                <a:solidFill>
                  <a:srgbClr val="FF9900"/>
                </a:solidFill>
              </a:rPr>
              <a:t>Europa 2020-Strategie – Überblick</a:t>
            </a:r>
          </a:p>
        </p:txBody>
      </p:sp>
      <p:pic>
        <p:nvPicPr>
          <p:cNvPr id="25644" name="Picture 4" descr="inno_union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10810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5" name="Oval 46"/>
          <p:cNvSpPr>
            <a:spLocks noChangeArrowheads="1"/>
          </p:cNvSpPr>
          <p:nvPr/>
        </p:nvSpPr>
        <p:spPr bwMode="auto">
          <a:xfrm>
            <a:off x="179388" y="5157788"/>
            <a:ext cx="2305050" cy="935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ヒラギノ角ゴ Pro W3" pitchFamily="123" charset="-128"/>
              </a:defRPr>
            </a:lvl9pPr>
          </a:lstStyle>
          <a:p>
            <a:pPr eaLnBrk="1" hangingPunct="1"/>
            <a:endParaRPr lang="de-DE" altLang="de-DE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34925" y="911225"/>
            <a:ext cx="9217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Laufende ESF-Programme im aktuellen operationellen Programm des Bundes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44474" y="2051050"/>
            <a:ext cx="85693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Rund 60 aktuell bestehende Programme im Bundes-ESF,</a:t>
            </a:r>
          </a:p>
          <a:p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davon 12 Programme beim BMBF</a:t>
            </a:r>
          </a:p>
          <a:p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z.B.: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JOBSTARTER,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Arbeiten-Lernen-Kompetenzen entwickeln,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Perspektive Berufsabschluss,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Lernen vor Ort,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Neue Medien in der beruflichen Bildung,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Bildungsprämie,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Wettbewerb "Aufstieg durch Bildung: offene 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Hochschulen“.</a:t>
            </a:r>
          </a:p>
          <a:p>
            <a:pPr>
              <a:lnSpc>
                <a:spcPct val="150000"/>
              </a:lnSpc>
            </a:pPr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2" name="Picture 2" descr="http://www.bmbf.de/_img/teaser06/Logo_QI_4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354">
            <a:off x="6156175" y="4077072"/>
            <a:ext cx="265762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feld 10"/>
          <p:cNvSpPr txBox="1">
            <a:spLocks noChangeArrowheads="1"/>
          </p:cNvSpPr>
          <p:nvPr/>
        </p:nvSpPr>
        <p:spPr bwMode="auto">
          <a:xfrm>
            <a:off x="0" y="554121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0150" lvl="2" indent="-285750">
              <a:buFont typeface="Wingdings" pitchFamily="2" charset="2"/>
              <a:buChar char="ü"/>
            </a:pPr>
            <a:r>
              <a:rPr lang="de-DE" dirty="0">
                <a:solidFill>
                  <a:prstClr val="black"/>
                </a:solidFill>
                <a:cs typeface="Arial" charset="0"/>
              </a:rPr>
              <a:t>Alle vorgesehenen BMBF-Programme adressieren die Investitions-</a:t>
            </a:r>
            <a:br>
              <a:rPr lang="de-DE" dirty="0">
                <a:solidFill>
                  <a:prstClr val="black"/>
                </a:solidFill>
                <a:cs typeface="Arial" charset="0"/>
              </a:rPr>
            </a:br>
            <a:r>
              <a:rPr lang="de-DE" dirty="0" err="1">
                <a:solidFill>
                  <a:prstClr val="black"/>
                </a:solidFill>
                <a:cs typeface="Arial" charset="0"/>
              </a:rPr>
              <a:t>priorität</a:t>
            </a:r>
            <a:r>
              <a:rPr lang="de-DE" dirty="0">
                <a:solidFill>
                  <a:prstClr val="black"/>
                </a:solidFill>
                <a:cs typeface="Arial" charset="0"/>
              </a:rPr>
              <a:t> C, iii) „berufliche Bildung, lebenslanges Lernen“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de-DE" dirty="0">
                <a:solidFill>
                  <a:prstClr val="black"/>
                </a:solidFill>
                <a:cs typeface="Arial" charset="0"/>
              </a:rPr>
              <a:t>Schwerpunkt liegt somit im Bereich berufliche Aus- und Weiterbildung, Anpassung der Systeme des LLL, einschl. Übergang Schule-Beruf</a:t>
            </a:r>
          </a:p>
        </p:txBody>
      </p:sp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34925" y="911225"/>
            <a:ext cx="92170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>
                <a:solidFill>
                  <a:prstClr val="black"/>
                </a:solidFill>
                <a:cs typeface="Arial" charset="0"/>
              </a:rPr>
              <a:t>Programmplanungen des </a:t>
            </a:r>
            <a:r>
              <a:rPr lang="de-DE" sz="2800" b="1" dirty="0" smtClean="0">
                <a:solidFill>
                  <a:prstClr val="black"/>
                </a:solidFill>
                <a:cs typeface="Arial" charset="0"/>
              </a:rPr>
              <a:t>BMBF ESF ab 2014</a:t>
            </a:r>
            <a:endParaRPr lang="de-DE" sz="2800" b="1" dirty="0">
              <a:solidFill>
                <a:prstClr val="black"/>
              </a:solidFill>
              <a:cs typeface="Arial" charset="0"/>
            </a:endParaRPr>
          </a:p>
          <a:p>
            <a:r>
              <a:rPr lang="de-DE" sz="16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de-DE" dirty="0">
                <a:solidFill>
                  <a:prstClr val="black"/>
                </a:solidFill>
                <a:cs typeface="Arial" charset="0"/>
              </a:rPr>
              <a:t>Fokus auf fünf größere Programme im </a:t>
            </a:r>
            <a:r>
              <a:rPr lang="de-DE" dirty="0" smtClean="0">
                <a:solidFill>
                  <a:prstClr val="black"/>
                </a:solidFill>
                <a:cs typeface="Arial" charset="0"/>
              </a:rPr>
              <a:t>Sinne der </a:t>
            </a:r>
            <a:r>
              <a:rPr lang="de-DE" dirty="0">
                <a:solidFill>
                  <a:prstClr val="black"/>
                </a:solidFill>
                <a:cs typeface="Arial" charset="0"/>
              </a:rPr>
              <a:t>Konzentration der Mittel und Steigerung des „</a:t>
            </a:r>
            <a:r>
              <a:rPr lang="de-DE" dirty="0" err="1">
                <a:solidFill>
                  <a:prstClr val="black"/>
                </a:solidFill>
                <a:cs typeface="Arial" charset="0"/>
              </a:rPr>
              <a:t>impacts</a:t>
            </a:r>
            <a:r>
              <a:rPr lang="de-DE" dirty="0" smtClean="0">
                <a:solidFill>
                  <a:prstClr val="black"/>
                </a:solidFill>
                <a:cs typeface="Arial" charset="0"/>
              </a:rPr>
              <a:t>“</a:t>
            </a:r>
            <a:r>
              <a:rPr lang="de-DE" sz="20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de-DE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7" y="2051050"/>
            <a:ext cx="85693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400" b="1" dirty="0">
                <a:solidFill>
                  <a:prstClr val="black"/>
                </a:solidFill>
                <a:cs typeface="Arial" charset="0"/>
              </a:rPr>
              <a:t>JOBSTARTER plus (</a:t>
            </a:r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Ref. </a:t>
            </a:r>
            <a:r>
              <a:rPr lang="de-DE" sz="2400" b="1" dirty="0">
                <a:solidFill>
                  <a:prstClr val="black"/>
                </a:solidFill>
                <a:cs typeface="Arial" charset="0"/>
              </a:rPr>
              <a:t>311)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b="1" dirty="0">
                <a:solidFill>
                  <a:prstClr val="black"/>
                </a:solidFill>
                <a:cs typeface="Arial" charset="0"/>
              </a:rPr>
              <a:t>Bildungsprämie III (</a:t>
            </a:r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Ref. </a:t>
            </a:r>
            <a:r>
              <a:rPr lang="de-DE" sz="2400" b="1" dirty="0">
                <a:solidFill>
                  <a:prstClr val="black"/>
                </a:solidFill>
                <a:cs typeface="Arial" charset="0"/>
              </a:rPr>
              <a:t>316)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b="1" dirty="0">
                <a:solidFill>
                  <a:prstClr val="black"/>
                </a:solidFill>
                <a:cs typeface="Arial" charset="0"/>
              </a:rPr>
              <a:t>Bildung integriert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(Fortentwicklung „Lernen vor Ort“, Ref. 321)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b="1" dirty="0">
                <a:solidFill>
                  <a:prstClr val="black"/>
                </a:solidFill>
                <a:cs typeface="Arial" charset="0"/>
              </a:rPr>
              <a:t>Digitale Medien in der beruflichen Bildung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 (</a:t>
            </a:r>
            <a:r>
              <a:rPr lang="de-DE" sz="2000" b="1" dirty="0" smtClean="0">
                <a:solidFill>
                  <a:prstClr val="black"/>
                </a:solidFill>
                <a:cs typeface="Arial" charset="0"/>
              </a:rPr>
              <a:t>Ref. 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327)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„</a:t>
            </a:r>
            <a:r>
              <a:rPr lang="de-DE" sz="2400" b="1" dirty="0">
                <a:solidFill>
                  <a:prstClr val="black"/>
                </a:solidFill>
                <a:cs typeface="Arial" charset="0"/>
              </a:rPr>
              <a:t>Zukunft der Arbeit</a:t>
            </a:r>
            <a:r>
              <a:rPr lang="de-DE" sz="2000" b="1" dirty="0">
                <a:solidFill>
                  <a:prstClr val="black"/>
                </a:solidFill>
                <a:cs typeface="Arial" charset="0"/>
              </a:rPr>
              <a:t>“ (Fortentwicklung „Arbeiten – Lernen - Kompetenzen entwickeln “, Ref. 512)</a:t>
            </a:r>
          </a:p>
        </p:txBody>
      </p:sp>
    </p:spTree>
    <p:extLst>
      <p:ext uri="{BB962C8B-B14F-4D97-AF65-F5344CB8AC3E}">
        <p14:creationId xmlns:p14="http://schemas.microsoft.com/office/powerpoint/2010/main" val="303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107504" y="911225"/>
            <a:ext cx="9217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cs typeface="Arial" charset="0"/>
              </a:rPr>
              <a:t>ESF-Programme des BMBF, die für wissenschaftliche Einrichtungen von Interesse sein könnten: 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287337" y="205105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03648" y="1742223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b="1" dirty="0" smtClean="0"/>
              <a:t>Bildung integriert</a:t>
            </a:r>
            <a:endParaRPr lang="de-DE" sz="2400" b="1" dirty="0"/>
          </a:p>
          <a:p>
            <a:endParaRPr lang="de-DE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b="1" dirty="0"/>
              <a:t>Digitale Medien in der beruflichen </a:t>
            </a:r>
            <a:r>
              <a:rPr lang="de-DE" sz="2400" b="1" dirty="0" smtClean="0"/>
              <a:t>Bildung</a:t>
            </a:r>
          </a:p>
          <a:p>
            <a:endParaRPr lang="de-DE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b="1" dirty="0"/>
              <a:t>„Zukunft der Arbeit“ </a:t>
            </a:r>
            <a:endParaRPr lang="de-DE" sz="2400" b="1" dirty="0" smtClean="0"/>
          </a:p>
          <a:p>
            <a:endParaRPr lang="de-DE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b="1" dirty="0" smtClean="0"/>
              <a:t>JOBSTARTER</a:t>
            </a:r>
            <a:endParaRPr lang="de-DE" sz="2400" b="1" dirty="0"/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766903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BMBF_STANDARD_de">
  <a:themeElements>
    <a:clrScheme name="BMBF_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BF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BF_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14350" indent="-514350">
          <a:buAutoNum type="arabicPeriod"/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1855</Words>
  <Application>Microsoft Office PowerPoint</Application>
  <PresentationFormat>Bildschirmpräsentation (4:3)</PresentationFormat>
  <Paragraphs>225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10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Larissa-Design</vt:lpstr>
      <vt:lpstr>Benutzerdefiniertes Design</vt:lpstr>
      <vt:lpstr>1_Larissa-Design</vt:lpstr>
      <vt:lpstr>2_Larissa-Design</vt:lpstr>
      <vt:lpstr>BMBF_STANDARD_de</vt:lpstr>
      <vt:lpstr>3_Larissa-Design</vt:lpstr>
      <vt:lpstr>5_Larissa-Design</vt:lpstr>
      <vt:lpstr>6_Larissa-Design</vt:lpstr>
      <vt:lpstr>8_Larissa-Design</vt:lpstr>
      <vt:lpstr>7_Larissa-Design</vt:lpstr>
      <vt:lpstr> Forum  „EU-Strukturfondsfinanzierung für wissenschaftliche Einrichtungen“, Berlin, 27. - 28.11.2013  Beiträge und Programme des ESF beim Bund und die Bedeutung für wissenschaftliche Einrichtungen  Peter Grönwoldt, Referat 321,  ESF-Verwaltungsstelle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ESF-Begleitausschuss 14.12.2011</dc:title>
  <dc:creator>Mueller, Alexander /Z11</dc:creator>
  <cp:lastModifiedBy>groenwoldp</cp:lastModifiedBy>
  <cp:revision>329</cp:revision>
  <cp:lastPrinted>2013-01-17T14:41:38Z</cp:lastPrinted>
  <dcterms:created xsi:type="dcterms:W3CDTF">2011-11-30T13:52:07Z</dcterms:created>
  <dcterms:modified xsi:type="dcterms:W3CDTF">2013-11-26T08:56:55Z</dcterms:modified>
</cp:coreProperties>
</file>