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</p:sldMasterIdLst>
  <p:notesMasterIdLst>
    <p:notesMasterId r:id="rId19"/>
  </p:notesMasterIdLst>
  <p:sldIdLst>
    <p:sldId id="263" r:id="rId3"/>
    <p:sldId id="283" r:id="rId4"/>
    <p:sldId id="282" r:id="rId5"/>
    <p:sldId id="293" r:id="rId6"/>
    <p:sldId id="285" r:id="rId7"/>
    <p:sldId id="287" r:id="rId8"/>
    <p:sldId id="294" r:id="rId9"/>
    <p:sldId id="300" r:id="rId10"/>
    <p:sldId id="273" r:id="rId11"/>
    <p:sldId id="295" r:id="rId12"/>
    <p:sldId id="297" r:id="rId13"/>
    <p:sldId id="298" r:id="rId14"/>
    <p:sldId id="299" r:id="rId15"/>
    <p:sldId id="301" r:id="rId16"/>
    <p:sldId id="302" r:id="rId17"/>
    <p:sldId id="269" r:id="rId18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400"/>
    <a:srgbClr val="4F81BD"/>
    <a:srgbClr val="C0504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4637" autoAdjust="0"/>
  </p:normalViewPr>
  <p:slideViewPr>
    <p:cSldViewPr>
      <p:cViewPr>
        <p:scale>
          <a:sx n="96" d="100"/>
          <a:sy n="96" d="100"/>
        </p:scale>
        <p:origin x="-1230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0DB3D6-D966-4301-98D1-B83AABCCC539}" type="datetimeFigureOut">
              <a:rPr lang="en-GB" smtClean="0"/>
              <a:t>15/11/2013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9E7169-B7C8-4757-BECC-37BB856B162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7376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37CFDB4-9D1A-4632-B8CE-A42559C7B3CD}" type="slidenum">
              <a:rPr lang="en-GB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GB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FE51EE8-70D4-480A-A1FE-D61C7A934A8E}" type="slidenum">
              <a:rPr lang="en-GB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n-GB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0" y="0"/>
            <a:ext cx="214313" cy="6858000"/>
          </a:xfrm>
          <a:prstGeom prst="rect">
            <a:avLst/>
          </a:prstGeom>
          <a:solidFill>
            <a:srgbClr val="FFD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en-GB" b="1" dirty="0" smtClean="0">
              <a:solidFill>
                <a:srgbClr val="333333"/>
              </a:solidFill>
              <a:latin typeface="Gill Sans MT" pitchFamily="34" charset="0"/>
              <a:cs typeface="Arial" charset="0"/>
            </a:endParaRPr>
          </a:p>
        </p:txBody>
      </p:sp>
      <p:sp>
        <p:nvSpPr>
          <p:cNvPr id="5" name="Chevron 7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358188" y="6072188"/>
            <a:ext cx="428625" cy="357187"/>
          </a:xfrm>
          <a:prstGeom prst="chevron">
            <a:avLst>
              <a:gd name="adj" fmla="val 50000"/>
            </a:avLst>
          </a:prstGeom>
          <a:solidFill>
            <a:srgbClr val="FFD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en-GB" b="1" dirty="0" smtClean="0">
              <a:solidFill>
                <a:srgbClr val="333333"/>
              </a:solidFill>
              <a:latin typeface="Gill Sans MT" pitchFamily="34" charset="0"/>
              <a:cs typeface="Arial" charset="0"/>
            </a:endParaRPr>
          </a:p>
        </p:txBody>
      </p:sp>
      <p:sp>
        <p:nvSpPr>
          <p:cNvPr id="6" name="Chevron 8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7715250" y="6072188"/>
            <a:ext cx="428625" cy="357187"/>
          </a:xfrm>
          <a:prstGeom prst="chevron">
            <a:avLst>
              <a:gd name="adj" fmla="val 50000"/>
            </a:avLst>
          </a:prstGeom>
          <a:solidFill>
            <a:srgbClr val="FFD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en-GB" b="1" dirty="0" smtClean="0">
              <a:solidFill>
                <a:srgbClr val="333333"/>
              </a:solidFill>
              <a:latin typeface="Gill Sans MT" pitchFamily="34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82296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571612"/>
            <a:ext cx="8229600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C2C9C-916C-4589-A7E4-D0BD68E52D7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11/15/2013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8DF9D-9869-46FB-9794-8D8089997240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11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0" y="0"/>
            <a:ext cx="214313" cy="6858000"/>
          </a:xfrm>
          <a:prstGeom prst="rect">
            <a:avLst/>
          </a:prstGeom>
          <a:solidFill>
            <a:srgbClr val="FFD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en-GB" b="1" dirty="0" smtClean="0">
              <a:solidFill>
                <a:srgbClr val="333333"/>
              </a:solidFill>
              <a:latin typeface="Gill Sans MT" pitchFamily="34" charset="0"/>
              <a:cs typeface="Arial" charset="0"/>
            </a:endParaRPr>
          </a:p>
        </p:txBody>
      </p:sp>
      <p:sp>
        <p:nvSpPr>
          <p:cNvPr id="5" name="Chevron 7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358188" y="6072188"/>
            <a:ext cx="428625" cy="357187"/>
          </a:xfrm>
          <a:prstGeom prst="chevron">
            <a:avLst>
              <a:gd name="adj" fmla="val 50000"/>
            </a:avLst>
          </a:prstGeom>
          <a:solidFill>
            <a:srgbClr val="FFD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en-GB" b="1" dirty="0" smtClean="0">
              <a:solidFill>
                <a:srgbClr val="333333"/>
              </a:solidFill>
              <a:latin typeface="Gill Sans MT" pitchFamily="34" charset="0"/>
              <a:cs typeface="Arial" charset="0"/>
            </a:endParaRPr>
          </a:p>
        </p:txBody>
      </p:sp>
      <p:sp>
        <p:nvSpPr>
          <p:cNvPr id="6" name="Chevron 8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7715250" y="6072188"/>
            <a:ext cx="428625" cy="357187"/>
          </a:xfrm>
          <a:prstGeom prst="chevron">
            <a:avLst>
              <a:gd name="adj" fmla="val 50000"/>
            </a:avLst>
          </a:prstGeom>
          <a:solidFill>
            <a:srgbClr val="FFD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en-GB" b="1" dirty="0" smtClean="0">
              <a:solidFill>
                <a:srgbClr val="333333"/>
              </a:solidFill>
              <a:latin typeface="Gill Sans MT" pitchFamily="34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822960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571612"/>
            <a:ext cx="8229600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C2C9C-916C-4589-A7E4-D0BD68E52D7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11/15/2013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8DF9D-9869-46FB-9794-8D8089997240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936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4838E2-5FC2-4524-A0E9-DAFCA87855F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11/15/2013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B6587F-EC29-4670-8763-A002EE8C0667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177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Gill Sans MT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9pPr>
    </p:titleStyle>
    <p:bodyStyle>
      <a:lvl1pPr marL="342900" indent="-3429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Gill Sans MT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Gill Sans MT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Gill Sans MT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Gill Sans MT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Gill Sans MT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4838E2-5FC2-4524-A0E9-DAFCA87855F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11/15/2013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B6587F-EC29-4670-8763-A002EE8C0667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504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Gill Sans MT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9pPr>
    </p:titleStyle>
    <p:bodyStyle>
      <a:lvl1pPr marL="342900" indent="-3429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Gill Sans MT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Gill Sans MT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Gill Sans MT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Gill Sans MT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Gill Sans MT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9.jpg"/><Relationship Id="rId7" Type="http://schemas.openxmlformats.org/officeDocument/2006/relationships/image" Target="../media/image1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pn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6.png"/><Relationship Id="rId7" Type="http://schemas.openxmlformats.org/officeDocument/2006/relationships/image" Target="../media/image9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gif"/><Relationship Id="rId4" Type="http://schemas.openxmlformats.org/officeDocument/2006/relationships/hyperlink" Target="http://www.plymouth.ac.uk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CUC_Logo(A2)0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642938"/>
            <a:ext cx="5691187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7188" y="3857625"/>
            <a:ext cx="8103244" cy="1515591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	</a:t>
            </a:r>
            <a:br>
              <a:rPr lang="en-GB" dirty="0" smtClean="0"/>
            </a:br>
            <a:r>
              <a:rPr lang="en-GB" b="1" dirty="0" smtClean="0">
                <a:latin typeface="Arial" pitchFamily="34" charset="0"/>
                <a:cs typeface="Arial" pitchFamily="34" charset="0"/>
              </a:rPr>
              <a:t>Sue Brownlow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Director</a:t>
            </a:r>
            <a:br>
              <a:rPr lang="en-GB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Combined Universities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Cornwall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Berlin – November 2013</a:t>
            </a:r>
            <a:endParaRPr lang="en-GB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573088" y="1981200"/>
            <a:ext cx="8001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 sz="4000" dirty="0" smtClean="0"/>
              <a:t>Higher Education contributing to EU Structural Funds Strategies</a:t>
            </a:r>
            <a:endParaRPr lang="en-GB" sz="4000" dirty="0" smtClean="0">
              <a:solidFill>
                <a:srgbClr val="FFD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453902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Post 2013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r>
              <a:rPr lang="en-GB" dirty="0" smtClean="0"/>
              <a:t>EU SIF EUR 593,000,000 ERDF and ESF</a:t>
            </a:r>
          </a:p>
          <a:p>
            <a:pPr lvl="0">
              <a:lnSpc>
                <a:spcPct val="100000"/>
              </a:lnSpc>
            </a:pPr>
            <a:endParaRPr lang="en-GB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132856"/>
            <a:ext cx="4216050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084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Post 2013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endParaRPr lang="en-GB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132856"/>
            <a:ext cx="4216050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508104" y="2060848"/>
            <a:ext cx="33123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CUC partners will:</a:t>
            </a:r>
          </a:p>
          <a:p>
            <a:endParaRPr lang="en-GB" dirty="0"/>
          </a:p>
          <a:p>
            <a:r>
              <a:rPr lang="en-GB" dirty="0" smtClean="0"/>
              <a:t>Drive Smart Specialisation priorities in e-health, offshore renewables &amp; marine engineering, </a:t>
            </a:r>
            <a:r>
              <a:rPr lang="en-GB" dirty="0" smtClean="0"/>
              <a:t>agritech</a:t>
            </a:r>
            <a:r>
              <a:rPr lang="en-GB" dirty="0" smtClean="0"/>
              <a:t> and digital creative industries</a:t>
            </a:r>
          </a:p>
          <a:p>
            <a:endParaRPr lang="en-GB" dirty="0"/>
          </a:p>
        </p:txBody>
      </p:sp>
      <p:sp>
        <p:nvSpPr>
          <p:cNvPr id="5" name="Left Arrow 4"/>
          <p:cNvSpPr/>
          <p:nvPr/>
        </p:nvSpPr>
        <p:spPr>
          <a:xfrm>
            <a:off x="3851920" y="2168860"/>
            <a:ext cx="1656184" cy="216024"/>
          </a:xfrm>
          <a:prstGeom prst="leftArrow">
            <a:avLst/>
          </a:prstGeom>
          <a:solidFill>
            <a:srgbClr val="FFD4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592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Post 2013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endParaRPr lang="en-GB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132856"/>
            <a:ext cx="4216050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508104" y="2060848"/>
            <a:ext cx="33123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CUC partners will:</a:t>
            </a:r>
          </a:p>
          <a:p>
            <a:endParaRPr lang="en-GB" dirty="0"/>
          </a:p>
          <a:p>
            <a:r>
              <a:rPr lang="en-GB" dirty="0" smtClean="0"/>
              <a:t>Develop business leadership, management &amp; enterprise and vocational skills</a:t>
            </a:r>
          </a:p>
          <a:p>
            <a:endParaRPr lang="en-GB" dirty="0"/>
          </a:p>
          <a:p>
            <a:r>
              <a:rPr lang="en-GB" dirty="0"/>
              <a:t>Support innovative businesses to develop and grow </a:t>
            </a:r>
          </a:p>
          <a:p>
            <a:endParaRPr lang="en-GB" dirty="0"/>
          </a:p>
          <a:p>
            <a:r>
              <a:rPr lang="en-GB" dirty="0" smtClean="0"/>
              <a:t>Build international links in key business sectors and technologies</a:t>
            </a:r>
          </a:p>
          <a:p>
            <a:endParaRPr lang="en-GB" dirty="0"/>
          </a:p>
          <a:p>
            <a:r>
              <a:rPr lang="en-GB" dirty="0" smtClean="0"/>
              <a:t>Upskill</a:t>
            </a:r>
            <a:r>
              <a:rPr lang="en-GB" dirty="0" smtClean="0"/>
              <a:t> individuals to progress in the labour market</a:t>
            </a:r>
            <a:endParaRPr lang="en-GB" dirty="0"/>
          </a:p>
          <a:p>
            <a:endParaRPr lang="en-GB" dirty="0"/>
          </a:p>
        </p:txBody>
      </p:sp>
      <p:sp>
        <p:nvSpPr>
          <p:cNvPr id="5" name="Left Arrow 4"/>
          <p:cNvSpPr/>
          <p:nvPr/>
        </p:nvSpPr>
        <p:spPr>
          <a:xfrm rot="19354223">
            <a:off x="3667776" y="2816892"/>
            <a:ext cx="1965181" cy="177157"/>
          </a:xfrm>
          <a:prstGeom prst="leftArrow">
            <a:avLst/>
          </a:prstGeom>
          <a:solidFill>
            <a:srgbClr val="FFD4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448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Post 2013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endParaRPr lang="en-GB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132856"/>
            <a:ext cx="4216050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508104" y="2060848"/>
            <a:ext cx="331236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CUC partners will:</a:t>
            </a:r>
          </a:p>
          <a:p>
            <a:endParaRPr lang="en-GB" dirty="0" smtClean="0"/>
          </a:p>
          <a:p>
            <a:r>
              <a:rPr lang="en-GB" dirty="0" smtClean="0"/>
              <a:t>Leverage financial investment in knowledge-based new business </a:t>
            </a:r>
            <a:r>
              <a:rPr lang="en-GB" dirty="0" smtClean="0"/>
              <a:t>startup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Drive the growth of new business activity which exploits digital technologies</a:t>
            </a:r>
          </a:p>
          <a:p>
            <a:endParaRPr lang="en-GB" dirty="0"/>
          </a:p>
          <a:p>
            <a:r>
              <a:rPr lang="en-GB" dirty="0" smtClean="0"/>
              <a:t>Educate business in how to shift to a low carbon economy</a:t>
            </a:r>
          </a:p>
          <a:p>
            <a:endParaRPr lang="en-GB" dirty="0"/>
          </a:p>
          <a:p>
            <a:r>
              <a:rPr lang="en-GB" dirty="0" smtClean="0"/>
              <a:t>Take higher education into our deprived communities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Left Arrow 4"/>
          <p:cNvSpPr/>
          <p:nvPr/>
        </p:nvSpPr>
        <p:spPr>
          <a:xfrm rot="18708123">
            <a:off x="2636735" y="3440318"/>
            <a:ext cx="3349453" cy="216509"/>
          </a:xfrm>
          <a:prstGeom prst="leftArrow">
            <a:avLst/>
          </a:prstGeom>
          <a:solidFill>
            <a:srgbClr val="FFD4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29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200" dirty="0" smtClean="0"/>
              <a:t>EU Structural Funds financing for Scientific Institutions</a:t>
            </a:r>
          </a:p>
          <a:p>
            <a:pPr marL="0" indent="0">
              <a:buNone/>
            </a:pPr>
            <a:endParaRPr lang="en-GB" sz="3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131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200" strike="sngStrike" dirty="0" smtClean="0"/>
              <a:t>EU Structural Funds financing for Scientific Institutions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dirty="0" smtClean="0"/>
              <a:t>Higher </a:t>
            </a:r>
            <a:r>
              <a:rPr lang="en-GB" sz="3200" dirty="0"/>
              <a:t>Education contributing to EU Structural Funds </a:t>
            </a:r>
            <a:r>
              <a:rPr lang="en-GB" sz="3200" dirty="0" smtClean="0"/>
              <a:t>objectives</a:t>
            </a:r>
            <a:endParaRPr lang="en-GB" sz="3200" dirty="0">
              <a:solidFill>
                <a:srgbClr val="FFD400"/>
              </a:solidFill>
            </a:endParaRPr>
          </a:p>
          <a:p>
            <a:endParaRPr lang="en-GB" dirty="0"/>
          </a:p>
        </p:txBody>
      </p:sp>
      <p:sp>
        <p:nvSpPr>
          <p:cNvPr id="2" name="Down Arrow 1"/>
          <p:cNvSpPr/>
          <p:nvPr/>
        </p:nvSpPr>
        <p:spPr>
          <a:xfrm>
            <a:off x="3635896" y="2780928"/>
            <a:ext cx="1512168" cy="1008112"/>
          </a:xfrm>
          <a:prstGeom prst="downArrow">
            <a:avLst/>
          </a:prstGeom>
          <a:solidFill>
            <a:srgbClr val="FFD4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043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539750" y="3789040"/>
            <a:ext cx="8423984" cy="936625"/>
          </a:xfrm>
          <a:solidFill>
            <a:schemeClr val="tx1"/>
          </a:solidFill>
        </p:spPr>
        <p:txBody>
          <a:bodyPr anchor="ctr" anchorCtr="1"/>
          <a:lstStyle/>
          <a:p>
            <a:pPr algn="ctr" eaLnBrk="1" hangingPunct="1">
              <a:buNone/>
            </a:pPr>
            <a:r>
              <a:rPr lang="en-GB" sz="4400" dirty="0" smtClean="0">
                <a:solidFill>
                  <a:srgbClr val="FFD400"/>
                </a:solidFill>
              </a:rPr>
              <a:t>www.cuc.ac.uk</a:t>
            </a:r>
            <a:endParaRPr lang="en-GB" sz="4400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pic>
        <p:nvPicPr>
          <p:cNvPr id="7171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13" y="649288"/>
            <a:ext cx="22764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8504" y="2284412"/>
            <a:ext cx="3011488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4" descr="N:\PR and Comms Manager\Partners\Partner Logos\Cornwall College\CC%20logo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928" y="2205608"/>
            <a:ext cx="1295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10" descr="N:\PR and Comms Manager\Corporate ID &amp; Logos\Funders Logo Strip\ERDF + EUSF Version\Colour\ERDFEUSF logostrip (col)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604"/>
          <a:stretch/>
        </p:blipFill>
        <p:spPr bwMode="auto">
          <a:xfrm>
            <a:off x="1086198" y="4941168"/>
            <a:ext cx="571805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5188" y="692696"/>
            <a:ext cx="2055812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0" descr="N:\PR and Comms Manager\Corporate ID &amp; Logos\Funders Logo Strip\ERDF + EUSF Version\Colour\ERDFEUSF logostrip (col)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369"/>
          <a:stretch/>
        </p:blipFill>
        <p:spPr bwMode="auto">
          <a:xfrm>
            <a:off x="6862673" y="5019731"/>
            <a:ext cx="101158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5125" y="836441"/>
            <a:ext cx="2283005" cy="562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869044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EU SIF in the UK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4000"/>
              </a:lnSpc>
            </a:pPr>
            <a:r>
              <a:rPr lang="en-GB" dirty="0" smtClean="0"/>
              <a:t>National approach – no regional (NUTS1) government</a:t>
            </a:r>
          </a:p>
          <a:p>
            <a:pPr>
              <a:lnSpc>
                <a:spcPct val="114000"/>
              </a:lnSpc>
            </a:pPr>
            <a:r>
              <a:rPr lang="en-GB" dirty="0" smtClean="0"/>
              <a:t>ERDF</a:t>
            </a:r>
            <a:r>
              <a:rPr lang="en-GB" dirty="0"/>
              <a:t>, ESF and EARFD programmes currently run by three separate Government </a:t>
            </a:r>
            <a:r>
              <a:rPr lang="en-GB" dirty="0" smtClean="0"/>
              <a:t>departments</a:t>
            </a:r>
          </a:p>
          <a:p>
            <a:pPr>
              <a:lnSpc>
                <a:spcPct val="114000"/>
              </a:lnSpc>
            </a:pPr>
            <a:r>
              <a:rPr lang="en-GB" dirty="0" smtClean="0"/>
              <a:t>Department for Business, Innovation and Skills leading development of UK Partnership Agreement and England programme(s)</a:t>
            </a:r>
          </a:p>
          <a:p>
            <a:pPr>
              <a:lnSpc>
                <a:spcPct val="114000"/>
              </a:lnSpc>
            </a:pPr>
            <a:r>
              <a:rPr lang="en-GB" dirty="0" smtClean="0"/>
              <a:t>Separate chapters for devolved administrations (Scotland, Wales, Northern Ireland)</a:t>
            </a:r>
          </a:p>
          <a:p>
            <a:pPr>
              <a:lnSpc>
                <a:spcPct val="114000"/>
              </a:lnSpc>
            </a:pPr>
            <a:r>
              <a:rPr lang="en-GB" dirty="0" smtClean="0"/>
              <a:t>Local Enterprise Partnerships developing EU SIF strategies</a:t>
            </a:r>
          </a:p>
        </p:txBody>
      </p:sp>
    </p:spTree>
    <p:extLst>
      <p:ext uri="{BB962C8B-B14F-4D97-AF65-F5344CB8AC3E}">
        <p14:creationId xmlns:p14="http://schemas.microsoft.com/office/powerpoint/2010/main" val="365096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19" b="7795"/>
          <a:stretch/>
        </p:blipFill>
        <p:spPr>
          <a:xfrm>
            <a:off x="2483768" y="1700808"/>
            <a:ext cx="5760000" cy="4165566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00" y="363600"/>
            <a:ext cx="2761914" cy="257850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06547" y="416941"/>
            <a:ext cx="2628000" cy="10002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 smtClean="0">
                <a:latin typeface="Arial" pitchFamily="34" charset="0"/>
                <a:cs typeface="Arial" pitchFamily="34" charset="0"/>
              </a:rPr>
              <a:t>Gross domestic product (GDP)</a:t>
            </a:r>
          </a:p>
          <a:p>
            <a:pPr algn="ctr"/>
            <a:r>
              <a:rPr lang="en-GB" sz="1300" b="1" dirty="0">
                <a:latin typeface="Arial" pitchFamily="34" charset="0"/>
                <a:cs typeface="Arial" pitchFamily="34" charset="0"/>
              </a:rPr>
              <a:t>p</a:t>
            </a:r>
            <a:r>
              <a:rPr lang="en-GB" sz="1300" b="1" dirty="0" smtClean="0">
                <a:latin typeface="Arial" pitchFamily="34" charset="0"/>
                <a:cs typeface="Arial" pitchFamily="34" charset="0"/>
              </a:rPr>
              <a:t>er inhabitant, in purchasing</a:t>
            </a:r>
          </a:p>
          <a:p>
            <a:pPr algn="ctr"/>
            <a:r>
              <a:rPr lang="en-GB" sz="1300" b="1" dirty="0">
                <a:latin typeface="Arial" pitchFamily="34" charset="0"/>
                <a:cs typeface="Arial" pitchFamily="34" charset="0"/>
              </a:rPr>
              <a:t>p</a:t>
            </a:r>
            <a:r>
              <a:rPr lang="en-GB" sz="1300" b="1" dirty="0" smtClean="0">
                <a:latin typeface="Arial" pitchFamily="34" charset="0"/>
                <a:cs typeface="Arial" pitchFamily="34" charset="0"/>
              </a:rPr>
              <a:t>ower standard (PPS),</a:t>
            </a:r>
          </a:p>
          <a:p>
            <a:pPr algn="ctr"/>
            <a:r>
              <a:rPr lang="en-GB" sz="1300" b="1" dirty="0">
                <a:latin typeface="Arial" pitchFamily="34" charset="0"/>
                <a:cs typeface="Arial" pitchFamily="34" charset="0"/>
              </a:rPr>
              <a:t>b</a:t>
            </a:r>
            <a:r>
              <a:rPr lang="en-GB" sz="1300" b="1" dirty="0" smtClean="0">
                <a:latin typeface="Arial" pitchFamily="34" charset="0"/>
                <a:cs typeface="Arial" pitchFamily="34" charset="0"/>
              </a:rPr>
              <a:t>y NUTS 2 region, 2008</a:t>
            </a:r>
          </a:p>
          <a:p>
            <a:pPr algn="ctr"/>
            <a:r>
              <a:rPr lang="en-GB" sz="700" b="1" dirty="0" smtClean="0">
                <a:latin typeface="Arial" pitchFamily="34" charset="0"/>
                <a:cs typeface="Arial" pitchFamily="34" charset="0"/>
              </a:rPr>
              <a:t>(in percentage of EU-27 = 100)</a:t>
            </a:r>
            <a:endParaRPr lang="en-GB" sz="7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73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Cornwall </a:t>
            </a:r>
            <a:r>
              <a:rPr lang="en-GB" dirty="0" smtClean="0"/>
              <a:t>&amp; Isles of Scilly– </a:t>
            </a:r>
            <a:r>
              <a:rPr lang="en-GB" dirty="0"/>
              <a:t>a less developed region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998541"/>
            <a:ext cx="4628333" cy="4899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9552" y="543629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 smtClean="0"/>
              <a:t>Source: </a:t>
            </a:r>
            <a:r>
              <a:rPr lang="en-GB" sz="1200" i="1" dirty="0" smtClean="0"/>
              <a:t>C&amp;IoS</a:t>
            </a:r>
            <a:r>
              <a:rPr lang="en-GB" sz="1200" i="1" dirty="0" smtClean="0"/>
              <a:t> EU SIF Strategy October 2013</a:t>
            </a:r>
            <a:endParaRPr lang="en-GB" sz="12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1628800"/>
            <a:ext cx="280831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Population 534,500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GVA 7.5 </a:t>
            </a:r>
            <a:r>
              <a:rPr lang="en-GB" dirty="0" smtClean="0"/>
              <a:t>bn</a:t>
            </a:r>
            <a:r>
              <a:rPr lang="en-GB" dirty="0" smtClean="0"/>
              <a:t> in 2011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GVA growth 9.1% from 1999 – 2009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21,105 registered enterprises…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…of which 99.8% are SMEs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1 in 5 of the workforce is self-employed (</a:t>
            </a:r>
            <a:r>
              <a:rPr lang="en-GB" dirty="0" smtClean="0"/>
              <a:t>cf</a:t>
            </a:r>
            <a:r>
              <a:rPr lang="en-GB" dirty="0" smtClean="0"/>
              <a:t> 1 in 8 in UK)</a:t>
            </a:r>
          </a:p>
        </p:txBody>
      </p:sp>
    </p:spTree>
    <p:extLst>
      <p:ext uri="{BB962C8B-B14F-4D97-AF65-F5344CB8AC3E}">
        <p14:creationId xmlns:p14="http://schemas.microsoft.com/office/powerpoint/2010/main" val="395134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About Combined Universities in Cornwall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Partnership of 5 main higher education providers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Supported by local authority and local enterprise partnership</a:t>
            </a:r>
          </a:p>
          <a:p>
            <a:r>
              <a:rPr lang="en-GB" dirty="0" smtClean="0"/>
              <a:t>Core purpose - develop higher education to support economic growth, raise aspiration and widen HE participation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0747" y="3054613"/>
            <a:ext cx="1036356" cy="87924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1" y="3114177"/>
            <a:ext cx="912115" cy="727559"/>
          </a:xfrm>
          <a:prstGeom prst="rect">
            <a:avLst/>
          </a:prstGeom>
        </p:spPr>
      </p:pic>
      <p:pic>
        <p:nvPicPr>
          <p:cNvPr id="1028" name="Picture 4" descr="Plymouth University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516" y="2095027"/>
            <a:ext cx="1418520" cy="959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5" y="2306195"/>
            <a:ext cx="1829705" cy="450667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2193084"/>
            <a:ext cx="1440160" cy="59201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7364" y="3171652"/>
            <a:ext cx="758572" cy="758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31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Structural Funds investment in </a:t>
            </a:r>
            <a:r>
              <a:rPr lang="en-GB" dirty="0" smtClean="0"/>
              <a:t>CUC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056388"/>
            <a:ext cx="8229600" cy="1368151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/>
              <a:t>The journey:</a:t>
            </a:r>
          </a:p>
          <a:p>
            <a:pPr>
              <a:lnSpc>
                <a:spcPct val="100000"/>
              </a:lnSpc>
            </a:pPr>
            <a:r>
              <a:rPr lang="en-GB" sz="2000" dirty="0"/>
              <a:t>Objective 1: developing HE infrastructure, taught programmes, encouraging graduate retention</a:t>
            </a:r>
          </a:p>
          <a:p>
            <a:pPr marL="457200" lvl="1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83568" y="2420888"/>
            <a:ext cx="3672408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dirty="0" smtClean="0"/>
              <a:t>ERDF examples</a:t>
            </a:r>
          </a:p>
          <a:p>
            <a:r>
              <a:rPr lang="en-GB" sz="1400" dirty="0"/>
              <a:t>Tremough</a:t>
            </a:r>
            <a:r>
              <a:rPr lang="en-GB" sz="1400" dirty="0"/>
              <a:t> Campus</a:t>
            </a:r>
          </a:p>
          <a:p>
            <a:r>
              <a:rPr lang="en-GB" sz="1400" dirty="0" smtClean="0"/>
              <a:t>HE centre Truro College</a:t>
            </a:r>
          </a:p>
          <a:p>
            <a:r>
              <a:rPr lang="en-GB" sz="1400" dirty="0" smtClean="0"/>
              <a:t>HE centres Cornwall College</a:t>
            </a:r>
          </a:p>
          <a:p>
            <a:r>
              <a:rPr lang="en-GB" sz="1400" dirty="0" smtClean="0"/>
              <a:t>Knowledge Spa at Royal Cornwall Hospital</a:t>
            </a:r>
            <a:endParaRPr lang="en-GB" sz="1400" dirty="0"/>
          </a:p>
          <a:p>
            <a:r>
              <a:rPr lang="en-GB" sz="1400" dirty="0"/>
              <a:t>Agrifood</a:t>
            </a:r>
            <a:r>
              <a:rPr lang="en-GB" sz="1400" dirty="0"/>
              <a:t> innovation centre</a:t>
            </a:r>
          </a:p>
          <a:p>
            <a:pPr marL="457200" lvl="1" indent="0">
              <a:buFont typeface="Arial" charset="0"/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49491" y="5373216"/>
            <a:ext cx="8229600" cy="1368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000" dirty="0"/>
              <a:t>Total Objective 1 investment (ERDF &amp; ESF</a:t>
            </a:r>
            <a:r>
              <a:rPr lang="en-GB" sz="2000" dirty="0" smtClean="0"/>
              <a:t>)</a:t>
            </a:r>
          </a:p>
          <a:p>
            <a:pPr marL="0" indent="0" algn="ctr">
              <a:buNone/>
            </a:pPr>
            <a:r>
              <a:rPr lang="en-GB" sz="2000" b="1" dirty="0" smtClean="0"/>
              <a:t>£</a:t>
            </a:r>
            <a:r>
              <a:rPr lang="en-GB" sz="2000" b="1" dirty="0"/>
              <a:t>147,000,000</a:t>
            </a:r>
          </a:p>
          <a:p>
            <a:pPr marL="457200" lvl="1" indent="0">
              <a:buFont typeface="Arial" charset="0"/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860032" y="2424539"/>
            <a:ext cx="3672408" cy="2445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dirty="0" smtClean="0"/>
              <a:t>ESF examples</a:t>
            </a:r>
          </a:p>
          <a:p>
            <a:r>
              <a:rPr lang="en-GB" sz="1400" dirty="0" smtClean="0"/>
              <a:t>Business short courses</a:t>
            </a:r>
          </a:p>
          <a:p>
            <a:r>
              <a:rPr lang="en-GB" sz="1400" dirty="0" smtClean="0"/>
              <a:t>Graduate Placements</a:t>
            </a:r>
          </a:p>
          <a:p>
            <a:r>
              <a:rPr lang="en-GB" sz="1400" dirty="0" smtClean="0"/>
              <a:t>Research Fund</a:t>
            </a:r>
          </a:p>
          <a:p>
            <a:pPr marL="457200" lvl="1" indent="0">
              <a:buFont typeface="Arial" charset="0"/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14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Structural Funds investment in </a:t>
            </a:r>
            <a:r>
              <a:rPr lang="en-GB" dirty="0" smtClean="0"/>
              <a:t>CUC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056388"/>
            <a:ext cx="8229600" cy="1368151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/>
              <a:t>The journey:</a:t>
            </a:r>
          </a:p>
          <a:p>
            <a:pPr>
              <a:lnSpc>
                <a:spcPct val="100000"/>
              </a:lnSpc>
            </a:pPr>
            <a:r>
              <a:rPr lang="en-GB" sz="2000" dirty="0"/>
              <a:t>Convergence – developing economically-relevant </a:t>
            </a:r>
            <a:r>
              <a:rPr lang="en-GB" sz="2000" dirty="0" smtClean="0"/>
              <a:t>research, driving </a:t>
            </a:r>
            <a:r>
              <a:rPr lang="en-GB" sz="2000" dirty="0"/>
              <a:t>links with </a:t>
            </a:r>
            <a:r>
              <a:rPr lang="en-GB" sz="2000" dirty="0" smtClean="0"/>
              <a:t>business, increasing higher level skills</a:t>
            </a:r>
            <a:endParaRPr lang="en-GB" sz="2000" dirty="0"/>
          </a:p>
          <a:p>
            <a:pPr marL="457200" lvl="1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83568" y="2420888"/>
            <a:ext cx="3672408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dirty="0" smtClean="0"/>
              <a:t>ERDF examples</a:t>
            </a:r>
          </a:p>
          <a:p>
            <a:r>
              <a:rPr lang="en-GB" sz="1400" dirty="0" smtClean="0"/>
              <a:t>Environment and Sustainability Institute</a:t>
            </a:r>
          </a:p>
          <a:p>
            <a:r>
              <a:rPr lang="en-GB" sz="1400" dirty="0" smtClean="0"/>
              <a:t>PRIMaRE</a:t>
            </a:r>
            <a:endParaRPr lang="en-GB" sz="1400" dirty="0" smtClean="0"/>
          </a:p>
          <a:p>
            <a:r>
              <a:rPr lang="en-GB" sz="1400" dirty="0" smtClean="0"/>
              <a:t>Academy for Innovation and Research</a:t>
            </a:r>
          </a:p>
          <a:p>
            <a:r>
              <a:rPr lang="en-GB" sz="1400" dirty="0" smtClean="0"/>
              <a:t>European Centre for Environment &amp; Human Health</a:t>
            </a:r>
          </a:p>
          <a:p>
            <a:r>
              <a:rPr lang="en-GB" sz="1400" dirty="0" smtClean="0"/>
              <a:t>Falmouth Marine School</a:t>
            </a:r>
          </a:p>
          <a:p>
            <a:r>
              <a:rPr lang="en-GB" sz="1400" dirty="0" smtClean="0"/>
              <a:t>Innovation centres and Innovation Vouchers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49491" y="5373217"/>
            <a:ext cx="8229600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000" dirty="0"/>
              <a:t>Total Convergence investment (ERDF &amp; ESF</a:t>
            </a:r>
            <a:r>
              <a:rPr lang="en-GB" sz="2000" dirty="0" smtClean="0"/>
              <a:t>)</a:t>
            </a:r>
            <a:r>
              <a:rPr lang="en-GB" sz="2000" dirty="0"/>
              <a:t>	</a:t>
            </a:r>
            <a:endParaRPr lang="en-GB" sz="2000" dirty="0" smtClean="0"/>
          </a:p>
          <a:p>
            <a:pPr marL="0" indent="0" algn="ctr">
              <a:buNone/>
            </a:pPr>
            <a:r>
              <a:rPr lang="en-GB" sz="2000" b="1" dirty="0" smtClean="0"/>
              <a:t>£</a:t>
            </a:r>
            <a:r>
              <a:rPr lang="en-GB" sz="2000" b="1" dirty="0"/>
              <a:t>115,000,000</a:t>
            </a:r>
          </a:p>
          <a:p>
            <a:pPr marL="457200" lvl="1" indent="0">
              <a:buFont typeface="Arial" charset="0"/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860032" y="2424539"/>
            <a:ext cx="3672408" cy="2445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dirty="0" smtClean="0"/>
              <a:t>ESF examples</a:t>
            </a:r>
          </a:p>
          <a:p>
            <a:r>
              <a:rPr lang="en-GB" sz="1400" dirty="0" smtClean="0"/>
              <a:t>Enterprise Programme</a:t>
            </a:r>
          </a:p>
          <a:p>
            <a:r>
              <a:rPr lang="en-GB" sz="1400" dirty="0" smtClean="0"/>
              <a:t>Business short courses</a:t>
            </a:r>
          </a:p>
          <a:p>
            <a:r>
              <a:rPr lang="en-GB" sz="1400" dirty="0" smtClean="0"/>
              <a:t>Graduate Placements</a:t>
            </a:r>
          </a:p>
          <a:p>
            <a:r>
              <a:rPr lang="en-GB" sz="1400" dirty="0" smtClean="0"/>
              <a:t>Collaborative research (PhDs)</a:t>
            </a:r>
          </a:p>
          <a:p>
            <a:r>
              <a:rPr lang="en-GB" sz="1400" dirty="0" smtClean="0"/>
              <a:t>Raising Aspirations Programme</a:t>
            </a:r>
          </a:p>
          <a:p>
            <a:pPr marL="457200" lvl="1" indent="0">
              <a:buFont typeface="Arial" charset="0"/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015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Sources of match funding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248472"/>
          </a:xfrm>
        </p:spPr>
        <p:txBody>
          <a:bodyPr/>
          <a:lstStyle/>
          <a:p>
            <a:r>
              <a:rPr lang="en-GB" sz="2000" dirty="0" smtClean="0"/>
              <a:t>Central government capital allocation</a:t>
            </a:r>
          </a:p>
          <a:p>
            <a:r>
              <a:rPr lang="en-GB" sz="2000" dirty="0" smtClean="0"/>
              <a:t>Higher Education Funding Council</a:t>
            </a:r>
          </a:p>
          <a:p>
            <a:r>
              <a:rPr lang="en-GB" sz="2000" dirty="0" smtClean="0"/>
              <a:t>Regional Development Agency</a:t>
            </a:r>
          </a:p>
          <a:p>
            <a:r>
              <a:rPr lang="en-GB" sz="2000" dirty="0" smtClean="0"/>
              <a:t>Local Authority</a:t>
            </a:r>
          </a:p>
          <a:p>
            <a:r>
              <a:rPr lang="en-GB" sz="2000" dirty="0" smtClean="0"/>
              <a:t>Institutions’ own funds</a:t>
            </a:r>
          </a:p>
          <a:p>
            <a:r>
              <a:rPr lang="en-GB" sz="2000" dirty="0" smtClean="0"/>
              <a:t>Tuition fees, grants and loans</a:t>
            </a:r>
          </a:p>
          <a:p>
            <a:r>
              <a:rPr lang="en-GB" sz="2000" dirty="0" smtClean="0"/>
              <a:t>Business co-investment</a:t>
            </a:r>
          </a:p>
          <a:p>
            <a:r>
              <a:rPr lang="en-GB" sz="2000" dirty="0" smtClean="0"/>
              <a:t>Commercial venture-capital</a:t>
            </a:r>
            <a:endParaRPr lang="en-GB" sz="2000" dirty="0"/>
          </a:p>
          <a:p>
            <a:pPr marL="457200" lvl="1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580112" y="2924944"/>
            <a:ext cx="2952328" cy="203132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/>
              <a:t>Total funding package:</a:t>
            </a:r>
          </a:p>
          <a:p>
            <a:endParaRPr lang="en-GB" b="1" dirty="0"/>
          </a:p>
          <a:p>
            <a:r>
              <a:rPr lang="en-GB" b="1" dirty="0" smtClean="0"/>
              <a:t>£180m ERDF and ESF</a:t>
            </a:r>
          </a:p>
          <a:p>
            <a:endParaRPr lang="en-GB" b="1" dirty="0"/>
          </a:p>
          <a:p>
            <a:r>
              <a:rPr lang="en-GB" b="1" dirty="0" smtClean="0"/>
              <a:t>£135m match</a:t>
            </a:r>
          </a:p>
          <a:p>
            <a:endParaRPr lang="en-GB" b="1" dirty="0"/>
          </a:p>
          <a:p>
            <a:r>
              <a:rPr lang="en-GB" b="1" dirty="0" smtClean="0"/>
              <a:t>Total investment £315m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35949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CUC investment </a:t>
            </a:r>
            <a:r>
              <a:rPr lang="en-GB" dirty="0" smtClean="0"/>
              <a:t>impact in Cornwall </a:t>
            </a:r>
            <a:endParaRPr lang="en-GB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198011"/>
            <a:ext cx="3959145" cy="4899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070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2482</TotalTime>
  <Words>529</Words>
  <Application>Microsoft Office PowerPoint</Application>
  <PresentationFormat>On-screen Show (4:3)</PresentationFormat>
  <Paragraphs>112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1_Office Theme</vt:lpstr>
      <vt:lpstr>5_Office Theme</vt:lpstr>
      <vt:lpstr>PowerPoint Presentation</vt:lpstr>
      <vt:lpstr>EU SIF in the UK</vt:lpstr>
      <vt:lpstr>PowerPoint Presentation</vt:lpstr>
      <vt:lpstr>Cornwall &amp; Isles of Scilly– a less developed region</vt:lpstr>
      <vt:lpstr>About Combined Universities in Cornwall</vt:lpstr>
      <vt:lpstr>Structural Funds investment in CUC</vt:lpstr>
      <vt:lpstr>Structural Funds investment in CUC</vt:lpstr>
      <vt:lpstr>Sources of match funding</vt:lpstr>
      <vt:lpstr>CUC investment impact in Cornwall </vt:lpstr>
      <vt:lpstr>Post 2013</vt:lpstr>
      <vt:lpstr>Post 2013</vt:lpstr>
      <vt:lpstr>Post 2013</vt:lpstr>
      <vt:lpstr>Post 2013</vt:lpstr>
      <vt:lpstr>PowerPoint Presentation</vt:lpstr>
      <vt:lpstr>PowerPoint Presentation</vt:lpstr>
      <vt:lpstr>PowerPoint Presentation</vt:lpstr>
    </vt:vector>
  </TitlesOfParts>
  <Company>Combined Universities in Cornwall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Undergraduate mainstream higher education, Foundation Degrees, Bachelor’s Degrees, other higher level skills</dc:title>
  <dc:creator>Andrew Hickley</dc:creator>
  <cp:lastModifiedBy>Sue Brownlow</cp:lastModifiedBy>
  <cp:revision>103</cp:revision>
  <cp:lastPrinted>2012-09-19T09:21:01Z</cp:lastPrinted>
  <dcterms:created xsi:type="dcterms:W3CDTF">2012-09-04T14:11:18Z</dcterms:created>
  <dcterms:modified xsi:type="dcterms:W3CDTF">2013-11-15T19:25:14Z</dcterms:modified>
</cp:coreProperties>
</file>