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99" r:id="rId2"/>
    <p:sldId id="400" r:id="rId3"/>
    <p:sldId id="401" r:id="rId4"/>
    <p:sldId id="402" r:id="rId5"/>
    <p:sldId id="403" r:id="rId6"/>
    <p:sldId id="404" r:id="rId7"/>
    <p:sldId id="405" r:id="rId8"/>
    <p:sldId id="371" r:id="rId9"/>
    <p:sldId id="387" r:id="rId10"/>
    <p:sldId id="372" r:id="rId11"/>
    <p:sldId id="373" r:id="rId12"/>
    <p:sldId id="398" r:id="rId13"/>
    <p:sldId id="376" r:id="rId14"/>
    <p:sldId id="378" r:id="rId15"/>
    <p:sldId id="379" r:id="rId16"/>
    <p:sldId id="380" r:id="rId17"/>
    <p:sldId id="384" r:id="rId1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y Hilbrich" initials="RH" lastIdx="10" clrIdx="0"/>
  <p:cmAuthor id="1" name="schuster" initials="r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092"/>
    <a:srgbClr val="00FF00"/>
    <a:srgbClr val="FFCCFF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Designformatvorlage 2 - Akz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Designformatvorlage 2 - Akz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Designformatvorlage 2 - Akz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Designformatvorlage 2 - Akz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>
        <p:scale>
          <a:sx n="70" d="100"/>
          <a:sy n="70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6E029-419C-40F6-AFAA-8D2DF75F75F2}" type="datetimeFigureOut">
              <a:rPr lang="de-DE" smtClean="0"/>
              <a:t>03.05.2013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DDEE2-A22B-49D7-AECC-24FD10E401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9155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2765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E15C039-2A2A-495F-9750-312C866BBBE2}" type="slidenum">
              <a:rPr lang="de-DE"/>
              <a:pPr eaLnBrk="1" hangingPunct="1"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2867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B6BCA85-BCEB-4C7B-91AD-A781C3051C68}" type="slidenum">
              <a:rPr lang="de-DE"/>
              <a:pPr eaLnBrk="1" hangingPunct="1"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3F69E0B-3BF3-47E8-A2E9-B1C3F88F1FC4}" type="slidenum">
              <a:rPr lang="de-DE"/>
              <a:pPr eaLnBrk="1" hangingPunct="1"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3072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57060F9-BCFC-4A6F-8559-F6BD7505AD59}" type="slidenum">
              <a:rPr lang="de-DE"/>
              <a:pPr eaLnBrk="1" hangingPunct="1"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DDEE2-A22B-49D7-AECC-24FD10E40128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431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5367B-949D-436C-8047-4937D173708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32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FD3C3-5CD3-4870-8EE7-05CD22BCE2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55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E088E-9539-48BC-8066-BD7F583DA77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16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31771-71A7-49A1-9034-8B23A2761C1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41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69F17-D2B2-4303-8A88-31188BEC0A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49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0B25B-B00D-4CA3-9676-79CD22AAEA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6271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7615B-6A23-46BD-831C-75F05FF9AC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056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0054B-39B4-4793-986D-EEDCCB450D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615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73A29-60C8-4CE6-83C4-6CAEA98B94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704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90686-DE88-4974-B0B4-2546EFE2BB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925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37F5F-697F-418B-A2EB-FC205C9986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5807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EF5C372-351B-482F-B28A-C1F89B006CD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8331" y="0"/>
            <a:ext cx="9145588" cy="6858000"/>
          </a:xfrm>
        </p:spPr>
      </p:pic>
      <p:sp>
        <p:nvSpPr>
          <p:cNvPr id="2" name="Rechteck 1"/>
          <p:cNvSpPr/>
          <p:nvPr/>
        </p:nvSpPr>
        <p:spPr>
          <a:xfrm>
            <a:off x="0" y="908050"/>
            <a:ext cx="842518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>
                <a:solidFill>
                  <a:srgbClr val="376092"/>
                </a:solidFill>
              </a:rPr>
              <a:t>„</a:t>
            </a:r>
            <a:r>
              <a:rPr lang="de-DE" sz="2800" b="1" dirty="0">
                <a:solidFill>
                  <a:srgbClr val="376092"/>
                </a:solidFill>
              </a:rPr>
              <a:t>Differenz, Hierarchie und Geschlecht – </a:t>
            </a:r>
          </a:p>
          <a:p>
            <a:endParaRPr lang="de-DE" sz="2000" b="1" dirty="0" smtClean="0">
              <a:solidFill>
                <a:srgbClr val="376092"/>
              </a:solidFill>
            </a:endParaRPr>
          </a:p>
          <a:p>
            <a:r>
              <a:rPr lang="de-DE" sz="2000" b="1" dirty="0" smtClean="0">
                <a:solidFill>
                  <a:srgbClr val="376092"/>
                </a:solidFill>
              </a:rPr>
              <a:t>Neuordnungen </a:t>
            </a:r>
            <a:r>
              <a:rPr lang="de-DE" sz="2000" b="1" dirty="0">
                <a:solidFill>
                  <a:srgbClr val="376092"/>
                </a:solidFill>
              </a:rPr>
              <a:t>im Verhältnis von </a:t>
            </a:r>
            <a:r>
              <a:rPr lang="de-DE" sz="2000" b="1" dirty="0" smtClean="0">
                <a:solidFill>
                  <a:srgbClr val="376092"/>
                </a:solidFill>
              </a:rPr>
              <a:t>Lehre</a:t>
            </a:r>
          </a:p>
          <a:p>
            <a:r>
              <a:rPr lang="de-DE" sz="2000" b="1" dirty="0" smtClean="0">
                <a:solidFill>
                  <a:srgbClr val="376092"/>
                </a:solidFill>
              </a:rPr>
              <a:t>und </a:t>
            </a:r>
            <a:r>
              <a:rPr lang="de-DE" sz="2000" b="1" dirty="0">
                <a:solidFill>
                  <a:srgbClr val="376092"/>
                </a:solidFill>
              </a:rPr>
              <a:t>Forschung am Beispiel </a:t>
            </a:r>
            <a:r>
              <a:rPr lang="de-DE" sz="2000" b="1" dirty="0" smtClean="0">
                <a:solidFill>
                  <a:srgbClr val="376092"/>
                </a:solidFill>
              </a:rPr>
              <a:t> der </a:t>
            </a:r>
            <a:r>
              <a:rPr lang="de-DE" sz="2000" b="1" dirty="0">
                <a:solidFill>
                  <a:srgbClr val="376092"/>
                </a:solidFill>
              </a:rPr>
              <a:t>Lehrprofessur“ </a:t>
            </a:r>
          </a:p>
          <a:p>
            <a:pPr>
              <a:defRPr/>
            </a:pPr>
            <a:endParaRPr lang="de-DE" sz="2800" b="1" dirty="0">
              <a:solidFill>
                <a:srgbClr val="376092"/>
              </a:solidFill>
            </a:endParaRPr>
          </a:p>
          <a:p>
            <a:pPr>
              <a:defRPr/>
            </a:pPr>
            <a:r>
              <a:rPr lang="de-DE" i="1" dirty="0" smtClean="0">
                <a:solidFill>
                  <a:srgbClr val="376092"/>
                </a:solidFill>
                <a:latin typeface="+mn-lt"/>
                <a:cs typeface="Arial" charset="0"/>
              </a:rPr>
              <a:t>Romy </a:t>
            </a:r>
            <a:r>
              <a:rPr lang="de-DE" i="1" dirty="0" err="1" smtClean="0">
                <a:solidFill>
                  <a:srgbClr val="376092"/>
                </a:solidFill>
                <a:latin typeface="+mn-lt"/>
                <a:cs typeface="Arial" charset="0"/>
              </a:rPr>
              <a:t>Hilbrich</a:t>
            </a:r>
            <a:r>
              <a:rPr lang="de-DE" i="1" dirty="0" smtClean="0">
                <a:solidFill>
                  <a:srgbClr val="376092"/>
                </a:solidFill>
                <a:latin typeface="+mn-lt"/>
                <a:cs typeface="Arial" charset="0"/>
              </a:rPr>
              <a:t> und Robert </a:t>
            </a:r>
            <a:r>
              <a:rPr lang="de-DE" i="1" dirty="0">
                <a:solidFill>
                  <a:srgbClr val="376092"/>
                </a:solidFill>
                <a:latin typeface="+mn-lt"/>
                <a:cs typeface="Arial" charset="0"/>
              </a:rPr>
              <a:t>Schuster </a:t>
            </a:r>
            <a:r>
              <a:rPr lang="de-DE" i="1" dirty="0">
                <a:solidFill>
                  <a:srgbClr val="376092"/>
                </a:solidFill>
                <a:latin typeface="Arial" charset="0"/>
                <a:cs typeface="Arial" charset="0"/>
              </a:rPr>
              <a:t/>
            </a:r>
            <a:br>
              <a:rPr lang="de-DE" i="1" dirty="0">
                <a:solidFill>
                  <a:srgbClr val="376092"/>
                </a:solidFill>
                <a:latin typeface="Arial" charset="0"/>
                <a:cs typeface="Arial" charset="0"/>
              </a:rPr>
            </a:br>
            <a:endParaRPr lang="de-DE" i="1" dirty="0" smtClean="0">
              <a:solidFill>
                <a:srgbClr val="376092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de-DE" i="1" dirty="0" smtClean="0">
              <a:solidFill>
                <a:srgbClr val="376092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de-DE" dirty="0" smtClean="0">
                <a:solidFill>
                  <a:srgbClr val="376092"/>
                </a:solidFill>
              </a:rPr>
              <a:t>Projekt: </a:t>
            </a:r>
            <a:r>
              <a:rPr lang="de-DE" i="1" dirty="0" smtClean="0">
                <a:solidFill>
                  <a:srgbClr val="376092"/>
                </a:solidFill>
              </a:rPr>
              <a:t>‚</a:t>
            </a:r>
            <a:r>
              <a:rPr lang="de-DE" i="1" dirty="0">
                <a:solidFill>
                  <a:srgbClr val="376092"/>
                </a:solidFill>
              </a:rPr>
              <a:t>Männliche‘ Forschung – ‚weibliche‘ Lehre? </a:t>
            </a:r>
            <a:r>
              <a:rPr lang="de-DE" i="1" dirty="0" smtClean="0">
                <a:solidFill>
                  <a:srgbClr val="376092"/>
                </a:solidFill>
              </a:rPr>
              <a:t>Konsequenzen der </a:t>
            </a:r>
            <a:r>
              <a:rPr lang="de-DE" i="1" dirty="0">
                <a:solidFill>
                  <a:srgbClr val="376092"/>
                </a:solidFill>
              </a:rPr>
              <a:t>Föderalismusreform für </a:t>
            </a:r>
            <a:r>
              <a:rPr lang="de-DE" i="1" dirty="0" smtClean="0">
                <a:solidFill>
                  <a:srgbClr val="376092"/>
                </a:solidFill>
              </a:rPr>
              <a:t>Personalstruktur </a:t>
            </a:r>
            <a:r>
              <a:rPr lang="de-DE" i="1" dirty="0">
                <a:solidFill>
                  <a:srgbClr val="376092"/>
                </a:solidFill>
              </a:rPr>
              <a:t>und Besoldung </a:t>
            </a:r>
            <a:r>
              <a:rPr lang="de-DE" i="1" dirty="0" smtClean="0">
                <a:solidFill>
                  <a:srgbClr val="376092"/>
                </a:solidFill>
              </a:rPr>
              <a:t>am </a:t>
            </a:r>
            <a:r>
              <a:rPr lang="de-DE" i="1" dirty="0">
                <a:solidFill>
                  <a:srgbClr val="376092"/>
                </a:solidFill>
              </a:rPr>
              <a:t>Arbeitsplatz </a:t>
            </a:r>
            <a:r>
              <a:rPr lang="de-DE" i="1" dirty="0" smtClean="0">
                <a:solidFill>
                  <a:srgbClr val="376092"/>
                </a:solidFill>
              </a:rPr>
              <a:t>Universität</a:t>
            </a:r>
          </a:p>
          <a:p>
            <a:pPr>
              <a:defRPr/>
            </a:pPr>
            <a:r>
              <a:rPr lang="de-DE" dirty="0"/>
              <a:t> 				</a:t>
            </a:r>
            <a:endParaRPr lang="de-DE" dirty="0">
              <a:solidFill>
                <a:srgbClr val="376092"/>
              </a:solidFill>
            </a:endParaRPr>
          </a:p>
          <a:p>
            <a:pPr>
              <a:defRPr/>
            </a:pPr>
            <a:endParaRPr lang="de-DE" sz="2800" dirty="0" smtClean="0"/>
          </a:p>
        </p:txBody>
      </p:sp>
      <p:pic>
        <p:nvPicPr>
          <p:cNvPr id="2052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120" y="764704"/>
            <a:ext cx="214312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2123728" y="5473435"/>
            <a:ext cx="31683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376092"/>
                </a:solidFill>
              </a:rPr>
              <a:t>                        Wittenberg, 26. April 2013</a:t>
            </a:r>
            <a:endParaRPr lang="de-DE" sz="1000" dirty="0">
              <a:solidFill>
                <a:srgbClr val="37609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386" y="4759099"/>
            <a:ext cx="5328592" cy="96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250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sp>
        <p:nvSpPr>
          <p:cNvPr id="2" name="Textfeld 1"/>
          <p:cNvSpPr txBox="1"/>
          <p:nvPr/>
        </p:nvSpPr>
        <p:spPr>
          <a:xfrm>
            <a:off x="1259632" y="330012"/>
            <a:ext cx="36872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4) Ergebnisse (Organisation)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0" y="836713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 smtClean="0"/>
              <a:t>Skepsis gegenüber der Lehrprofessur</a:t>
            </a:r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0" y="1483044"/>
            <a:ext cx="914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Argumentationen:</a:t>
            </a:r>
          </a:p>
          <a:p>
            <a:r>
              <a:rPr lang="de-DE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Qualitätsverschlechterung der Lehre durch (partielle) Entkopplung von Lehre und Forschung (Humboldt)</a:t>
            </a:r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Prestigearmut der Lehrprofessur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smtClean="0"/>
              <a:t>Gleichstellungspolitisches Risiko</a:t>
            </a:r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marL="742950" lvl="1" indent="-285750">
              <a:buFontTx/>
              <a:buChar char="-"/>
            </a:pP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302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sp>
        <p:nvSpPr>
          <p:cNvPr id="2" name="Textfeld 1"/>
          <p:cNvSpPr txBox="1"/>
          <p:nvPr/>
        </p:nvSpPr>
        <p:spPr>
          <a:xfrm>
            <a:off x="1259632" y="330012"/>
            <a:ext cx="3877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4) Ergebnisse (Organisation)	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0" y="836713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 smtClean="0"/>
              <a:t>Organisationale Erwartungen an die Lehrprofessur</a:t>
            </a:r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0" y="1483044"/>
            <a:ext cx="9144000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dirty="0" smtClean="0"/>
              <a:t> „Lehrqualität“ </a:t>
            </a:r>
            <a:endParaRPr lang="de-DE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de-DE" dirty="0" smtClean="0"/>
              <a:t>Strategie der qualitativen </a:t>
            </a:r>
            <a:r>
              <a:rPr lang="de-DE" dirty="0"/>
              <a:t>Verbesserung der Lehre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de-DE" dirty="0" smtClean="0"/>
              <a:t>Erwartung: besonderes </a:t>
            </a:r>
            <a:r>
              <a:rPr lang="de-DE" dirty="0"/>
              <a:t>Engagement in </a:t>
            </a:r>
            <a:r>
              <a:rPr lang="de-DE" dirty="0" smtClean="0"/>
              <a:t>Lehre und Lehrorganisation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de-DE" dirty="0" smtClean="0"/>
              <a:t>z.T. korrespondierend </a:t>
            </a:r>
            <a:r>
              <a:rPr lang="de-DE" dirty="0"/>
              <a:t>mit </a:t>
            </a:r>
            <a:r>
              <a:rPr lang="de-DE" dirty="0" smtClean="0"/>
              <a:t>modifizierten </a:t>
            </a:r>
            <a:r>
              <a:rPr lang="de-DE" dirty="0"/>
              <a:t>Forschungserwartungen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dirty="0" smtClean="0"/>
              <a:t>„Lehrquantität“</a:t>
            </a:r>
            <a:endParaRPr lang="de-DE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de-DE" dirty="0"/>
              <a:t>Strategie der </a:t>
            </a:r>
            <a:r>
              <a:rPr lang="de-DE" dirty="0" smtClean="0"/>
              <a:t>Steigerung der </a:t>
            </a:r>
            <a:r>
              <a:rPr lang="de-DE" dirty="0"/>
              <a:t>quantitativen</a:t>
            </a:r>
            <a:r>
              <a:rPr lang="de-DE" dirty="0" smtClean="0"/>
              <a:t> Lehrleistung </a:t>
            </a:r>
            <a:endParaRPr lang="de-DE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de-DE" dirty="0" smtClean="0"/>
              <a:t>Lehrerwartungen vor allem in Form von SWS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de-DE" dirty="0"/>
              <a:t>Traditionelle Forschungserwartungen </a:t>
            </a:r>
          </a:p>
          <a:p>
            <a:r>
              <a:rPr lang="de-DE" dirty="0" smtClean="0"/>
              <a:t>    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46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sp>
        <p:nvSpPr>
          <p:cNvPr id="2" name="Textfeld 1"/>
          <p:cNvSpPr txBox="1"/>
          <p:nvPr/>
        </p:nvSpPr>
        <p:spPr>
          <a:xfrm>
            <a:off x="1259632" y="330012"/>
            <a:ext cx="3877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4) Ergebnisse (Person)	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0" y="836713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 smtClean="0">
                <a:sym typeface="Wingdings" pitchFamily="2" charset="2"/>
              </a:rPr>
              <a:t>Motive, Präferenzen und Orientierungen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0" y="1483044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Forschungsinteresse (!)  </a:t>
            </a:r>
            <a:r>
              <a:rPr lang="de-DE" dirty="0"/>
              <a:t>als Hauptmotiv für Besetzung einer </a:t>
            </a:r>
            <a:r>
              <a:rPr lang="de-DE" dirty="0" smtClean="0"/>
              <a:t>Lehrprofessur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smtClean="0"/>
              <a:t>Selbstverständnis als Forscher/innen</a:t>
            </a:r>
            <a:endParaRPr lang="de-DE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de-DE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de-DE" dirty="0" smtClean="0"/>
              <a:t>Familiäres </a:t>
            </a:r>
            <a:r>
              <a:rPr lang="de-DE" dirty="0"/>
              <a:t>Engagement als bedeutsamer Faktor in berufsbiographischen Entscheidungssituationen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/>
              <a:buChar char="à"/>
            </a:pPr>
            <a:r>
              <a:rPr lang="de-DE" dirty="0">
                <a:sym typeface="Wingdings" pitchFamily="2" charset="2"/>
              </a:rPr>
              <a:t>Beschränkte räumliche Mobilität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Wingdings"/>
              <a:buChar char="à"/>
            </a:pPr>
            <a:r>
              <a:rPr lang="de-DE" dirty="0">
                <a:sym typeface="Wingdings" pitchFamily="2" charset="2"/>
              </a:rPr>
              <a:t>Sicherheit statt </a:t>
            </a:r>
            <a:r>
              <a:rPr lang="de-DE" dirty="0" smtClean="0">
                <a:sym typeface="Wingdings" pitchFamily="2" charset="2"/>
              </a:rPr>
              <a:t>riskanter wissenschaftlicher </a:t>
            </a:r>
            <a:r>
              <a:rPr lang="de-DE" dirty="0">
                <a:sym typeface="Wingdings" pitchFamily="2" charset="2"/>
              </a:rPr>
              <a:t>Karrieren</a:t>
            </a:r>
            <a:endParaRPr lang="de-DE" dirty="0"/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534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sp>
        <p:nvSpPr>
          <p:cNvPr id="2" name="Textfeld 1"/>
          <p:cNvSpPr txBox="1"/>
          <p:nvPr/>
        </p:nvSpPr>
        <p:spPr>
          <a:xfrm>
            <a:off x="1259632" y="330012"/>
            <a:ext cx="3877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4) Ergebnisse (Person)	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0" y="836713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 smtClean="0"/>
              <a:t>Probleme und Strategien der Lehrprofessor/</a:t>
            </a:r>
            <a:r>
              <a:rPr lang="de-DE" b="1" i="1" dirty="0" err="1" smtClean="0"/>
              <a:t>inn</a:t>
            </a:r>
            <a:r>
              <a:rPr lang="de-DE" b="1" i="1" dirty="0" smtClean="0"/>
              <a:t>/en</a:t>
            </a:r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0" y="1483044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(1) Zeitbudgetproblem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Individueller </a:t>
            </a:r>
            <a:r>
              <a:rPr lang="de-DE" dirty="0"/>
              <a:t>Wettbewerbsnachteil im Forschungswettbewerb 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Sinkende Lehrqualität</a:t>
            </a:r>
            <a:endParaRPr lang="de-DE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endParaRPr lang="de-DE" dirty="0"/>
          </a:p>
          <a:p>
            <a:r>
              <a:rPr lang="de-DE" dirty="0"/>
              <a:t>Strategien 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Stabilisierung der Forschungsorientierung (Arbeitsintensivierung, Rationalisierung der Lehr- und Forschungsorganisation, „Vorgezogene Forschungsinvestitionen“, Reduktion des Lehrvolumens, Reduktion der Lehrqualität, Exit) </a:t>
            </a: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smtClean="0"/>
              <a:t>Reduktion und Modifikation </a:t>
            </a:r>
            <a:r>
              <a:rPr lang="de-DE" dirty="0"/>
              <a:t>der forschungsbezogenen </a:t>
            </a:r>
            <a:r>
              <a:rPr lang="de-DE" dirty="0" smtClean="0"/>
              <a:t>Selbsterwartungen</a:t>
            </a:r>
          </a:p>
          <a:p>
            <a:pPr lvl="1"/>
            <a:endParaRPr lang="de-DE" dirty="0"/>
          </a:p>
          <a:p>
            <a:r>
              <a:rPr lang="de-DE" dirty="0" smtClean="0"/>
              <a:t>    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489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sp>
        <p:nvSpPr>
          <p:cNvPr id="2" name="Textfeld 1"/>
          <p:cNvSpPr txBox="1"/>
          <p:nvPr/>
        </p:nvSpPr>
        <p:spPr>
          <a:xfrm>
            <a:off x="1259632" y="330012"/>
            <a:ext cx="3877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4) Ergebnisse (Person)	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0" y="836713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 smtClean="0"/>
              <a:t>Probleme und Strategien der Lehrprofessor/</a:t>
            </a:r>
            <a:r>
              <a:rPr lang="de-DE" b="1" i="1" dirty="0" err="1" smtClean="0"/>
              <a:t>inn</a:t>
            </a:r>
            <a:r>
              <a:rPr lang="de-DE" b="1" i="1" dirty="0" smtClean="0"/>
              <a:t>/en</a:t>
            </a:r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0" y="1483044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(2) Prestigeproblem</a:t>
            </a: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smtClean="0"/>
              <a:t>Geringere Anerkennung auf Grundlage der Reputationsasymmetrie Lehre-Forschung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Weniger offensive Problematisierung durch die Befragten („eine Professur, wie jede andere auch“)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r>
              <a:rPr lang="de-DE" dirty="0"/>
              <a:t>Strategien 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Negieren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Selektives Kommunizieren 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Aufwerten der Stelle 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Exit</a:t>
            </a:r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r>
              <a:rPr lang="de-DE" dirty="0" smtClean="0"/>
              <a:t>    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372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sp>
        <p:nvSpPr>
          <p:cNvPr id="2" name="Textfeld 1"/>
          <p:cNvSpPr txBox="1"/>
          <p:nvPr/>
        </p:nvSpPr>
        <p:spPr>
          <a:xfrm>
            <a:off x="1259632" y="330012"/>
            <a:ext cx="3877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4) Ergebnisse (Person)	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0" y="1483044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(3) Gleichstellungspolitisches Risiko der Lehrprofessur </a:t>
            </a: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smtClean="0"/>
              <a:t>Diskursiv: „gleichstellungspolitisches Fiasko: Frauen lehren, Männer forschen“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Empirisch: männliche </a:t>
            </a:r>
            <a:r>
              <a:rPr lang="de-DE" dirty="0"/>
              <a:t>Dominanz </a:t>
            </a:r>
            <a:r>
              <a:rPr lang="de-DE" dirty="0" smtClean="0"/>
              <a:t>(29 Männer, 11 Frauen, 2 Stellen unbesetzt)</a:t>
            </a:r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Mögliche Erklärungsansätze: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Prestigearmut der LP durch Verunsicherung universitärer Stellenstrukturen nivelliert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Individuelle Dispositionen (Forschungs- und Familienorientierung) einflussreicher als biologisches Geschlecht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Fächer?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marL="742950" lvl="1" indent="-285750">
              <a:buFontTx/>
              <a:buChar char="-"/>
            </a:pPr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r>
              <a:rPr lang="de-DE" dirty="0" smtClean="0"/>
              <a:t>    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214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sp>
        <p:nvSpPr>
          <p:cNvPr id="2" name="Textfeld 1"/>
          <p:cNvSpPr txBox="1"/>
          <p:nvPr/>
        </p:nvSpPr>
        <p:spPr>
          <a:xfrm>
            <a:off x="1259632" y="330012"/>
            <a:ext cx="2954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5</a:t>
            </a:r>
            <a:r>
              <a:rPr lang="de-DE" sz="2000" b="1" dirty="0" smtClean="0"/>
              <a:t>) Zusammenfassung	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0" y="1483044"/>
            <a:ext cx="9144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 smtClean="0"/>
              <a:t>Etablierung der Lehrprofessur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Ausgeprägte Skepsis und Zurückhaltung der Universitäten</a:t>
            </a:r>
          </a:p>
          <a:p>
            <a:pPr marL="285750" indent="-285750">
              <a:buFontTx/>
              <a:buChar char="-"/>
            </a:pPr>
            <a:endParaRPr lang="de-DE" b="1" i="1" dirty="0"/>
          </a:p>
          <a:p>
            <a:r>
              <a:rPr lang="de-DE" b="1" i="1" dirty="0" smtClean="0"/>
              <a:t>Bedeutung </a:t>
            </a:r>
            <a:r>
              <a:rPr lang="de-DE" b="1" i="1" dirty="0"/>
              <a:t>der Differenzierung Lehre-Forschung für die Lehrprofessor/</a:t>
            </a:r>
            <a:r>
              <a:rPr lang="de-DE" b="1" i="1" dirty="0" err="1"/>
              <a:t>inn</a:t>
            </a:r>
            <a:r>
              <a:rPr lang="de-DE" b="1" i="1" dirty="0"/>
              <a:t>/en?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Forschungsinteresse als wichtiges Motiv der </a:t>
            </a:r>
            <a:r>
              <a:rPr lang="de-DE" dirty="0" err="1" smtClean="0"/>
              <a:t>Stelleninhabenden</a:t>
            </a:r>
            <a:r>
              <a:rPr lang="de-DE" dirty="0"/>
              <a:t> </a:t>
            </a:r>
            <a:r>
              <a:rPr lang="de-DE" dirty="0" smtClean="0"/>
              <a:t>für die Lehrprofessur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Intensiviertes Zeitbudgetproblem durch höhere Lehrverpflichtung als herausragendes Problem</a:t>
            </a:r>
            <a:endParaRPr lang="de-DE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de-DE" dirty="0" smtClean="0"/>
              <a:t>Prestigegefälle als verdecktes Problem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r>
              <a:rPr lang="de-DE" b="1" i="1" dirty="0" smtClean="0"/>
              <a:t>Gleichstellungspolitische Problematisierung der Lehrprofessur</a:t>
            </a:r>
            <a:endParaRPr lang="de-DE" b="1" i="1" dirty="0"/>
          </a:p>
          <a:p>
            <a:pPr marL="285750" indent="-285750">
              <a:buFontTx/>
              <a:buChar char="-"/>
            </a:pPr>
            <a:r>
              <a:rPr lang="de-DE" dirty="0"/>
              <a:t>Diskursiver Entwurf der Lehrprofessur als </a:t>
            </a:r>
            <a:r>
              <a:rPr lang="de-DE" dirty="0" smtClean="0"/>
              <a:t>prestigearm und weiblich</a:t>
            </a: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Faktisch </a:t>
            </a:r>
            <a:r>
              <a:rPr lang="de-DE" dirty="0" smtClean="0"/>
              <a:t>männliche Dominanz</a:t>
            </a: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Erklärungshypothesen</a:t>
            </a:r>
            <a:r>
              <a:rPr lang="de-DE" dirty="0" smtClean="0"/>
              <a:t>: </a:t>
            </a:r>
          </a:p>
          <a:p>
            <a:pPr marL="742950" lvl="1" indent="-285750">
              <a:buFontTx/>
              <a:buChar char="-"/>
            </a:pPr>
            <a:r>
              <a:rPr lang="de-DE" dirty="0" smtClean="0"/>
              <a:t>vergleichsweise hohe Attraktivität der Stelle</a:t>
            </a:r>
          </a:p>
          <a:p>
            <a:pPr marL="742950" lvl="1" indent="-285750">
              <a:buFontTx/>
              <a:buChar char="-"/>
            </a:pPr>
            <a:r>
              <a:rPr lang="de-DE" dirty="0" smtClean="0"/>
              <a:t>spezifische Präferenzen &gt; biologisches Geschlecht </a:t>
            </a:r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r>
              <a:rPr lang="de-DE" dirty="0" smtClean="0"/>
              <a:t>    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340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sp>
        <p:nvSpPr>
          <p:cNvPr id="6" name="Textfeld 5"/>
          <p:cNvSpPr txBox="1"/>
          <p:nvPr/>
        </p:nvSpPr>
        <p:spPr>
          <a:xfrm>
            <a:off x="0" y="1483044"/>
            <a:ext cx="9144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Tx/>
              <a:buChar char="-"/>
            </a:pPr>
            <a:endParaRPr lang="de-DE" dirty="0" smtClean="0"/>
          </a:p>
          <a:p>
            <a:pPr marL="742950" lvl="1" indent="-285750">
              <a:buFontTx/>
              <a:buChar char="-"/>
            </a:pPr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lvl="1"/>
            <a:endParaRPr lang="de-DE" dirty="0"/>
          </a:p>
          <a:p>
            <a:r>
              <a:rPr lang="de-DE" dirty="0" smtClean="0"/>
              <a:t>    </a:t>
            </a:r>
            <a:endParaRPr lang="de-DE" dirty="0"/>
          </a:p>
          <a:p>
            <a:pPr algn="ctr"/>
            <a:r>
              <a:rPr lang="de-DE" sz="2000" b="1" dirty="0" smtClean="0">
                <a:solidFill>
                  <a:srgbClr val="376092"/>
                </a:solidFill>
              </a:rPr>
              <a:t>Vielen Dank für Ihre Aufmerksamkeit!</a:t>
            </a:r>
            <a:endParaRPr lang="de-DE" sz="2000" b="1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31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sp>
        <p:nvSpPr>
          <p:cNvPr id="3075" name="Titel 1"/>
          <p:cNvSpPr>
            <a:spLocks noGrp="1"/>
          </p:cNvSpPr>
          <p:nvPr>
            <p:ph type="title" idx="4294967295"/>
          </p:nvPr>
        </p:nvSpPr>
        <p:spPr>
          <a:xfrm>
            <a:off x="1279525" y="1196975"/>
            <a:ext cx="7715250" cy="4071938"/>
          </a:xfrm>
        </p:spPr>
        <p:txBody>
          <a:bodyPr anchor="t"/>
          <a:lstStyle/>
          <a:p>
            <a:pPr algn="l"/>
            <a:r>
              <a:rPr lang="de-DE" sz="1000" i="1" dirty="0" smtClean="0">
                <a:solidFill>
                  <a:srgbClr val="376092"/>
                </a:solidFill>
              </a:rPr>
              <a:t/>
            </a:r>
            <a:br>
              <a:rPr lang="de-DE" sz="1000" i="1" dirty="0" smtClean="0">
                <a:solidFill>
                  <a:srgbClr val="376092"/>
                </a:solidFill>
              </a:rPr>
            </a:br>
            <a:r>
              <a:rPr lang="de-DE" sz="1000" dirty="0" smtClean="0">
                <a:solidFill>
                  <a:srgbClr val="376092"/>
                </a:solidFill>
              </a:rPr>
              <a:t/>
            </a:r>
            <a:br>
              <a:rPr lang="de-DE" sz="1000" dirty="0" smtClean="0">
                <a:solidFill>
                  <a:srgbClr val="376092"/>
                </a:solidFill>
              </a:rPr>
            </a:br>
            <a:r>
              <a:rPr lang="de-DE" sz="2000" b="1" dirty="0" smtClean="0"/>
              <a:t>1) Einleitung</a:t>
            </a:r>
            <a:br>
              <a:rPr lang="de-DE" sz="2000" b="1" dirty="0" smtClean="0"/>
            </a:b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2000" b="1" dirty="0" smtClean="0"/>
              <a:t>2) Theorie und Fragestellung</a:t>
            </a:r>
            <a:br>
              <a:rPr lang="de-DE" sz="2000" b="1" dirty="0" smtClean="0"/>
            </a:b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2000" b="1" dirty="0" smtClean="0"/>
              <a:t>3) Methode und Analyseebenen</a:t>
            </a:r>
            <a:br>
              <a:rPr lang="de-DE" sz="2000" b="1" dirty="0" smtClean="0"/>
            </a:b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2000" b="1" dirty="0" smtClean="0"/>
              <a:t>4) Ergebnisse</a:t>
            </a:r>
            <a:br>
              <a:rPr lang="de-DE" sz="2000" b="1" dirty="0" smtClean="0"/>
            </a:b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2000" b="1" dirty="0" smtClean="0"/>
              <a:t>5) </a:t>
            </a:r>
            <a:r>
              <a:rPr lang="de-DE" sz="2000" b="1" dirty="0" smtClean="0">
                <a:solidFill>
                  <a:schemeClr val="tx1"/>
                </a:solidFill>
              </a:rPr>
              <a:t>Zusammenfassung</a:t>
            </a:r>
            <a:r>
              <a:rPr lang="de-DE" sz="2000" b="1" dirty="0" smtClean="0"/>
              <a:t/>
            </a:r>
            <a:br>
              <a:rPr lang="de-DE" sz="2000" b="1" dirty="0" smtClean="0"/>
            </a:br>
            <a:endParaRPr lang="de-DE" sz="2000" b="1" dirty="0" smtClean="0">
              <a:solidFill>
                <a:schemeClr val="tx1"/>
              </a:solidFill>
            </a:endParaRPr>
          </a:p>
        </p:txBody>
      </p:sp>
      <p:sp>
        <p:nvSpPr>
          <p:cNvPr id="3076" name="Textfeld 1"/>
          <p:cNvSpPr txBox="1">
            <a:spLocks noChangeArrowheads="1"/>
          </p:cNvSpPr>
          <p:nvPr/>
        </p:nvSpPr>
        <p:spPr bwMode="auto">
          <a:xfrm>
            <a:off x="1258888" y="330200"/>
            <a:ext cx="3157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de-DE" sz="2000" b="1"/>
              <a:t>Gliederung des Vortrags</a:t>
            </a:r>
          </a:p>
        </p:txBody>
      </p:sp>
    </p:spTree>
    <p:extLst>
      <p:ext uri="{BB962C8B-B14F-4D97-AF65-F5344CB8AC3E}">
        <p14:creationId xmlns:p14="http://schemas.microsoft.com/office/powerpoint/2010/main" val="91750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sp>
        <p:nvSpPr>
          <p:cNvPr id="4099" name="Textfeld 1"/>
          <p:cNvSpPr txBox="1">
            <a:spLocks noChangeArrowheads="1"/>
          </p:cNvSpPr>
          <p:nvPr/>
        </p:nvSpPr>
        <p:spPr bwMode="auto">
          <a:xfrm>
            <a:off x="1258888" y="330200"/>
            <a:ext cx="1722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de-DE" sz="2000" b="1" dirty="0"/>
              <a:t>1) Einleitung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0" y="1001713"/>
            <a:ext cx="9144000" cy="34470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Tx/>
              <a:buChar char="-"/>
              <a:defRPr/>
            </a:pPr>
            <a:r>
              <a:rPr lang="de-DE" sz="2000" dirty="0">
                <a:latin typeface="Arial" charset="0"/>
                <a:cs typeface="Arial" charset="0"/>
              </a:rPr>
              <a:t>Forschung und Lehre bisher wenig differenziert auf: </a:t>
            </a:r>
          </a:p>
          <a:p>
            <a:pPr marL="742950" lvl="1" indent="-285750">
              <a:buFontTx/>
              <a:buChar char="-"/>
              <a:defRPr/>
            </a:pPr>
            <a:r>
              <a:rPr lang="de-DE" sz="2000" dirty="0">
                <a:latin typeface="Arial" charset="0"/>
                <a:cs typeface="Arial" charset="0"/>
              </a:rPr>
              <a:t>Rollen- und Organisationsebene </a:t>
            </a:r>
          </a:p>
          <a:p>
            <a:pPr marL="742950" lvl="1" indent="-285750">
              <a:buFontTx/>
              <a:buChar char="-"/>
              <a:defRPr/>
            </a:pPr>
            <a:r>
              <a:rPr lang="de-DE" sz="2000" dirty="0">
                <a:latin typeface="Arial" charset="0"/>
                <a:cs typeface="Arial" charset="0"/>
              </a:rPr>
              <a:t>Ressourcenebene (</a:t>
            </a:r>
            <a:r>
              <a:rPr lang="de-DE" sz="2000" dirty="0" err="1">
                <a:latin typeface="Arial" charset="0"/>
                <a:cs typeface="Arial" charset="0"/>
              </a:rPr>
              <a:t>Schimank</a:t>
            </a:r>
            <a:r>
              <a:rPr lang="de-DE" sz="2000" dirty="0">
                <a:latin typeface="Arial" charset="0"/>
                <a:cs typeface="Arial" charset="0"/>
              </a:rPr>
              <a:t> 2001)</a:t>
            </a:r>
          </a:p>
          <a:p>
            <a:pPr lvl="1">
              <a:defRPr/>
            </a:pPr>
            <a:endParaRPr lang="de-DE" sz="2000" dirty="0">
              <a:latin typeface="Arial" charset="0"/>
              <a:cs typeface="Arial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de-DE" sz="2000" dirty="0">
                <a:latin typeface="Arial" charset="0"/>
                <a:cs typeface="Arial" charset="0"/>
              </a:rPr>
              <a:t>Deutsche Universitätssystem zunehmend unter Veränderungsdruck (wachsende Studierendenzahlen; Intensivierung der Lehre durch Bologna Reformen etc</a:t>
            </a:r>
            <a:r>
              <a:rPr lang="de-DE" sz="2000" dirty="0" smtClean="0">
                <a:latin typeface="Arial" charset="0"/>
                <a:cs typeface="Arial" charset="0"/>
              </a:rPr>
              <a:t>.)</a:t>
            </a:r>
          </a:p>
          <a:p>
            <a:pPr marL="285750" indent="-285750">
              <a:buFontTx/>
              <a:buChar char="-"/>
              <a:defRPr/>
            </a:pPr>
            <a:endParaRPr lang="de-DE" sz="2000" dirty="0">
              <a:latin typeface="Arial" charset="0"/>
              <a:cs typeface="Arial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de-DE" sz="2000" dirty="0">
                <a:latin typeface="Arial" charset="0"/>
                <a:cs typeface="Arial" charset="0"/>
              </a:rPr>
              <a:t>WR schlägt Möglichkeit zur Differenzbildung auf der Ebene der Professur vor: die Professur mit Schwerpunkt Lehre </a:t>
            </a:r>
          </a:p>
          <a:p>
            <a:pPr marL="285750" indent="-285750">
              <a:buFontTx/>
              <a:buChar char="-"/>
              <a:defRPr/>
            </a:pPr>
            <a:endParaRPr lang="de-D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3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sp>
        <p:nvSpPr>
          <p:cNvPr id="6" name="Abgerundetes Rechteck 5"/>
          <p:cNvSpPr/>
          <p:nvPr/>
        </p:nvSpPr>
        <p:spPr>
          <a:xfrm>
            <a:off x="323528" y="980728"/>
            <a:ext cx="8523297" cy="452874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123" name="Textfeld 1"/>
          <p:cNvSpPr txBox="1">
            <a:spLocks noChangeArrowheads="1"/>
          </p:cNvSpPr>
          <p:nvPr/>
        </p:nvSpPr>
        <p:spPr bwMode="auto">
          <a:xfrm>
            <a:off x="1258888" y="330200"/>
            <a:ext cx="3432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de-DE" sz="2000" b="1" dirty="0"/>
              <a:t>2) Theoretischer </a:t>
            </a:r>
            <a:r>
              <a:rPr lang="de-DE" sz="2000" b="1" dirty="0" smtClean="0"/>
              <a:t>Rahmen </a:t>
            </a:r>
            <a:endParaRPr lang="de-DE" sz="2000" b="1" dirty="0"/>
          </a:p>
        </p:txBody>
      </p:sp>
      <p:sp>
        <p:nvSpPr>
          <p:cNvPr id="7" name="Abgerundetes Rechteck 6"/>
          <p:cNvSpPr/>
          <p:nvPr/>
        </p:nvSpPr>
        <p:spPr>
          <a:xfrm>
            <a:off x="703473" y="1628800"/>
            <a:ext cx="3777282" cy="2108076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b="1" dirty="0" smtClean="0">
                <a:solidFill>
                  <a:schemeClr val="tx1"/>
                </a:solidFill>
              </a:rPr>
              <a:t>Differenz: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…</a:t>
            </a:r>
            <a:r>
              <a:rPr lang="de-DE" dirty="0">
                <a:solidFill>
                  <a:schemeClr val="tx1"/>
                </a:solidFill>
              </a:rPr>
              <a:t>der Systembezüge der Organisation Universität zum Erziehungs- und </a:t>
            </a:r>
            <a:r>
              <a:rPr lang="de-DE" dirty="0" smtClean="0">
                <a:solidFill>
                  <a:schemeClr val="tx1"/>
                </a:solidFill>
              </a:rPr>
              <a:t>Wissenschaftssystem</a:t>
            </a:r>
          </a:p>
          <a:p>
            <a:endParaRPr lang="de-DE" b="1" i="1" dirty="0" smtClean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de-DE" sz="2000" b="1" i="1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de-DE" sz="2000" b="1" i="1" dirty="0" smtClean="0">
                <a:solidFill>
                  <a:schemeClr val="tx1"/>
                </a:solidFill>
              </a:rPr>
              <a:t>Systemtheorie</a:t>
            </a:r>
          </a:p>
          <a:p>
            <a:endParaRPr lang="de-DE" sz="1600" dirty="0" smtClean="0">
              <a:solidFill>
                <a:schemeClr val="tx1"/>
              </a:solidFill>
            </a:endParaRPr>
          </a:p>
          <a:p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869530" y="1609676"/>
            <a:ext cx="3540013" cy="2106836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de-DE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Hierarchie</a:t>
            </a:r>
            <a:r>
              <a:rPr lang="de-DE" b="1" dirty="0">
                <a:solidFill>
                  <a:schemeClr val="tx1"/>
                </a:solidFill>
              </a:rPr>
              <a:t>: </a:t>
            </a:r>
            <a:endParaRPr lang="de-DE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…</a:t>
            </a:r>
            <a:r>
              <a:rPr lang="de-DE" dirty="0" smtClean="0">
                <a:solidFill>
                  <a:schemeClr val="tx1"/>
                </a:solidFill>
              </a:rPr>
              <a:t>durch </a:t>
            </a:r>
            <a:r>
              <a:rPr lang="de-DE" dirty="0">
                <a:solidFill>
                  <a:schemeClr val="tx1"/>
                </a:solidFill>
              </a:rPr>
              <a:t>Akkumulation von </a:t>
            </a:r>
            <a:r>
              <a:rPr lang="de-DE" dirty="0" smtClean="0">
                <a:solidFill>
                  <a:schemeClr val="tx1"/>
                </a:solidFill>
              </a:rPr>
              <a:t>Kapitalien</a:t>
            </a:r>
          </a:p>
          <a:p>
            <a:pPr algn="ctr"/>
            <a:endParaRPr lang="de-DE" sz="1600" dirty="0">
              <a:solidFill>
                <a:schemeClr val="tx1"/>
              </a:solidFill>
            </a:endParaRPr>
          </a:p>
          <a:p>
            <a:endParaRPr lang="de-DE" b="1" i="1" dirty="0" smtClean="0">
              <a:solidFill>
                <a:schemeClr val="tx1"/>
              </a:solidFill>
              <a:sym typeface="Wingdings" pitchFamily="2" charset="2"/>
            </a:endParaRPr>
          </a:p>
          <a:p>
            <a:endParaRPr lang="de-DE" sz="2000" b="1" i="1" dirty="0" smtClean="0">
              <a:solidFill>
                <a:schemeClr val="tx1"/>
              </a:solidFill>
              <a:sym typeface="Wingdings" pitchFamily="2" charset="2"/>
            </a:endParaRPr>
          </a:p>
          <a:p>
            <a:r>
              <a:rPr lang="de-DE" sz="2000" b="1" i="1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de-DE" sz="2000" b="1" i="1" dirty="0" smtClean="0">
                <a:solidFill>
                  <a:schemeClr val="tx1"/>
                </a:solidFill>
              </a:rPr>
              <a:t>Feld und Kapitaltheorie</a:t>
            </a:r>
            <a:endParaRPr lang="de-DE" sz="2000" b="1" i="1" dirty="0">
              <a:solidFill>
                <a:schemeClr val="tx1"/>
              </a:solidFill>
            </a:endParaRPr>
          </a:p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39257" y="3843660"/>
            <a:ext cx="3576960" cy="1529556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Differenzbildung und Hierarchisierung als Ressource für die Konstruktion von </a:t>
            </a:r>
            <a:r>
              <a:rPr lang="de-DE" b="1" dirty="0" smtClean="0">
                <a:solidFill>
                  <a:schemeClr val="tx1"/>
                </a:solidFill>
              </a:rPr>
              <a:t>Geschlecht 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(Wechselwirkung)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365479" y="1101598"/>
            <a:ext cx="500810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i="1" dirty="0" smtClean="0">
                <a:sym typeface="Wingdings" pitchFamily="2" charset="2"/>
              </a:rPr>
              <a:t> </a:t>
            </a:r>
            <a:r>
              <a:rPr lang="de-DE" sz="2000" b="1" i="1" dirty="0" smtClean="0"/>
              <a:t>Feministische Professionssoziologie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234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sp>
        <p:nvSpPr>
          <p:cNvPr id="5123" name="Textfeld 1"/>
          <p:cNvSpPr txBox="1">
            <a:spLocks noChangeArrowheads="1"/>
          </p:cNvSpPr>
          <p:nvPr/>
        </p:nvSpPr>
        <p:spPr bwMode="auto">
          <a:xfrm>
            <a:off x="1258888" y="330200"/>
            <a:ext cx="34179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de-DE" sz="2000" b="1" dirty="0"/>
              <a:t>2) Theoretischer </a:t>
            </a:r>
            <a:r>
              <a:rPr lang="de-DE" sz="2000" b="1" dirty="0" smtClean="0"/>
              <a:t>Rahmen </a:t>
            </a:r>
            <a:endParaRPr lang="de-DE" sz="20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0" y="730310"/>
            <a:ext cx="9132888" cy="56323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1">
              <a:defRPr/>
            </a:pPr>
            <a:r>
              <a:rPr lang="de-DE" sz="2000" b="1" dirty="0">
                <a:latin typeface="Arial" charset="0"/>
                <a:cs typeface="Arial" charset="0"/>
              </a:rPr>
              <a:t>Geschlechtersoziologie </a:t>
            </a:r>
          </a:p>
          <a:p>
            <a:pPr marL="742950" lvl="2" indent="-285750">
              <a:buFont typeface="Arial" pitchFamily="34" charset="0"/>
              <a:buChar char="•"/>
              <a:defRPr/>
            </a:pPr>
            <a:r>
              <a:rPr lang="de-DE" sz="2000" b="1" dirty="0">
                <a:latin typeface="Arial" charset="0"/>
                <a:cs typeface="Arial" charset="0"/>
              </a:rPr>
              <a:t>Differenzbildung </a:t>
            </a:r>
            <a:r>
              <a:rPr lang="de-DE" sz="2000" dirty="0">
                <a:latin typeface="Arial" charset="0"/>
                <a:cs typeface="Arial" charset="0"/>
              </a:rPr>
              <a:t>und </a:t>
            </a:r>
            <a:r>
              <a:rPr lang="de-DE" sz="2000" b="1" dirty="0">
                <a:latin typeface="Arial" charset="0"/>
                <a:cs typeface="Arial" charset="0"/>
              </a:rPr>
              <a:t>Hierarchisierung </a:t>
            </a:r>
            <a:r>
              <a:rPr lang="de-DE" sz="2000" dirty="0">
                <a:latin typeface="Arial" charset="0"/>
                <a:cs typeface="Arial" charset="0"/>
              </a:rPr>
              <a:t>von Arbeitsfeldern als </a:t>
            </a:r>
            <a:r>
              <a:rPr lang="de-DE" sz="2000" dirty="0" smtClean="0">
                <a:latin typeface="Arial" charset="0"/>
                <a:cs typeface="Arial" charset="0"/>
              </a:rPr>
              <a:t>Ressource der </a:t>
            </a:r>
            <a:r>
              <a:rPr lang="de-DE" sz="2000" dirty="0">
                <a:latin typeface="Arial" charset="0"/>
                <a:cs typeface="Arial" charset="0"/>
              </a:rPr>
              <a:t>Konstruktion von Geschlecht </a:t>
            </a:r>
            <a:r>
              <a:rPr lang="de-DE" sz="2000" dirty="0" smtClean="0">
                <a:latin typeface="Arial" charset="0"/>
                <a:cs typeface="Arial" charset="0"/>
              </a:rPr>
              <a:t> </a:t>
            </a:r>
            <a:r>
              <a:rPr lang="de-DE" sz="2000" b="1" dirty="0" smtClean="0">
                <a:latin typeface="Arial" charset="0"/>
                <a:cs typeface="Arial" charset="0"/>
              </a:rPr>
              <a:t>&lt; &gt;</a:t>
            </a:r>
            <a:r>
              <a:rPr lang="de-DE" sz="2000" dirty="0" smtClean="0">
                <a:latin typeface="Arial" charset="0"/>
                <a:cs typeface="Arial" charset="0"/>
              </a:rPr>
              <a:t> Geschlecht als Ressource um arbeitsteilige Zuständigkeiten zu organisieren (</a:t>
            </a:r>
            <a:r>
              <a:rPr lang="de-DE" sz="2000" dirty="0" err="1" smtClean="0">
                <a:latin typeface="Arial" charset="0"/>
                <a:cs typeface="Arial" charset="0"/>
              </a:rPr>
              <a:t>Sozialkonstruktivismus</a:t>
            </a:r>
            <a:r>
              <a:rPr lang="de-DE" sz="2000" dirty="0">
                <a:latin typeface="Arial" charset="0"/>
                <a:cs typeface="Arial" charset="0"/>
              </a:rPr>
              <a:t>) </a:t>
            </a:r>
          </a:p>
          <a:p>
            <a:pPr>
              <a:defRPr/>
            </a:pPr>
            <a:endParaRPr lang="de-DE" sz="2000" b="1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de-DE" sz="2000" b="1" dirty="0">
                <a:latin typeface="Arial" charset="0"/>
                <a:cs typeface="Arial" charset="0"/>
              </a:rPr>
              <a:t>Systemtheorie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de-DE" sz="2000" b="1" dirty="0">
                <a:latin typeface="Arial" charset="0"/>
                <a:cs typeface="Arial" charset="0"/>
              </a:rPr>
              <a:t>Differenz </a:t>
            </a:r>
            <a:r>
              <a:rPr lang="de-DE" sz="2000" dirty="0">
                <a:latin typeface="Arial" charset="0"/>
                <a:cs typeface="Arial" charset="0"/>
              </a:rPr>
              <a:t>der Systembezüge der Organisation Universität zum Erziehungs- und Wissenschaftssystem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de-DE" sz="2000" dirty="0">
                <a:latin typeface="Arial" charset="0"/>
                <a:cs typeface="Arial" charset="0"/>
              </a:rPr>
              <a:t>K</a:t>
            </a:r>
            <a:r>
              <a:rPr lang="de-DE" sz="2000" dirty="0" smtClean="0">
                <a:latin typeface="Arial" charset="0"/>
                <a:cs typeface="Arial" charset="0"/>
              </a:rPr>
              <a:t>eine </a:t>
            </a:r>
            <a:r>
              <a:rPr lang="de-DE" sz="2000" dirty="0">
                <a:latin typeface="Arial" charset="0"/>
                <a:cs typeface="Arial" charset="0"/>
              </a:rPr>
              <a:t>von der Organisation geleistete  Priorisierung/Hierarchisierung der Bereiche 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de-DE" sz="2000" dirty="0">
                <a:latin typeface="Arial" charset="0"/>
                <a:cs typeface="Arial" charset="0"/>
              </a:rPr>
              <a:t>Unterschiedlicher Organisationsmodus der Systembezüge </a:t>
            </a:r>
          </a:p>
          <a:p>
            <a:pPr lvl="1">
              <a:defRPr/>
            </a:pPr>
            <a:endParaRPr lang="de-DE" sz="2000" b="1" dirty="0">
              <a:latin typeface="Arial" charset="0"/>
              <a:cs typeface="Arial" charset="0"/>
            </a:endParaRPr>
          </a:p>
          <a:p>
            <a:pPr marL="0" lvl="1">
              <a:defRPr/>
            </a:pPr>
            <a:r>
              <a:rPr lang="de-DE" sz="2000" b="1" dirty="0">
                <a:latin typeface="Arial" charset="0"/>
                <a:cs typeface="Arial" charset="0"/>
              </a:rPr>
              <a:t>Kapital- und Feldtheorie 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de-DE" sz="2000" dirty="0">
                <a:latin typeface="Arial" charset="0"/>
                <a:cs typeface="Arial" charset="0"/>
              </a:rPr>
              <a:t>Wissenschaft = Spiel mit spezifischen Regeln und Einsätzen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de-DE" sz="2000" b="1" dirty="0">
                <a:latin typeface="Arial" charset="0"/>
                <a:cs typeface="Arial" charset="0"/>
              </a:rPr>
              <a:t>Hierarchie </a:t>
            </a:r>
            <a:r>
              <a:rPr lang="de-DE" sz="2000" dirty="0">
                <a:latin typeface="Arial" charset="0"/>
                <a:cs typeface="Arial" charset="0"/>
              </a:rPr>
              <a:t>durch Akkumulation von Kapitalien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de-DE" sz="2000" dirty="0">
                <a:latin typeface="Arial" charset="0"/>
                <a:cs typeface="Arial" charset="0"/>
              </a:rPr>
              <a:t>Unterschiede in Wertigkeit und Konvertierbarkeit der Kapitalsorten</a:t>
            </a:r>
            <a:r>
              <a:rPr lang="de-DE" sz="2000" b="1" dirty="0">
                <a:latin typeface="Arial" charset="0"/>
                <a:cs typeface="Arial" charset="0"/>
              </a:rPr>
              <a:t/>
            </a:r>
            <a:br>
              <a:rPr lang="de-DE" sz="2000" b="1" dirty="0">
                <a:latin typeface="Arial" charset="0"/>
                <a:cs typeface="Arial" charset="0"/>
              </a:rPr>
            </a:br>
            <a:endParaRPr lang="de-DE" sz="2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15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sp>
        <p:nvSpPr>
          <p:cNvPr id="6147" name="Textfeld 1"/>
          <p:cNvSpPr txBox="1">
            <a:spLocks noChangeArrowheads="1"/>
          </p:cNvSpPr>
          <p:nvPr/>
        </p:nvSpPr>
        <p:spPr bwMode="auto">
          <a:xfrm>
            <a:off x="1258888" y="330200"/>
            <a:ext cx="2736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de-DE" sz="2000" b="1"/>
              <a:t>2) Forschungsfragen</a:t>
            </a:r>
          </a:p>
        </p:txBody>
      </p:sp>
      <p:sp>
        <p:nvSpPr>
          <p:cNvPr id="6148" name="Textfeld 3"/>
          <p:cNvSpPr txBox="1">
            <a:spLocks noChangeArrowheads="1"/>
          </p:cNvSpPr>
          <p:nvPr/>
        </p:nvSpPr>
        <p:spPr bwMode="auto">
          <a:xfrm>
            <a:off x="-28331" y="980728"/>
            <a:ext cx="882015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2001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1" eaLnBrk="1" hangingPunct="1">
              <a:lnSpc>
                <a:spcPct val="150000"/>
              </a:lnSpc>
              <a:buFontTx/>
              <a:buChar char="-"/>
            </a:pPr>
            <a:r>
              <a:rPr lang="de-DE" sz="2000" b="1" dirty="0" smtClean="0"/>
              <a:t>In welchem Umfang machen die Universitäten von der Möglichkeit Gebrauch, Lehrprofessuren einzurichten?</a:t>
            </a:r>
          </a:p>
          <a:p>
            <a:pPr lvl="1" eaLnBrk="1" hangingPunct="1">
              <a:lnSpc>
                <a:spcPct val="150000"/>
              </a:lnSpc>
              <a:buFontTx/>
              <a:buChar char="-"/>
            </a:pPr>
            <a:endParaRPr lang="de-DE" sz="2000" b="1" dirty="0" smtClean="0"/>
          </a:p>
          <a:p>
            <a:pPr lvl="1" eaLnBrk="1" hangingPunct="1">
              <a:lnSpc>
                <a:spcPct val="150000"/>
              </a:lnSpc>
              <a:buFontTx/>
              <a:buChar char="-"/>
            </a:pPr>
            <a:r>
              <a:rPr lang="de-DE" sz="2000" b="1" dirty="0" smtClean="0"/>
              <a:t>Welche Probleme erzeugt die </a:t>
            </a:r>
            <a:r>
              <a:rPr lang="de-DE" sz="2000" b="1" dirty="0"/>
              <a:t>Differenzierung von Forschung und Lehre </a:t>
            </a:r>
            <a:r>
              <a:rPr lang="de-DE" sz="2000" b="1" dirty="0" smtClean="0"/>
              <a:t>für </a:t>
            </a:r>
            <a:r>
              <a:rPr lang="de-DE" sz="2000" b="1" dirty="0"/>
              <a:t>die jeweiligen </a:t>
            </a:r>
            <a:r>
              <a:rPr lang="de-DE" sz="2000" b="1" dirty="0" smtClean="0"/>
              <a:t>Stelleninhaber/innen</a:t>
            </a:r>
            <a:r>
              <a:rPr lang="de-DE" sz="2000" b="1" dirty="0"/>
              <a:t> </a:t>
            </a:r>
            <a:r>
              <a:rPr lang="de-DE" sz="2000" b="1" dirty="0" smtClean="0"/>
              <a:t>und welche Bewältigungsstrategien entwickeln diese?</a:t>
            </a:r>
            <a:endParaRPr lang="de-DE" sz="2000" b="1" dirty="0"/>
          </a:p>
          <a:p>
            <a:pPr lvl="1" eaLnBrk="1" hangingPunct="1">
              <a:lnSpc>
                <a:spcPct val="150000"/>
              </a:lnSpc>
              <a:buFontTx/>
              <a:buChar char="-"/>
            </a:pPr>
            <a:endParaRPr lang="de-DE" sz="2000" b="1" dirty="0"/>
          </a:p>
          <a:p>
            <a:pPr lvl="1" eaLnBrk="1" hangingPunct="1">
              <a:lnSpc>
                <a:spcPct val="150000"/>
              </a:lnSpc>
              <a:buFontTx/>
              <a:buChar char="-"/>
            </a:pPr>
            <a:r>
              <a:rPr lang="de-DE" sz="2000" b="1" dirty="0" smtClean="0"/>
              <a:t>Inwieweit ist die Etablierung von Lehrprofessuren aus gleichstellungspolitischer Perspektive zu problematisieren?</a:t>
            </a:r>
          </a:p>
          <a:p>
            <a:pPr eaLnBrk="1" hangingPunct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728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5588" cy="6858000"/>
          </a:xfrm>
        </p:spPr>
      </p:pic>
      <p:sp>
        <p:nvSpPr>
          <p:cNvPr id="7171" name="Textfeld 1"/>
          <p:cNvSpPr txBox="1">
            <a:spLocks noChangeArrowheads="1"/>
          </p:cNvSpPr>
          <p:nvPr/>
        </p:nvSpPr>
        <p:spPr bwMode="auto">
          <a:xfrm>
            <a:off x="1258888" y="330200"/>
            <a:ext cx="42529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de-DE" sz="2000" b="1"/>
              <a:t>3) Methoden und Analyseebenen </a:t>
            </a:r>
          </a:p>
        </p:txBody>
      </p:sp>
      <p:sp>
        <p:nvSpPr>
          <p:cNvPr id="7172" name="Rechteck 2"/>
          <p:cNvSpPr>
            <a:spLocks noChangeArrowheads="1"/>
          </p:cNvSpPr>
          <p:nvPr/>
        </p:nvSpPr>
        <p:spPr bwMode="auto">
          <a:xfrm>
            <a:off x="2286000" y="-79375"/>
            <a:ext cx="457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468313" y="2780927"/>
            <a:ext cx="6016625" cy="151216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de-DE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de-DE" b="1" dirty="0" smtClean="0">
                <a:solidFill>
                  <a:schemeClr val="tx1"/>
                </a:solidFill>
              </a:rPr>
              <a:t>Universitätsleitungen </a:t>
            </a:r>
            <a:r>
              <a:rPr lang="de-DE" dirty="0">
                <a:solidFill>
                  <a:schemeClr val="tx1"/>
                </a:solidFill>
              </a:rPr>
              <a:t>(schriftliche Befragung: </a:t>
            </a:r>
            <a:r>
              <a:rPr lang="de-DE" dirty="0" smtClean="0">
                <a:solidFill>
                  <a:schemeClr val="tx1"/>
                </a:solidFill>
              </a:rPr>
              <a:t>24; </a:t>
            </a:r>
            <a:r>
              <a:rPr lang="de-DE" dirty="0">
                <a:solidFill>
                  <a:schemeClr val="tx1"/>
                </a:solidFill>
              </a:rPr>
              <a:t>Leitfadengestützte Interviews: 10) </a:t>
            </a:r>
          </a:p>
          <a:p>
            <a:pPr>
              <a:defRPr/>
            </a:pPr>
            <a:r>
              <a:rPr lang="de-DE" b="1" dirty="0"/>
              <a:t>Frauen- und Gleichstellungsbeauftragte </a:t>
            </a:r>
            <a:r>
              <a:rPr lang="de-DE" dirty="0" smtClean="0"/>
              <a:t>(Online-Erhebung</a:t>
            </a:r>
            <a:r>
              <a:rPr lang="de-DE" dirty="0"/>
              <a:t>: Rücklauf: 57</a:t>
            </a:r>
            <a:r>
              <a:rPr lang="de-DE" dirty="0" smtClean="0"/>
              <a:t>%; </a:t>
            </a:r>
            <a:r>
              <a:rPr lang="de-DE" dirty="0" err="1" smtClean="0"/>
              <a:t>explorative</a:t>
            </a:r>
            <a:r>
              <a:rPr lang="de-DE" dirty="0" smtClean="0"/>
              <a:t> </a:t>
            </a:r>
            <a:r>
              <a:rPr lang="de-DE" dirty="0"/>
              <a:t>Interviews: 6)</a:t>
            </a:r>
            <a:r>
              <a:rPr lang="de-DE" b="1" dirty="0" smtClean="0"/>
              <a:t> </a:t>
            </a:r>
            <a:r>
              <a:rPr lang="de-DE" b="1" dirty="0"/>
              <a:t>Besetzte Lehrprofessuren </a:t>
            </a:r>
            <a:r>
              <a:rPr lang="de-DE" dirty="0"/>
              <a:t>(Online Recherche)</a:t>
            </a:r>
          </a:p>
          <a:p>
            <a:pPr>
              <a:defRPr/>
            </a:pPr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468313" y="4509120"/>
            <a:ext cx="6016625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de-DE" b="1" dirty="0"/>
              <a:t>Lehrprofessor/</a:t>
            </a:r>
            <a:r>
              <a:rPr lang="de-DE" b="1" dirty="0" err="1"/>
              <a:t>inn</a:t>
            </a:r>
            <a:r>
              <a:rPr lang="de-DE" b="1" dirty="0"/>
              <a:t>/en</a:t>
            </a:r>
            <a:r>
              <a:rPr lang="de-DE" dirty="0"/>
              <a:t> </a:t>
            </a:r>
          </a:p>
          <a:p>
            <a:pPr>
              <a:defRPr/>
            </a:pPr>
            <a:r>
              <a:rPr lang="de-DE" dirty="0"/>
              <a:t>(Berufsbiografische Interviews, </a:t>
            </a:r>
            <a:r>
              <a:rPr lang="de-DE" dirty="0" smtClean="0"/>
              <a:t>8 )  </a:t>
            </a:r>
            <a:endParaRPr lang="de-DE" dirty="0"/>
          </a:p>
        </p:txBody>
      </p:sp>
      <p:sp>
        <p:nvSpPr>
          <p:cNvPr id="10" name="Geschweifte Klammer rechts 9"/>
          <p:cNvSpPr/>
          <p:nvPr/>
        </p:nvSpPr>
        <p:spPr>
          <a:xfrm>
            <a:off x="6708673" y="2768103"/>
            <a:ext cx="360015" cy="1584175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Geschweifte Klammer rechts 10"/>
          <p:cNvSpPr/>
          <p:nvPr/>
        </p:nvSpPr>
        <p:spPr>
          <a:xfrm>
            <a:off x="6708673" y="4509120"/>
            <a:ext cx="455715" cy="72008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179" name="Textfeld 11"/>
          <p:cNvSpPr txBox="1">
            <a:spLocks noChangeArrowheads="1"/>
          </p:cNvSpPr>
          <p:nvPr/>
        </p:nvSpPr>
        <p:spPr bwMode="auto">
          <a:xfrm>
            <a:off x="7206084" y="3306028"/>
            <a:ext cx="1931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de-DE" sz="2400" dirty="0"/>
              <a:t>Organisation</a:t>
            </a:r>
          </a:p>
        </p:txBody>
      </p:sp>
      <p:sp>
        <p:nvSpPr>
          <p:cNvPr id="7180" name="Textfeld 12"/>
          <p:cNvSpPr txBox="1">
            <a:spLocks noChangeArrowheads="1"/>
          </p:cNvSpPr>
          <p:nvPr/>
        </p:nvSpPr>
        <p:spPr bwMode="auto">
          <a:xfrm>
            <a:off x="7282556" y="4668315"/>
            <a:ext cx="1162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de-DE" sz="2400" dirty="0"/>
              <a:t>Person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467544" y="980728"/>
            <a:ext cx="6016625" cy="15121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de-DE" b="1" dirty="0" smtClean="0"/>
              <a:t>Landeshochschulgesetze und Lehrverpflichtungsverordnungen </a:t>
            </a:r>
          </a:p>
          <a:p>
            <a:pPr>
              <a:defRPr/>
            </a:pPr>
            <a:r>
              <a:rPr lang="de-DE" dirty="0" smtClean="0"/>
              <a:t>(Inhaltsanalytische Auswertung)</a:t>
            </a:r>
          </a:p>
          <a:p>
            <a:pPr>
              <a:defRPr/>
            </a:pPr>
            <a:r>
              <a:rPr lang="de-DE" b="1" dirty="0" smtClean="0"/>
              <a:t>Hochschulpolitische </a:t>
            </a:r>
            <a:r>
              <a:rPr lang="de-DE" b="1" dirty="0"/>
              <a:t>Stellungnahmen </a:t>
            </a:r>
            <a:r>
              <a:rPr lang="de-DE" dirty="0"/>
              <a:t>(Inhaltsanalytische Auswertung</a:t>
            </a:r>
            <a:r>
              <a:rPr lang="de-DE" dirty="0" smtClean="0"/>
              <a:t>)</a:t>
            </a:r>
          </a:p>
        </p:txBody>
      </p:sp>
      <p:sp>
        <p:nvSpPr>
          <p:cNvPr id="15" name="Geschweifte Klammer rechts 14"/>
          <p:cNvSpPr/>
          <p:nvPr/>
        </p:nvSpPr>
        <p:spPr>
          <a:xfrm>
            <a:off x="6732588" y="980728"/>
            <a:ext cx="300383" cy="1512168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6" name="Textfeld 16"/>
          <p:cNvSpPr txBox="1">
            <a:spLocks noChangeArrowheads="1"/>
          </p:cNvSpPr>
          <p:nvPr/>
        </p:nvSpPr>
        <p:spPr bwMode="auto">
          <a:xfrm>
            <a:off x="7068688" y="1321312"/>
            <a:ext cx="23755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de-DE" sz="2400" dirty="0" smtClean="0"/>
              <a:t>Organisations-umwelt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007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sp>
        <p:nvSpPr>
          <p:cNvPr id="2" name="Textfeld 1"/>
          <p:cNvSpPr txBox="1"/>
          <p:nvPr/>
        </p:nvSpPr>
        <p:spPr>
          <a:xfrm>
            <a:off x="1259632" y="330012"/>
            <a:ext cx="2031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4) Ergebnisse 	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0" y="836713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 smtClean="0"/>
              <a:t>Verbreitung und institutionelle Ausgestaltung der Lehrprofessur </a:t>
            </a:r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0" y="1483044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 smtClean="0"/>
              <a:t>42 Lehrprofessuren an 16 Universitäten in 7 Bundesländern (BW, BY, BE, HH, NI, NW, SH)</a:t>
            </a:r>
          </a:p>
          <a:p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W2 als Regelfall</a:t>
            </a:r>
            <a:endParaRPr lang="de-DE" dirty="0"/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unbefristet und befristet (eine oder mehrere Zwischenevaluationen) </a:t>
            </a:r>
          </a:p>
          <a:p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smtClean="0"/>
              <a:t>Vorrangig in den Geistes- und Gesellschaftswissenschaften</a:t>
            </a: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  <a:p>
            <a:r>
              <a:rPr lang="de-DE" dirty="0" smtClean="0"/>
              <a:t> </a:t>
            </a:r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29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nhaltsplatzhalter 3" descr="Powerpoint vorlage 03I ohne Deutschlandkarte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88" y="0"/>
            <a:ext cx="9145588" cy="6858000"/>
          </a:xfrm>
        </p:spPr>
      </p:pic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993549"/>
              </p:ext>
            </p:extLst>
          </p:nvPr>
        </p:nvGraphicFramePr>
        <p:xfrm>
          <a:off x="539552" y="908720"/>
          <a:ext cx="7992889" cy="483412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324400"/>
                <a:gridCol w="2646719"/>
                <a:gridCol w="1021770"/>
              </a:tblGrid>
              <a:tr h="263175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Fächergruppe</a:t>
                      </a:r>
                      <a:endParaRPr lang="de-D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Fach</a:t>
                      </a:r>
                      <a:endParaRPr lang="de-D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Gesamt</a:t>
                      </a:r>
                      <a:endParaRPr lang="de-D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172683">
                <a:tc rowSpan="7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Rechts-, Wirtschafts- und </a:t>
                      </a:r>
                      <a:r>
                        <a:rPr lang="de-DE" sz="1400" dirty="0" smtClean="0">
                          <a:effectLst/>
                        </a:rPr>
                        <a:t>Sozialwissenschaften</a:t>
                      </a:r>
                      <a:r>
                        <a:rPr lang="de-DE" sz="1400" dirty="0">
                          <a:effectLst/>
                        </a:rPr>
                        <a:t> </a:t>
                      </a: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Geschichte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3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172683">
                <a:tc v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>
                          <a:effectLst/>
                        </a:rPr>
                        <a:t>BWL</a:t>
                      </a:r>
                      <a:endParaRPr lang="de-DE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>
                          <a:effectLst/>
                        </a:rPr>
                        <a:t>2</a:t>
                      </a:r>
                      <a:endParaRPr lang="de-DE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172683">
                <a:tc v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>
                          <a:effectLst/>
                        </a:rPr>
                        <a:t>Politikwissenschaften</a:t>
                      </a:r>
                      <a:endParaRPr lang="de-DE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>
                          <a:effectLst/>
                        </a:rPr>
                        <a:t>2</a:t>
                      </a:r>
                      <a:endParaRPr lang="de-DE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172683">
                <a:tc v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>
                          <a:effectLst/>
                        </a:rPr>
                        <a:t>Jura</a:t>
                      </a:r>
                      <a:endParaRPr lang="de-DE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9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172683">
                <a:tc v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>
                          <a:effectLst/>
                        </a:rPr>
                        <a:t>Sozialwissenschaften</a:t>
                      </a:r>
                      <a:endParaRPr lang="de-DE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>
                          <a:effectLst/>
                        </a:rPr>
                        <a:t>1</a:t>
                      </a:r>
                      <a:endParaRPr lang="de-DE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172683">
                <a:tc v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>
                          <a:effectLst/>
                        </a:rPr>
                        <a:t>Sozialpädagogik</a:t>
                      </a:r>
                      <a:endParaRPr lang="de-DE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1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172683">
                <a:tc v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effectLst/>
                        </a:rPr>
                        <a:t>18</a:t>
                      </a:r>
                      <a:endParaRPr lang="de-DE" sz="1200" b="1" i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172683">
                <a:tc rowSpan="7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Sprach- und </a:t>
                      </a:r>
                      <a:r>
                        <a:rPr lang="de-DE" sz="1400" dirty="0" smtClean="0">
                          <a:effectLst/>
                        </a:rPr>
                        <a:t>Kulturwissenschaften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>
                          <a:effectLst/>
                        </a:rPr>
                        <a:t>Romanistik</a:t>
                      </a:r>
                      <a:endParaRPr lang="de-DE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1</a:t>
                      </a:r>
                      <a:endParaRPr lang="de-DE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2683">
                <a:tc v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>
                          <a:effectLst/>
                        </a:rPr>
                        <a:t>Germanistik</a:t>
                      </a:r>
                      <a:endParaRPr lang="de-DE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5</a:t>
                      </a:r>
                      <a:endParaRPr lang="de-DE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2683">
                <a:tc v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>
                          <a:effectLst/>
                        </a:rPr>
                        <a:t>Philosophie</a:t>
                      </a:r>
                      <a:endParaRPr lang="de-DE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1</a:t>
                      </a:r>
                      <a:endParaRPr lang="de-DE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2683">
                <a:tc v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>
                          <a:effectLst/>
                        </a:rPr>
                        <a:t>Erziehungswiss.</a:t>
                      </a:r>
                      <a:endParaRPr lang="de-DE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2</a:t>
                      </a:r>
                      <a:endParaRPr lang="de-DE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2683">
                <a:tc v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Psychologie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1</a:t>
                      </a:r>
                      <a:endParaRPr lang="de-DE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268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Theologie</a:t>
                      </a: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i="0" dirty="0" smtClean="0">
                          <a:effectLst/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56970" marR="56970" marT="0" marB="0"/>
                </a:tc>
              </a:tr>
              <a:tr h="172683">
                <a:tc v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effectLst/>
                        </a:rPr>
                        <a:t>11</a:t>
                      </a:r>
                      <a:endParaRPr lang="de-DE" sz="1200" b="1" i="1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172683">
                <a:tc rowSpan="4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Mathematik/Naturwissenschaften</a:t>
                      </a: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Wirtschaftsmathematik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r>
                        <a:rPr lang="de-DE" sz="900" dirty="0" smtClean="0">
                          <a:effectLst/>
                        </a:rPr>
                        <a:t>3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172683">
                <a:tc v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Informatik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r>
                        <a:rPr lang="de-DE" sz="900" dirty="0" smtClean="0">
                          <a:effectLst/>
                        </a:rPr>
                        <a:t>1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172683">
                <a:tc v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>
                          <a:effectLst/>
                        </a:rPr>
                        <a:t>Mathematik </a:t>
                      </a:r>
                      <a:endParaRPr lang="de-DE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 </a:t>
                      </a:r>
                      <a:r>
                        <a:rPr lang="de-DE" sz="900" dirty="0" smtClean="0">
                          <a:effectLst/>
                        </a:rPr>
                        <a:t>3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197804">
                <a:tc v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effectLst/>
                        </a:rPr>
                        <a:t>7</a:t>
                      </a:r>
                      <a:endParaRPr lang="de-DE" sz="1200" b="1" i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172683">
                <a:tc rowSpan="2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Humanmedizin/Gesundheitswissenschaften</a:t>
                      </a:r>
                      <a:endParaRPr lang="de-D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>
                          <a:effectLst/>
                        </a:rPr>
                        <a:t>Medizin</a:t>
                      </a:r>
                      <a:endParaRPr lang="de-DE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 smtClean="0">
                          <a:effectLst/>
                        </a:rPr>
                        <a:t>4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172683">
                <a:tc vMerge="1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effectLst/>
                        </a:rPr>
                        <a:t>4</a:t>
                      </a:r>
                      <a:endParaRPr lang="de-DE" sz="1200" b="1" i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227585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Kunst, </a:t>
                      </a:r>
                      <a:r>
                        <a:rPr lang="de-DE" sz="1400" dirty="0" smtClean="0">
                          <a:effectLst/>
                        </a:rPr>
                        <a:t>Kunstwissenschaften</a:t>
                      </a:r>
                      <a:endParaRPr lang="de-D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>
                          <a:effectLst/>
                        </a:rPr>
                        <a:t>Digitale </a:t>
                      </a:r>
                      <a:r>
                        <a:rPr lang="de-DE" sz="900" dirty="0" smtClean="0">
                          <a:effectLst/>
                        </a:rPr>
                        <a:t>Medien / Medienpädagogik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900" dirty="0" smtClean="0">
                          <a:effectLst/>
                        </a:rPr>
                        <a:t>2</a:t>
                      </a: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227585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 b="1" dirty="0" smtClean="0">
                          <a:effectLst/>
                        </a:rPr>
                        <a:t>2</a:t>
                      </a:r>
                      <a:endParaRPr lang="de-DE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</a:tr>
              <a:tr h="227585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effectLst/>
                        </a:rPr>
                        <a:t>GESAMT</a:t>
                      </a:r>
                      <a:endParaRPr lang="de-DE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70" marR="56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 b="1" i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</a:t>
                      </a:r>
                      <a:endParaRPr lang="de-DE" sz="1200" b="1" i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6970" marR="5697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66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797</Words>
  <Application>Microsoft Office PowerPoint</Application>
  <PresentationFormat>Bildschirmpräsentation (4:3)</PresentationFormat>
  <Paragraphs>243</Paragraphs>
  <Slides>17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Standarddesign</vt:lpstr>
      <vt:lpstr>PowerPoint-Präsentation</vt:lpstr>
      <vt:lpstr>  1) Einleitung  2) Theorie und Fragestellung  3) Methode und Analyseebenen  4) Ergebnisse  5) Zusammenfassung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HoF Wittenberg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Anzahl Doktorand/innen</dc:title>
  <dc:creator>Anja Franz</dc:creator>
  <cp:lastModifiedBy>hiwi</cp:lastModifiedBy>
  <cp:revision>337</cp:revision>
  <dcterms:created xsi:type="dcterms:W3CDTF">2010-09-25T09:24:56Z</dcterms:created>
  <dcterms:modified xsi:type="dcterms:W3CDTF">2013-05-03T12:58:05Z</dcterms:modified>
</cp:coreProperties>
</file>