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797675" cy="9982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2" d="100"/>
          <a:sy n="72" d="100"/>
        </p:scale>
        <p:origin x="-1326"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de-DE" smtClean="0"/>
              <a:t>Mastertitelformat bearbeiten</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Master-Untertitelformat bearbeiten</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5/3/2013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de-DE" smtClean="0"/>
              <a:t>Mastertitelformat bearbeiten</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auf Platzhalter ziehen oder durch Klicken auf Symbol hinzufügen</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de-DE" smtClean="0"/>
              <a:t>Mastertextformat bearbeiten</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5/3/2013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ild über Beschriftung">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de-DE" smtClean="0"/>
              <a:t>Mastertitelformat bearbeiten</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Master-Untertitelformat bearbeiten</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5/3/2013</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de-DE" smtClean="0"/>
              <a:t>Bild auf Platzhalter ziehen oder durch Klicken auf Symbol hinzufügen</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Bilder mit Beschriftung">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de-DE" smtClean="0"/>
              <a:t>Mastertitelformat bearbeiten</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Master-Untertitelformat bearbeiten</a:t>
            </a:r>
            <a:endParaRPr dirty="0"/>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5/3/2013</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de-DE" smtClean="0"/>
              <a:t>Bild auf Platzhalter ziehen oder durch Klicken auf Symbol hinzufügen</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de-DE" smtClean="0"/>
              <a:t>Bild auf Platzhalter ziehen oder durch Klicken auf Symbol hinzufügen</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Bilder mit Beschriftung">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de-DE" smtClean="0"/>
              <a:t>Mastertitelformat bearbeiten</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Master-Untertitelformat bearbeiten</a:t>
            </a:r>
            <a:endParaRPr/>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5/3/2013</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de-DE" smtClean="0"/>
              <a:t>Bild auf Platzhalter ziehen oder durch Klicken auf Symbol hinzufügen</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de-DE" smtClean="0"/>
              <a:t>Bild auf Platzhalter ziehen oder durch Klicken auf Symbol hinzufügen</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de-DE" smtClean="0"/>
              <a:t>Bild auf Platzhalter ziehen oder durch Klicken auf Symbol hinzufügen</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Mastertitelformat bearbeiten</a:t>
            </a:r>
            <a:endParaRPr/>
          </a:p>
        </p:txBody>
      </p:sp>
      <p:sp>
        <p:nvSpPr>
          <p:cNvPr id="3" name="Vertical Text Placeholder 2"/>
          <p:cNvSpPr>
            <a:spLocks noGrp="1"/>
          </p:cNvSpPr>
          <p:nvPr>
            <p:ph type="body" orient="vert" idx="1"/>
          </p:nvPr>
        </p:nvSpPr>
        <p:spPr/>
        <p:txBody>
          <a:bodyPr vert="eaVert"/>
          <a:lstStyle>
            <a:lvl5pPr>
              <a:defRPr/>
            </a:lvl5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5/3/2013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‹Nr.›</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de-DE" smtClean="0"/>
              <a:t>Mastertitelformat bearbeiten</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5/3/2013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Mastertitelformat bearbeiten</a:t>
            </a:r>
            <a:endParaRPr/>
          </a:p>
        </p:txBody>
      </p:sp>
      <p:sp>
        <p:nvSpPr>
          <p:cNvPr id="3" name="Content Placeholder 2"/>
          <p:cNvSpPr>
            <a:spLocks noGrp="1"/>
          </p:cNvSpPr>
          <p:nvPr>
            <p:ph idx="1"/>
          </p:nvPr>
        </p:nvSpPr>
        <p:spPr/>
        <p:txBody>
          <a:bodyPr/>
          <a:lstStyle>
            <a:lvl5pPr>
              <a:defRPr/>
            </a:lvl5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5/3/2013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elfolie mit Bild">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de-DE" smtClean="0"/>
              <a:t>Mastertitelformat bearbeiten</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Master-Untertitelformat bearbeiten</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5/3/2013</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de-DE" smtClean="0"/>
              <a:t>Bild auf Platzhalter ziehen oder durch Klicken auf Symbol hinzufügen</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de-DE" smtClean="0"/>
              <a:t>Mastertitelformat bearbeiten</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Mastertextformat bearbeiten</a:t>
            </a:r>
          </a:p>
        </p:txBody>
      </p:sp>
      <p:sp>
        <p:nvSpPr>
          <p:cNvPr id="4" name="Date Placeholder 3"/>
          <p:cNvSpPr>
            <a:spLocks noGrp="1"/>
          </p:cNvSpPr>
          <p:nvPr>
            <p:ph type="dt" sz="half" idx="10"/>
          </p:nvPr>
        </p:nvSpPr>
        <p:spPr/>
        <p:txBody>
          <a:bodyPr/>
          <a:lstStyle/>
          <a:p>
            <a:fld id="{70FAA508-F0CD-46EA-95FB-26B559A0B5D9}" type="datetimeFigureOut">
              <a:rPr lang="en-US" smtClean="0"/>
              <a:t>5/3/2013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Mastertitelformat bearbeiten</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dirty="0"/>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5/3/2013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Mastertitelformat bearbeiten</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dirty="0"/>
          </a:p>
        </p:txBody>
      </p:sp>
      <p:sp>
        <p:nvSpPr>
          <p:cNvPr id="7" name="Date Placeholder 6"/>
          <p:cNvSpPr>
            <a:spLocks noGrp="1"/>
          </p:cNvSpPr>
          <p:nvPr>
            <p:ph type="dt" sz="half" idx="10"/>
          </p:nvPr>
        </p:nvSpPr>
        <p:spPr>
          <a:xfrm>
            <a:off x="6580094" y="188259"/>
            <a:ext cx="2133600" cy="365125"/>
          </a:xfrm>
        </p:spPr>
        <p:txBody>
          <a:bodyPr/>
          <a:lstStyle/>
          <a:p>
            <a:fld id="{70FAA508-F0CD-46EA-95FB-26B559A0B5D9}" type="datetimeFigureOut">
              <a:rPr lang="en-US" smtClean="0"/>
              <a:t>5/3/2013</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4A822907-8A9D-4F6B-98F6-913902AD56B5}" type="slidenum">
              <a:rPr lang="en-US" smtClean="0"/>
              <a:t>‹Nr.›</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Mastertitelformat bearbeiten</a:t>
            </a:r>
            <a:endParaRPr/>
          </a:p>
        </p:txBody>
      </p:sp>
      <p:sp>
        <p:nvSpPr>
          <p:cNvPr id="3" name="Date Placeholder 2"/>
          <p:cNvSpPr>
            <a:spLocks noGrp="1"/>
          </p:cNvSpPr>
          <p:nvPr>
            <p:ph type="dt" sz="half" idx="10"/>
          </p:nvPr>
        </p:nvSpPr>
        <p:spPr/>
        <p:txBody>
          <a:bodyPr/>
          <a:lstStyle/>
          <a:p>
            <a:fld id="{70FAA508-F0CD-46EA-95FB-26B559A0B5D9}" type="datetimeFigureOut">
              <a:rPr lang="en-US" smtClean="0"/>
              <a:t>5/3/2013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822907-8A9D-4F6B-98F6-913902AD56B5}" type="slidenum">
              <a:rPr lang="en-US" smtClean="0"/>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FAA508-F0CD-46EA-95FB-26B559A0B5D9}" type="datetimeFigureOut">
              <a:rPr lang="en-US" smtClean="0"/>
              <a:t>5/3/2013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822907-8A9D-4F6B-98F6-913902AD56B5}" type="slidenum">
              <a:rPr lang="en-US" smtClean="0"/>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de-DE" smtClean="0"/>
              <a:t>Mastertitelformat bearbeiten</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5/3/2013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de-DE" smtClean="0"/>
              <a:t>Mastertitelformat bearbeiten</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dirty="0"/>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70FAA508-F0CD-46EA-95FB-26B559A0B5D9}" type="datetimeFigureOut">
              <a:rPr lang="en-US" smtClean="0"/>
              <a:t>5/3/2013</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4A822907-8A9D-4F6B-98F6-913902AD56B5}" type="slidenum">
              <a:rPr lang="en-US" smtClean="0"/>
              <a:t>‹Nr.›</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dirty="0" smtClean="0"/>
              <a:t>Argumente gegen die Lehrprofessur</a:t>
            </a:r>
            <a:endParaRPr lang="de-DE" dirty="0"/>
          </a:p>
        </p:txBody>
      </p:sp>
      <p:sp>
        <p:nvSpPr>
          <p:cNvPr id="3" name="Untertitel 2"/>
          <p:cNvSpPr>
            <a:spLocks noGrp="1"/>
          </p:cNvSpPr>
          <p:nvPr>
            <p:ph type="subTitle" idx="1"/>
          </p:nvPr>
        </p:nvSpPr>
        <p:spPr/>
        <p:txBody>
          <a:bodyPr/>
          <a:lstStyle/>
          <a:p>
            <a:endParaRPr lang="de-DE" dirty="0" smtClean="0"/>
          </a:p>
          <a:p>
            <a:r>
              <a:rPr lang="de-DE" dirty="0" smtClean="0"/>
              <a:t>Prof. Dr. Winfried Kluth, </a:t>
            </a:r>
          </a:p>
          <a:p>
            <a:r>
              <a:rPr lang="de-DE" dirty="0" smtClean="0"/>
              <a:t>Martin-Luther-Universität Halle-Wittenberg</a:t>
            </a:r>
          </a:p>
          <a:p>
            <a:r>
              <a:rPr lang="de-DE" dirty="0" smtClean="0"/>
              <a:t>(Argumentation auf Grundlage der Resolution des 57. Hochschulverbandstages in Bremen 2008 „Exzellenz in der Lehre“ und der Empfehlungen „Zur Zukunft der Lehre an den Universitäten in Deutschland der </a:t>
            </a:r>
            <a:r>
              <a:rPr lang="de-DE" smtClean="0"/>
              <a:t>„Die Junge Akademie“ vom April 2008</a:t>
            </a:r>
            <a:r>
              <a:rPr lang="de-DE" dirty="0" smtClean="0"/>
              <a:t>) </a:t>
            </a:r>
            <a:endParaRPr lang="de-DE" dirty="0"/>
          </a:p>
        </p:txBody>
      </p:sp>
    </p:spTree>
    <p:extLst>
      <p:ext uri="{BB962C8B-B14F-4D97-AF65-F5344CB8AC3E}">
        <p14:creationId xmlns:p14="http://schemas.microsoft.com/office/powerpoint/2010/main" val="27349949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These 1</a:t>
            </a:r>
            <a:endParaRPr lang="de-DE" dirty="0"/>
          </a:p>
        </p:txBody>
      </p:sp>
      <p:sp>
        <p:nvSpPr>
          <p:cNvPr id="3" name="Inhaltsplatzhalter 2"/>
          <p:cNvSpPr>
            <a:spLocks noGrp="1"/>
          </p:cNvSpPr>
          <p:nvPr>
            <p:ph idx="1"/>
          </p:nvPr>
        </p:nvSpPr>
        <p:spPr/>
        <p:txBody>
          <a:bodyPr/>
          <a:lstStyle/>
          <a:p>
            <a:pPr lvl="0"/>
            <a:r>
              <a:rPr lang="de-DE" dirty="0"/>
              <a:t>Das Ziel, die Lehre aufzuwerten, ist grundsätzlich  zu unterstützen. Didaktische Angebote, die allen Hochschullehrern offen stehen, sind dringend erforderlich. </a:t>
            </a:r>
            <a:endParaRPr lang="de-DE" dirty="0" smtClean="0"/>
          </a:p>
          <a:p>
            <a:pPr lvl="0"/>
            <a:r>
              <a:rPr lang="de-DE" dirty="0" smtClean="0"/>
              <a:t>Der DHV fordert zugleich eine Verstärkung der Anreize für eine gute Lehre. </a:t>
            </a:r>
            <a:endParaRPr lang="de-DE" dirty="0"/>
          </a:p>
          <a:p>
            <a:pPr marL="0" indent="0">
              <a:buNone/>
            </a:pPr>
            <a:endParaRPr lang="de-DE" dirty="0"/>
          </a:p>
        </p:txBody>
      </p:sp>
    </p:spTree>
    <p:extLst>
      <p:ext uri="{BB962C8B-B14F-4D97-AF65-F5344CB8AC3E}">
        <p14:creationId xmlns:p14="http://schemas.microsoft.com/office/powerpoint/2010/main" val="6698117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These 2</a:t>
            </a:r>
            <a:endParaRPr lang="de-DE" dirty="0"/>
          </a:p>
        </p:txBody>
      </p:sp>
      <p:sp>
        <p:nvSpPr>
          <p:cNvPr id="3" name="Inhaltsplatzhalter 2"/>
          <p:cNvSpPr>
            <a:spLocks noGrp="1"/>
          </p:cNvSpPr>
          <p:nvPr>
            <p:ph idx="1"/>
          </p:nvPr>
        </p:nvSpPr>
        <p:spPr/>
        <p:txBody>
          <a:bodyPr/>
          <a:lstStyle/>
          <a:p>
            <a:pPr lvl="0"/>
            <a:r>
              <a:rPr lang="de-DE" dirty="0"/>
              <a:t>Ein neuer Professorentyp mit dem Schwerpunkt Lehre rührt an das Selbstverständnis der Universität, deren Charakteristikum die Einheit von Forschung und Lehre ist. Nur eine Lehre, die sich ständig aus der Forschung erneuert, ist universitäre Lehre. Daher müssen Forschung und Lehre im Grundsatz gleichberechtigt bleiben</a:t>
            </a:r>
            <a:r>
              <a:rPr lang="de-DE" dirty="0" smtClean="0"/>
              <a:t>.</a:t>
            </a:r>
            <a:endParaRPr lang="de-DE" dirty="0"/>
          </a:p>
        </p:txBody>
      </p:sp>
    </p:spTree>
    <p:extLst>
      <p:ext uri="{BB962C8B-B14F-4D97-AF65-F5344CB8AC3E}">
        <p14:creationId xmlns:p14="http://schemas.microsoft.com/office/powerpoint/2010/main" val="10852555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These 3</a:t>
            </a:r>
            <a:endParaRPr lang="de-DE" dirty="0"/>
          </a:p>
        </p:txBody>
      </p:sp>
      <p:sp>
        <p:nvSpPr>
          <p:cNvPr id="3" name="Inhaltsplatzhalter 2"/>
          <p:cNvSpPr>
            <a:spLocks noGrp="1"/>
          </p:cNvSpPr>
          <p:nvPr>
            <p:ph idx="1"/>
          </p:nvPr>
        </p:nvSpPr>
        <p:spPr/>
        <p:txBody>
          <a:bodyPr/>
          <a:lstStyle/>
          <a:p>
            <a:pPr lvl="0"/>
            <a:r>
              <a:rPr lang="de-DE" dirty="0"/>
              <a:t>Die Einheit von Forschung und Lehre schließt nicht aus, dass hervorragende Forscher zeitweilig ganz oder auf Dauer teilweise von ihren Verpflichtungen in Lehre und Selbstverwaltung entbunden werden können. Nur so kann Deutschland mit führenden Forschungsnationen im Wettbewerb um die besten Köpfe konkurrieren.</a:t>
            </a:r>
          </a:p>
          <a:p>
            <a:endParaRPr lang="de-DE" dirty="0"/>
          </a:p>
        </p:txBody>
      </p:sp>
    </p:spTree>
    <p:extLst>
      <p:ext uri="{BB962C8B-B14F-4D97-AF65-F5344CB8AC3E}">
        <p14:creationId xmlns:p14="http://schemas.microsoft.com/office/powerpoint/2010/main" val="3347393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These 4</a:t>
            </a:r>
            <a:endParaRPr lang="de-DE" dirty="0"/>
          </a:p>
        </p:txBody>
      </p:sp>
      <p:sp>
        <p:nvSpPr>
          <p:cNvPr id="3" name="Inhaltsplatzhalter 2"/>
          <p:cNvSpPr>
            <a:spLocks noGrp="1"/>
          </p:cNvSpPr>
          <p:nvPr>
            <p:ph idx="1"/>
          </p:nvPr>
        </p:nvSpPr>
        <p:spPr/>
        <p:txBody>
          <a:bodyPr/>
          <a:lstStyle/>
          <a:p>
            <a:pPr lvl="0"/>
            <a:r>
              <a:rPr lang="de-DE" dirty="0"/>
              <a:t>Universitäten vermitteln Bildung durch Wissenschaft für künftige Funktionseliten innerhalb wie außerhalb der Hochschulen. Wenn dort Professoren Studierenden reproduziertes Wissen ohne die ständige Auffrischung durch eigene Forschung vermitteln, wird sich die Qualität der wissenschaftlichen Lehre verschlechtern.</a:t>
            </a:r>
          </a:p>
          <a:p>
            <a:endParaRPr lang="de-DE" dirty="0"/>
          </a:p>
        </p:txBody>
      </p:sp>
    </p:spTree>
    <p:extLst>
      <p:ext uri="{BB962C8B-B14F-4D97-AF65-F5344CB8AC3E}">
        <p14:creationId xmlns:p14="http://schemas.microsoft.com/office/powerpoint/2010/main" val="2366060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These 5</a:t>
            </a:r>
            <a:endParaRPr lang="de-DE" dirty="0"/>
          </a:p>
        </p:txBody>
      </p:sp>
      <p:sp>
        <p:nvSpPr>
          <p:cNvPr id="3" name="Inhaltsplatzhalter 2"/>
          <p:cNvSpPr>
            <a:spLocks noGrp="1"/>
          </p:cNvSpPr>
          <p:nvPr>
            <p:ph idx="1"/>
          </p:nvPr>
        </p:nvSpPr>
        <p:spPr/>
        <p:txBody>
          <a:bodyPr/>
          <a:lstStyle/>
          <a:p>
            <a:pPr lvl="0"/>
            <a:r>
              <a:rPr lang="de-DE" dirty="0"/>
              <a:t>Die in der Praxis schlecht angenommene Juniorprofessur, über die der Weg zur „Lehrprofessur“ führen soll, wird diskreditiert. Jeder „Lehrprofessor“ wird, sobald sich ihm die Möglichkeit bietet, eine in Lehre und Forschungsaufgaben gleichwertige Professur anstreben. Der „Lehrprofessor“ hat den Nimbus einer „Professur zweiter Klasse“.</a:t>
            </a:r>
          </a:p>
          <a:p>
            <a:endParaRPr lang="de-DE" dirty="0"/>
          </a:p>
        </p:txBody>
      </p:sp>
    </p:spTree>
    <p:extLst>
      <p:ext uri="{BB962C8B-B14F-4D97-AF65-F5344CB8AC3E}">
        <p14:creationId xmlns:p14="http://schemas.microsoft.com/office/powerpoint/2010/main" val="3890995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These 6</a:t>
            </a:r>
            <a:endParaRPr lang="de-DE" dirty="0"/>
          </a:p>
        </p:txBody>
      </p:sp>
      <p:sp>
        <p:nvSpPr>
          <p:cNvPr id="3" name="Inhaltsplatzhalter 2"/>
          <p:cNvSpPr>
            <a:spLocks noGrp="1"/>
          </p:cNvSpPr>
          <p:nvPr>
            <p:ph idx="1"/>
          </p:nvPr>
        </p:nvSpPr>
        <p:spPr/>
        <p:txBody>
          <a:bodyPr/>
          <a:lstStyle/>
          <a:p>
            <a:pPr lvl="0"/>
            <a:r>
              <a:rPr lang="de-DE" dirty="0"/>
              <a:t>Die „Lehrprofessur“ ist ein Sparprogramm, mit dem die Unterfinanzierung der Hochschulen fortgeschrieben wird. Mit dem neuen Personalmodell werden Sach- und Personalmittel zu Lasten der Qualität der Ausbildung gespart.</a:t>
            </a:r>
          </a:p>
          <a:p>
            <a:endParaRPr lang="de-DE" dirty="0"/>
          </a:p>
        </p:txBody>
      </p:sp>
    </p:spTree>
    <p:extLst>
      <p:ext uri="{BB962C8B-B14F-4D97-AF65-F5344CB8AC3E}">
        <p14:creationId xmlns:p14="http://schemas.microsoft.com/office/powerpoint/2010/main" val="339717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These 7</a:t>
            </a:r>
            <a:endParaRPr lang="de-DE" dirty="0"/>
          </a:p>
        </p:txBody>
      </p:sp>
      <p:sp>
        <p:nvSpPr>
          <p:cNvPr id="3" name="Inhaltsplatzhalter 2"/>
          <p:cNvSpPr>
            <a:spLocks noGrp="1"/>
          </p:cNvSpPr>
          <p:nvPr>
            <p:ph idx="1"/>
          </p:nvPr>
        </p:nvSpPr>
        <p:spPr/>
        <p:txBody>
          <a:bodyPr>
            <a:normAutofit fontScale="92500" lnSpcReduction="20000"/>
          </a:bodyPr>
          <a:lstStyle/>
          <a:p>
            <a:pPr lvl="0"/>
            <a:r>
              <a:rPr lang="de-DE" dirty="0"/>
              <a:t>Mit der Schaffung eines neuen Professorentyps lassen sich die gegenwärtigen Herausforderungen der Universitäten nicht meistern. Der DHV unterstützt die Forderungen der Hochschulrektorenkonferenz nach vorzeitig besetzten Professuren. Auch der Einsatz von „</a:t>
            </a:r>
            <a:r>
              <a:rPr lang="de-DE" dirty="0" err="1"/>
              <a:t>Lecturern</a:t>
            </a:r>
            <a:r>
              <a:rPr lang="de-DE" dirty="0"/>
              <a:t>“ bleibt bedenkenswert, solange die Stellen befristet sind und deren Inhabern die Möglichkeit zur Qualifikation bieten. Neue Personalkategorien unterhalb der Professur mit höheren Lehrverpflichtungen von 12 bis 14 Wochenstunden können zusätzliche Professorenstellen aber nicht </a:t>
            </a:r>
            <a:r>
              <a:rPr lang="de-DE" dirty="0" smtClean="0"/>
              <a:t>ersetzen. Es werden mehr Professoren benötigt</a:t>
            </a:r>
            <a:r>
              <a:rPr lang="de-DE" dirty="0"/>
              <a:t>, um das hohe Ausbildungsniveau an deutschen Universitäten zu sichern. Dazu müssen Bund und Länder </a:t>
            </a:r>
            <a:r>
              <a:rPr lang="de-DE" dirty="0" smtClean="0"/>
              <a:t>Haushaltsprioritäten </a:t>
            </a:r>
            <a:r>
              <a:rPr lang="de-DE" dirty="0"/>
              <a:t>zugunsten von Bildung und Wissenschaft setzen</a:t>
            </a:r>
            <a:r>
              <a:rPr lang="de-DE" dirty="0" smtClean="0"/>
              <a:t>.</a:t>
            </a:r>
            <a:endParaRPr lang="de-DE" dirty="0"/>
          </a:p>
        </p:txBody>
      </p:sp>
    </p:spTree>
    <p:extLst>
      <p:ext uri="{BB962C8B-B14F-4D97-AF65-F5344CB8AC3E}">
        <p14:creationId xmlns:p14="http://schemas.microsoft.com/office/powerpoint/2010/main" val="1390871783"/>
      </p:ext>
    </p:extLst>
  </p:cSld>
  <p:clrMapOvr>
    <a:masterClrMapping/>
  </p:clrMapOvr>
</p:sld>
</file>

<file path=ppt/theme/theme1.xml><?xml version="1.0" encoding="utf-8"?>
<a:theme xmlns:a="http://schemas.openxmlformats.org/drawingml/2006/main" name="Streng">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Streng.thmx</Template>
  <TotalTime>0</TotalTime>
  <Words>431</Words>
  <Application>Microsoft Office PowerPoint</Application>
  <PresentationFormat>Bildschirmpräsentation (4:3)</PresentationFormat>
  <Paragraphs>20</Paragraphs>
  <Slides>8</Slides>
  <Notes>0</Notes>
  <HiddenSlides>0</HiddenSlides>
  <MMClips>0</MMClips>
  <ScaleCrop>false</ScaleCrop>
  <HeadingPairs>
    <vt:vector size="4" baseType="variant">
      <vt:variant>
        <vt:lpstr>Design</vt:lpstr>
      </vt:variant>
      <vt:variant>
        <vt:i4>1</vt:i4>
      </vt:variant>
      <vt:variant>
        <vt:lpstr>Folientitel</vt:lpstr>
      </vt:variant>
      <vt:variant>
        <vt:i4>8</vt:i4>
      </vt:variant>
    </vt:vector>
  </HeadingPairs>
  <TitlesOfParts>
    <vt:vector size="9" baseType="lpstr">
      <vt:lpstr>Streng</vt:lpstr>
      <vt:lpstr>Argumente gegen die Lehrprofessur</vt:lpstr>
      <vt:lpstr>These 1</vt:lpstr>
      <vt:lpstr>These 2</vt:lpstr>
      <vt:lpstr>These 3</vt:lpstr>
      <vt:lpstr>These 4</vt:lpstr>
      <vt:lpstr>These 5</vt:lpstr>
      <vt:lpstr>These 6</vt:lpstr>
      <vt:lpstr>These 7</vt:lpstr>
    </vt:vector>
  </TitlesOfParts>
  <Company>Uni Halle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Argumente gegen die Lehrprofessur</dc:title>
  <dc:creator>Eva-Maria Kluth</dc:creator>
  <cp:lastModifiedBy>hiwi</cp:lastModifiedBy>
  <cp:revision>4</cp:revision>
  <cp:lastPrinted>2013-04-30T08:12:37Z</cp:lastPrinted>
  <dcterms:created xsi:type="dcterms:W3CDTF">2013-04-25T18:43:59Z</dcterms:created>
  <dcterms:modified xsi:type="dcterms:W3CDTF">2013-05-03T12:58:47Z</dcterms:modified>
</cp:coreProperties>
</file>