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59" r:id="rId5"/>
    <p:sldId id="266" r:id="rId6"/>
    <p:sldId id="261" r:id="rId7"/>
    <p:sldId id="263" r:id="rId8"/>
    <p:sldId id="264" r:id="rId9"/>
    <p:sldId id="265" r:id="rId10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ECFF"/>
    <a:srgbClr val="99CCFF"/>
    <a:srgbClr val="403A3F"/>
    <a:srgbClr val="E8C425"/>
    <a:srgbClr val="4E4E40"/>
    <a:srgbClr val="808080"/>
    <a:srgbClr val="BFB9BE"/>
    <a:srgbClr val="CCC8B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89" autoAdjust="0"/>
    <p:restoredTop sz="86433" autoAdjust="0"/>
  </p:normalViewPr>
  <p:slideViewPr>
    <p:cSldViewPr>
      <p:cViewPr>
        <p:scale>
          <a:sx n="90" d="100"/>
          <a:sy n="90" d="100"/>
        </p:scale>
        <p:origin x="-7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9622F6D-755C-450A-A443-BA3335097064}" type="datetimeFigureOut">
              <a:rPr lang="de-DE"/>
              <a:pPr>
                <a:defRPr/>
              </a:pPr>
              <a:t>26.11.2013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143FACB-E90A-4260-B846-AB81DEDBB1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FD90F49-41E8-48DF-920F-1E101B9A884C}" type="datetimeFigureOut">
              <a:rPr lang="de-DE"/>
              <a:pPr>
                <a:defRPr/>
              </a:pPr>
              <a:t>26.11.2013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0E6F8F7-509B-4736-A4AE-10917561A78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6627" name="Foliennummernplatzhalt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DFC72D83-23F7-4819-964B-40EA33707C31}" type="slidenum">
              <a:rPr lang="de-DE" sz="1300">
                <a:latin typeface="Calibri" pitchFamily="34" charset="0"/>
              </a:rPr>
              <a:pPr algn="r" defTabSz="990600"/>
              <a:t>9</a:t>
            </a:fld>
            <a:endParaRPr lang="de-DE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251520" y="665165"/>
            <a:ext cx="7560000" cy="1980000"/>
          </a:xfrm>
          <a:prstGeom prst="rect">
            <a:avLst/>
          </a:prstGeom>
          <a:solidFill>
            <a:srgbClr val="FFC000"/>
          </a:solidFill>
        </p:spPr>
        <p:txBody>
          <a:bodyPr bIns="108000">
            <a:normAutofit/>
          </a:bodyPr>
          <a:lstStyle>
            <a:lvl1pPr algn="l">
              <a:lnSpc>
                <a:spcPct val="100000"/>
              </a:lnSpc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251520" y="4509120"/>
            <a:ext cx="7560000" cy="1080000"/>
          </a:xfrm>
          <a:noFill/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 baseline="0">
                <a:solidFill>
                  <a:srgbClr val="403A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251520" y="2802194"/>
            <a:ext cx="7560000" cy="1080000"/>
          </a:xfrm>
          <a:solidFill>
            <a:srgbClr val="E8C425"/>
          </a:solidFill>
        </p:spPr>
        <p:txBody>
          <a:bodyPr anchor="ctr">
            <a:normAutofit/>
          </a:bodyPr>
          <a:lstStyle>
            <a:lvl1pPr marL="0" indent="0">
              <a:buNone/>
              <a:defRPr sz="20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B8287-1C27-48D5-8D86-DCCA5E6A6B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6"/>
          <p:cNvSpPr>
            <a:spLocks noGrp="1"/>
          </p:cNvSpPr>
          <p:nvPr>
            <p:ph type="pic" sz="quarter" idx="12"/>
          </p:nvPr>
        </p:nvSpPr>
        <p:spPr>
          <a:xfrm>
            <a:off x="251520" y="1656000"/>
            <a:ext cx="7560360" cy="4320000"/>
          </a:xfrm>
          <a:ln w="127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algn="ctr">
              <a:buNone/>
              <a:defRPr sz="2100" baseline="0"/>
            </a:lvl1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DE" noProof="0" dirty="0"/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C31E8-8501-4750-A265-9EE61691FA8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enplatzhalter 3"/>
          <p:cNvSpPr>
            <a:spLocks noGrp="1"/>
          </p:cNvSpPr>
          <p:nvPr>
            <p:ph type="media" sz="quarter" idx="12"/>
          </p:nvPr>
        </p:nvSpPr>
        <p:spPr>
          <a:xfrm>
            <a:off x="252000" y="1656000"/>
            <a:ext cx="7560840" cy="4320000"/>
          </a:xfrm>
          <a:noFill/>
          <a:ln w="127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algn="ctr">
              <a:buNone/>
              <a:defRPr sz="2100"/>
            </a:lvl1pPr>
          </a:lstStyle>
          <a:p>
            <a:pPr lvl="0"/>
            <a:r>
              <a:rPr lang="de-DE" noProof="0" dirty="0" smtClean="0"/>
              <a:t>Mediaclip durch Klicken auf Symbol hinzufügen</a:t>
            </a:r>
            <a:endParaRPr lang="de-DE" noProof="0" dirty="0"/>
          </a:p>
        </p:txBody>
      </p:sp>
      <p:sp>
        <p:nvSpPr>
          <p:cNvPr id="9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0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F1ED7-CF02-42CB-9846-6323AF4B5D2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B5A89-DA1B-462E-901D-BA875FC54C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6"/>
          <p:cNvSpPr txBox="1"/>
          <p:nvPr userDrawn="1"/>
        </p:nvSpPr>
        <p:spPr>
          <a:xfrm>
            <a:off x="250825" y="5141913"/>
            <a:ext cx="7561263" cy="541337"/>
          </a:xfrm>
          <a:prstGeom prst="rect">
            <a:avLst/>
          </a:prstGeom>
          <a:noFill/>
        </p:spPr>
        <p:txBody>
          <a:bodyPr lIns="108000" tIns="108000" rIns="108000" bIns="108000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100" b="1" dirty="0">
                <a:solidFill>
                  <a:srgbClr val="40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www.mw.sachsen-anhalt.de</a:t>
            </a: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251520" y="633744"/>
            <a:ext cx="7560000" cy="1980000"/>
          </a:xfrm>
          <a:prstGeom prst="rect">
            <a:avLst/>
          </a:prstGeom>
          <a:solidFill>
            <a:srgbClr val="E8C425"/>
          </a:solidFill>
        </p:spPr>
        <p:txBody>
          <a:bodyPr bIns="108000">
            <a:normAutofit/>
          </a:bodyPr>
          <a:lstStyle>
            <a:lvl1pPr algn="l">
              <a:defRPr sz="45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7560000" cy="1800200"/>
          </a:xfrm>
          <a:noFill/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82663" algn="l"/>
              </a:tabLst>
              <a:defRPr sz="2100" b="0" i="0" baseline="0">
                <a:solidFill>
                  <a:srgbClr val="403A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7E11-DCFC-4F8C-897A-DB78A47AF9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51520" y="1260000"/>
            <a:ext cx="7560000" cy="5040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/>
            </a:lvl1pPr>
            <a:lvl2pPr marL="457200" indent="0">
              <a:buFont typeface="+mj-lt"/>
              <a:buNone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7D68-7E97-4DA9-B08B-4C74D2CF0A0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560000" cy="1800000"/>
          </a:xfrm>
          <a:prstGeom prst="rect">
            <a:avLst/>
          </a:prstGeom>
          <a:solidFill>
            <a:srgbClr val="E8C425"/>
          </a:solidFill>
        </p:spPr>
        <p:txBody>
          <a:bodyPr bIns="108000">
            <a:normAutofit/>
          </a:bodyPr>
          <a:lstStyle>
            <a:lvl1pPr algn="l">
              <a:defRPr sz="27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965D9-B2E5-449E-AD19-1E52D6585F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einfa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251520" y="1656000"/>
            <a:ext cx="7560000" cy="432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3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4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EEEE-45B5-49EE-8748-8755A6EB2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251520" y="1656000"/>
            <a:ext cx="3564000" cy="432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254492" y="1656000"/>
            <a:ext cx="3564000" cy="432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3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4A45-7CEC-4A88-A95E-657136CD930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251520" y="4725144"/>
            <a:ext cx="7632848" cy="1107851"/>
          </a:xfr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Bildplatzhalter 4"/>
          <p:cNvSpPr>
            <a:spLocks noGrp="1"/>
          </p:cNvSpPr>
          <p:nvPr>
            <p:ph type="pic" sz="quarter" idx="14"/>
          </p:nvPr>
        </p:nvSpPr>
        <p:spPr>
          <a:xfrm>
            <a:off x="251520" y="1656000"/>
            <a:ext cx="7560840" cy="2880667"/>
          </a:xfrm>
          <a:ln w="127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de-DE" noProof="0" dirty="0" smtClean="0"/>
              <a:t>Bild</a:t>
            </a:r>
            <a:endParaRPr lang="de-DE" noProof="0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4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19CC6-8D09-40B1-9D9B-84DC6C9F7D7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4256243" y="1656000"/>
            <a:ext cx="3564000" cy="4320000"/>
          </a:xfrm>
          <a:ln w="127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de-DE" noProof="0" dirty="0" smtClean="0"/>
              <a:t>Bild</a:t>
            </a:r>
            <a:endParaRPr lang="de-DE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1520" y="1656000"/>
            <a:ext cx="3564000" cy="432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  <a:endParaRPr lang="de-DE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5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293A0-20B4-4E25-83FA-7935F99C7BB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ellenplatzhalter 3"/>
          <p:cNvSpPr>
            <a:spLocks noGrp="1"/>
          </p:cNvSpPr>
          <p:nvPr>
            <p:ph type="tbl" sz="quarter" idx="12"/>
          </p:nvPr>
        </p:nvSpPr>
        <p:spPr>
          <a:xfrm>
            <a:off x="251520" y="1656000"/>
            <a:ext cx="7561536" cy="4320000"/>
          </a:xfrm>
          <a:ln w="12700">
            <a:noFill/>
          </a:ln>
        </p:spPr>
        <p:txBody>
          <a:bodyPr rtlCol="0">
            <a:normAutofit/>
          </a:bodyPr>
          <a:lstStyle>
            <a:lvl1pPr marL="0" indent="0" algn="ctr">
              <a:buNone/>
              <a:defRPr>
                <a:solidFill>
                  <a:srgbClr val="403A3F"/>
                </a:solidFill>
              </a:defRPr>
            </a:lvl1pPr>
          </a:lstStyle>
          <a:p>
            <a:pPr lvl="0"/>
            <a:r>
              <a:rPr lang="de-DE" noProof="0" dirty="0" smtClean="0"/>
              <a:t>Tabelle</a:t>
            </a:r>
            <a:endParaRPr lang="de-DE" noProof="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6021288"/>
            <a:ext cx="7561535" cy="216693"/>
          </a:xfrm>
        </p:spPr>
        <p:txBody>
          <a:bodyPr anchor="ctr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2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95325-FF93-4849-8415-421C7103B88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251520" y="6021288"/>
            <a:ext cx="7561535" cy="216693"/>
          </a:xfrm>
        </p:spPr>
        <p:txBody>
          <a:bodyPr anchor="ctr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Diagrammplatzhalter 5"/>
          <p:cNvSpPr>
            <a:spLocks noGrp="1"/>
          </p:cNvSpPr>
          <p:nvPr>
            <p:ph type="chart" sz="quarter" idx="13"/>
          </p:nvPr>
        </p:nvSpPr>
        <p:spPr>
          <a:xfrm>
            <a:off x="251520" y="1656000"/>
            <a:ext cx="7561263" cy="4320000"/>
          </a:xfrm>
        </p:spPr>
        <p:txBody>
          <a:bodyPr rtlCol="0">
            <a:normAutofit/>
          </a:bodyPr>
          <a:lstStyle>
            <a:lvl1pPr marL="0" indent="0" algn="ctr">
              <a:buNone/>
              <a:defRPr>
                <a:solidFill>
                  <a:srgbClr val="403A3F"/>
                </a:solidFill>
              </a:defRPr>
            </a:lvl1pPr>
          </a:lstStyle>
          <a:p>
            <a:pPr lvl="0"/>
            <a:r>
              <a:rPr lang="de-DE" noProof="0" dirty="0" smtClean="0"/>
              <a:t>Diagramm</a:t>
            </a:r>
            <a:endParaRPr lang="de-DE" noProof="0" dirty="0"/>
          </a:p>
        </p:txBody>
      </p:sp>
      <p:sp>
        <p:nvSpPr>
          <p:cNvPr id="9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251519" y="1080000"/>
            <a:ext cx="7560000" cy="540000"/>
          </a:xfrm>
        </p:spPr>
        <p:txBody>
          <a:bodyPr t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0" name="Titelplatzhalter 14"/>
          <p:cNvSpPr>
            <a:spLocks noGrp="1"/>
          </p:cNvSpPr>
          <p:nvPr>
            <p:ph type="title"/>
          </p:nvPr>
        </p:nvSpPr>
        <p:spPr>
          <a:xfrm>
            <a:off x="251520" y="0"/>
            <a:ext cx="7560000" cy="1080000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8089900" y="6497638"/>
            <a:ext cx="1044575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98842-7745-45FD-AFE7-0E9BA650E7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8067675" y="0"/>
            <a:ext cx="10795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41300" y="1412875"/>
            <a:ext cx="7559675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 flipV="1">
            <a:off x="-11113" y="6497638"/>
            <a:ext cx="8062913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0825" y="6500813"/>
            <a:ext cx="7561263" cy="358775"/>
          </a:xfrm>
          <a:prstGeom prst="rect">
            <a:avLst/>
          </a:prstGeom>
        </p:spPr>
        <p:txBody>
          <a:bodyPr vert="horz" wrap="square" lIns="108000" tIns="108000" rIns="108000" bIns="108000" numCol="1" anchor="ctr" anchorCtr="0" compatLnSpc="1">
            <a:prstTxWarp prst="textNoShape">
              <a:avLst/>
            </a:prstTxWarp>
            <a:normAutofit/>
          </a:bodyPr>
          <a:lstStyle>
            <a:lvl1pPr>
              <a:lnSpc>
                <a:spcPts val="900"/>
              </a:lnSpc>
              <a:defRPr sz="900">
                <a:solidFill>
                  <a:srgbClr val="403A3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Titelplatzhalter 14"/>
          <p:cNvSpPr>
            <a:spLocks noGrp="1"/>
          </p:cNvSpPr>
          <p:nvPr>
            <p:ph type="title"/>
          </p:nvPr>
        </p:nvSpPr>
        <p:spPr bwMode="auto">
          <a:xfrm>
            <a:off x="250825" y="0"/>
            <a:ext cx="75612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108000" rIns="108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74025" y="61913"/>
            <a:ext cx="10810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8061325" y="6497638"/>
            <a:ext cx="1081088" cy="3603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6E6E66-7D4C-4FCC-BD15-4C622D13C1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403A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3A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403A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3A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3A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ctrTitle"/>
          </p:nvPr>
        </p:nvSpPr>
        <p:spPr>
          <a:xfrm>
            <a:off x="250825" y="665163"/>
            <a:ext cx="7561263" cy="1979612"/>
          </a:xfrm>
        </p:spPr>
        <p:txBody>
          <a:bodyPr/>
          <a:lstStyle/>
          <a:p>
            <a:pPr eaLnBrk="1" hangingPunct="1"/>
            <a:r>
              <a:rPr lang="de-DE" sz="3400" smtClean="0">
                <a:latin typeface="Arial" charset="0"/>
                <a:cs typeface="Arial" charset="0"/>
              </a:rPr>
              <a:t>Die Partnerschaftsvereinbarungen der EU-Kommission </a:t>
            </a:r>
            <a:br>
              <a:rPr lang="de-DE" sz="3400" smtClean="0">
                <a:latin typeface="Arial" charset="0"/>
                <a:cs typeface="Arial" charset="0"/>
              </a:rPr>
            </a:br>
            <a:r>
              <a:rPr lang="de-DE" sz="3400" smtClean="0">
                <a:latin typeface="Arial" charset="0"/>
                <a:cs typeface="Arial" charset="0"/>
              </a:rPr>
              <a:t>mit den EU-Mitgliedsstaaten</a:t>
            </a:r>
          </a:p>
        </p:txBody>
      </p:sp>
      <p:sp>
        <p:nvSpPr>
          <p:cNvPr id="17410" name="Untertitel 2"/>
          <p:cNvSpPr>
            <a:spLocks noGrp="1"/>
          </p:cNvSpPr>
          <p:nvPr>
            <p:ph type="subTitle" idx="1"/>
          </p:nvPr>
        </p:nvSpPr>
        <p:spPr>
          <a:xfrm>
            <a:off x="250825" y="4508500"/>
            <a:ext cx="7561263" cy="1081088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de-DE" smtClean="0">
                <a:latin typeface="Arial" charset="0"/>
                <a:cs typeface="Arial" charset="0"/>
              </a:rPr>
              <a:t>Eva Wybrands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de-DE" smtClean="0">
                <a:latin typeface="Arial" charset="0"/>
                <a:cs typeface="Arial" charset="0"/>
              </a:rPr>
              <a:t>Ministerium für Wissenschaft und Wirtschaft Sachsen-Anhalt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de-DE" smtClean="0"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de-DE" smtClean="0">
                <a:latin typeface="Arial" charset="0"/>
                <a:cs typeface="Arial" charset="0"/>
              </a:rPr>
              <a:t>27. November 2013</a:t>
            </a:r>
          </a:p>
        </p:txBody>
      </p:sp>
      <p:sp>
        <p:nvSpPr>
          <p:cNvPr id="17411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250825" y="2801938"/>
            <a:ext cx="7561263" cy="1079500"/>
          </a:xfrm>
        </p:spPr>
        <p:txBody>
          <a:bodyPr/>
          <a:lstStyle/>
          <a:p>
            <a:pPr eaLnBrk="1" hangingPunct="1"/>
            <a:r>
              <a:rPr lang="de-DE" sz="2400" smtClean="0">
                <a:latin typeface="Arial" charset="0"/>
                <a:cs typeface="Arial" charset="0"/>
              </a:rPr>
              <a:t>Cooperation agreements between the European Commission and the European Member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476250"/>
            <a:ext cx="7561262" cy="1989138"/>
          </a:xfrm>
        </p:spPr>
        <p:txBody>
          <a:bodyPr/>
          <a:lstStyle/>
          <a:p>
            <a:pPr algn="ctr"/>
            <a:r>
              <a:rPr lang="de-DE" sz="2400" smtClean="0">
                <a:latin typeface="Arial" charset="0"/>
                <a:cs typeface="Arial" charset="0"/>
              </a:rPr>
              <a:t>Strategische Ausrichtung der EU-Strukturfonds  2014 -2020 auf die  Förderung von intelligentem, nachhaltigem und integrativem Wachstum  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2420938"/>
            <a:ext cx="7621587" cy="3446462"/>
          </a:xfrm>
        </p:spPr>
        <p:txBody>
          <a:bodyPr/>
          <a:lstStyle/>
          <a:p>
            <a:pPr>
              <a:buFont typeface="Arial" charset="0"/>
              <a:buNone/>
            </a:pPr>
            <a:endParaRPr lang="de-DE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de-DE" b="1" smtClean="0">
                <a:latin typeface="Arial" charset="0"/>
                <a:cs typeface="Arial" charset="0"/>
              </a:rPr>
              <a:t>Kernziele:</a:t>
            </a:r>
          </a:p>
          <a:p>
            <a:pPr lvl="1"/>
            <a:r>
              <a:rPr lang="de-DE" smtClean="0">
                <a:latin typeface="Arial" charset="0"/>
                <a:cs typeface="Arial" charset="0"/>
              </a:rPr>
              <a:t>Verbesserung der Bedingungen für Forschung und Innovation</a:t>
            </a:r>
          </a:p>
          <a:p>
            <a:pPr lvl="1"/>
            <a:r>
              <a:rPr lang="de-DE" smtClean="0">
                <a:latin typeface="Arial" charset="0"/>
                <a:cs typeface="Arial" charset="0"/>
              </a:rPr>
              <a:t>Verbesserung des Bildungsniveaus </a:t>
            </a:r>
          </a:p>
          <a:p>
            <a:pPr lvl="1"/>
            <a:r>
              <a:rPr lang="de-DE" smtClean="0">
                <a:latin typeface="Arial" charset="0"/>
                <a:cs typeface="Arial" charset="0"/>
              </a:rPr>
              <a:t>Förderung der Beschäftigung</a:t>
            </a:r>
          </a:p>
          <a:p>
            <a:pPr lvl="1"/>
            <a:r>
              <a:rPr lang="de-DE" smtClean="0">
                <a:latin typeface="Arial" charset="0"/>
                <a:cs typeface="Arial" charset="0"/>
              </a:rPr>
              <a:t>Erhöhung der Energieeffizienz und Ausbau Erneuerbarer Energien</a:t>
            </a:r>
          </a:p>
          <a:p>
            <a:pPr lvl="1"/>
            <a:r>
              <a:rPr lang="de-DE" smtClean="0">
                <a:latin typeface="Arial" charset="0"/>
                <a:cs typeface="Arial" charset="0"/>
              </a:rPr>
              <a:t>Bekämpfung der Armut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title" idx="4294967295"/>
          </p:nvPr>
        </p:nvSpPr>
        <p:spPr>
          <a:xfrm>
            <a:off x="250825" y="188913"/>
            <a:ext cx="7561263" cy="1079500"/>
          </a:xfrm>
        </p:spPr>
        <p:txBody>
          <a:bodyPr/>
          <a:lstStyle/>
          <a:p>
            <a:r>
              <a:rPr lang="de-DE" smtClean="0">
                <a:latin typeface="Arial" charset="0"/>
                <a:cs typeface="Arial" charset="0"/>
              </a:rPr>
              <a:t>Optionen der Hochschulen im </a:t>
            </a:r>
            <a:br>
              <a:rPr lang="de-DE" smtClean="0">
                <a:latin typeface="Arial" charset="0"/>
                <a:cs typeface="Arial" charset="0"/>
              </a:rPr>
            </a:br>
            <a:r>
              <a:rPr lang="de-DE" smtClean="0">
                <a:latin typeface="Arial" charset="0"/>
                <a:cs typeface="Arial" charset="0"/>
              </a:rPr>
              <a:t>Strategiefindungsprozess I</a:t>
            </a:r>
          </a:p>
        </p:txBody>
      </p:sp>
      <p:sp>
        <p:nvSpPr>
          <p:cNvPr id="19458" name="Rectangle 5"/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7621587" cy="5184775"/>
          </a:xfrm>
        </p:spPr>
        <p:txBody>
          <a:bodyPr/>
          <a:lstStyle/>
          <a:p>
            <a:pPr marL="361950" indent="-361950" defTabSz="349250">
              <a:lnSpc>
                <a:spcPct val="80000"/>
              </a:lnSpc>
              <a:buFont typeface="Arial" charset="0"/>
              <a:buAutoNum type="arabicPeriod"/>
              <a:tabLst>
                <a:tab pos="808038" algn="l"/>
              </a:tabLst>
            </a:pPr>
            <a:r>
              <a:rPr lang="de-DE" smtClean="0">
                <a:latin typeface="Arial" charset="0"/>
                <a:cs typeface="Arial" charset="0"/>
              </a:rPr>
              <a:t>Konzentration der verfügbaren Mittel auf 11 Thematische Ziele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Für Hochschulen einschlägig:      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TZ 1	Forschung , Entwicklung und Innovation im EFRE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TZ 2	</a:t>
            </a:r>
            <a:r>
              <a:rPr lang="de-DE" sz="1400" i="1" smtClean="0">
                <a:latin typeface="Arial" charset="0"/>
                <a:cs typeface="Arial" charset="0"/>
              </a:rPr>
              <a:t>IKT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TZ</a:t>
            </a:r>
            <a:r>
              <a:rPr lang="de-DE" sz="1400" i="1" smtClean="0">
                <a:latin typeface="Arial" charset="0"/>
                <a:cs typeface="Arial" charset="0"/>
              </a:rPr>
              <a:t> </a:t>
            </a:r>
            <a:r>
              <a:rPr lang="de-DE" sz="1400" smtClean="0">
                <a:latin typeface="Arial" charset="0"/>
                <a:cs typeface="Arial" charset="0"/>
              </a:rPr>
              <a:t>10	Investitionen in Bildung, Kompetenzen und Lebenslanges Lernen im ESF</a:t>
            </a:r>
          </a:p>
          <a:p>
            <a:pPr marL="361950" indent="-36195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endParaRPr lang="de-DE" smtClean="0">
              <a:latin typeface="Arial" charset="0"/>
              <a:cs typeface="Arial" charset="0"/>
            </a:endParaRPr>
          </a:p>
          <a:p>
            <a:pPr marL="361950" indent="-36195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mtClean="0">
                <a:latin typeface="Arial" charset="0"/>
                <a:cs typeface="Arial" charset="0"/>
              </a:rPr>
              <a:t>2.  Schwerpunktsetzungen in den OP`s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Beispiel	EFRE	weiterentwickelte Regionen 80%	Übergangsregionen 60%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			FuE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			</a:t>
            </a:r>
            <a:r>
              <a:rPr lang="de-DE" sz="1400" i="1" smtClean="0">
                <a:latin typeface="Arial" charset="0"/>
                <a:cs typeface="Arial" charset="0"/>
              </a:rPr>
              <a:t>IKT</a:t>
            </a:r>
            <a:endParaRPr lang="de-DE" sz="1400" smtClean="0">
              <a:latin typeface="Arial" charset="0"/>
              <a:cs typeface="Arial" charset="0"/>
            </a:endParaRP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			Wettbewerbsfähigkeit von KMU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			Energieeffizienz und Erneuerbare Energien (Sonderquote)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endParaRPr lang="de-DE" smtClean="0">
              <a:latin typeface="Arial" charset="0"/>
              <a:cs typeface="Arial" charset="0"/>
            </a:endParaRPr>
          </a:p>
          <a:p>
            <a:pPr marL="361950" indent="-36195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mtClean="0">
                <a:latin typeface="Arial" charset="0"/>
                <a:cs typeface="Arial" charset="0"/>
              </a:rPr>
              <a:t>3.  Ex-ante Konditionalitäten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Regionale Innovationsstrategie der Intelligenten Spezialisierung (RIS 3)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   Lebenslanges Lernen / Hochschulbildung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   Digitales Wachstum</a:t>
            </a:r>
          </a:p>
          <a:p>
            <a:pPr marL="995363" lvl="1" indent="-36830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endParaRPr lang="de-DE" sz="1400" smtClean="0">
              <a:latin typeface="Arial" charset="0"/>
              <a:cs typeface="Arial" charset="0"/>
            </a:endParaRPr>
          </a:p>
          <a:p>
            <a:pPr marL="361950" indent="-361950" defTabSz="349250">
              <a:lnSpc>
                <a:spcPct val="80000"/>
              </a:lnSpc>
              <a:buFont typeface="Arial" charset="0"/>
              <a:buAutoNum type="arabicPeriod" startAt="4"/>
              <a:tabLst>
                <a:tab pos="808038" algn="l"/>
              </a:tabLst>
            </a:pPr>
            <a:r>
              <a:rPr lang="de-DE" smtClean="0">
                <a:latin typeface="Arial" charset="0"/>
                <a:cs typeface="Arial" charset="0"/>
              </a:rPr>
              <a:t>Messbarer Beitrag zur Europa-2020-Strategie</a:t>
            </a:r>
          </a:p>
          <a:p>
            <a:pPr marL="361950" indent="-361950" defTabSz="349250">
              <a:lnSpc>
                <a:spcPct val="80000"/>
              </a:lnSpc>
              <a:buFont typeface="Arial" charset="0"/>
              <a:buNone/>
              <a:tabLst>
                <a:tab pos="808038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	z. B. Indikatoren</a:t>
            </a:r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Grafik 1"/>
          <p:cNvPicPr>
            <a:picLocks noChangeAspect="1"/>
          </p:cNvPicPr>
          <p:nvPr/>
        </p:nvPicPr>
        <p:blipFill>
          <a:blip r:embed="rId2"/>
          <a:srcRect t="15755" b="14204"/>
          <a:stretch>
            <a:fillRect/>
          </a:stretch>
        </p:blipFill>
        <p:spPr bwMode="auto">
          <a:xfrm>
            <a:off x="0" y="1052513"/>
            <a:ext cx="802798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4292600"/>
            <a:ext cx="7435850" cy="1441450"/>
          </a:xfrm>
        </p:spPr>
        <p:txBody>
          <a:bodyPr/>
          <a:lstStyle/>
          <a:p>
            <a:pPr indent="0" algn="ctr" eaLnBrk="1" hangingPunct="1">
              <a:buFont typeface="Arial" charset="0"/>
              <a:buNone/>
            </a:pPr>
            <a:r>
              <a:rPr lang="de-DE" altLang="de-DE" smtClean="0">
                <a:latin typeface="Calibri" pitchFamily="34" charset="0"/>
                <a:cs typeface="Arial" charset="0"/>
              </a:rPr>
              <a:t>lässt eine hohe Effizienz und Nachhaltigkeit zum Transfer zwischen Wissenschaft und Wirtschaft im Hinblick auf den erforderlichen technologischen Fortschritt und die Qualifizierungsinitiative erwarten</a:t>
            </a:r>
            <a:endParaRPr lang="de-DE" altLang="de-DE" smtClean="0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1476375" y="1844675"/>
            <a:ext cx="54006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algn="ctr">
              <a:spcBef>
                <a:spcPct val="20000"/>
              </a:spcBef>
            </a:pPr>
            <a:r>
              <a:rPr lang="de-DE" altLang="de-DE" sz="2400">
                <a:latin typeface="Calibri" pitchFamily="34" charset="0"/>
              </a:rPr>
              <a:t>Die Verknüpfung von</a:t>
            </a:r>
            <a:endParaRPr lang="de-DE" altLang="de-DE" sz="2400"/>
          </a:p>
        </p:txBody>
      </p:sp>
      <p:sp>
        <p:nvSpPr>
          <p:cNvPr id="20484" name="Textfeld 2"/>
          <p:cNvSpPr txBox="1">
            <a:spLocks noChangeArrowheads="1"/>
          </p:cNvSpPr>
          <p:nvPr/>
        </p:nvSpPr>
        <p:spPr bwMode="auto">
          <a:xfrm rot="-238966">
            <a:off x="2981325" y="35052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 sz="2400">
                <a:latin typeface="Calibri" pitchFamily="34" charset="0"/>
              </a:rPr>
              <a:t>EFRE</a:t>
            </a:r>
          </a:p>
        </p:txBody>
      </p:sp>
      <p:sp>
        <p:nvSpPr>
          <p:cNvPr id="20485" name="Textfeld 6"/>
          <p:cNvSpPr txBox="1">
            <a:spLocks noChangeArrowheads="1"/>
          </p:cNvSpPr>
          <p:nvPr/>
        </p:nvSpPr>
        <p:spPr bwMode="auto">
          <a:xfrm rot="190468">
            <a:off x="4572000" y="285273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 sz="2400">
                <a:latin typeface="Calibri" pitchFamily="34" charset="0"/>
              </a:rPr>
              <a:t>ESF</a:t>
            </a:r>
          </a:p>
        </p:txBody>
      </p:sp>
      <p:sp>
        <p:nvSpPr>
          <p:cNvPr id="20486" name="Rectangle 7"/>
          <p:cNvSpPr>
            <a:spLocks/>
          </p:cNvSpPr>
          <p:nvPr/>
        </p:nvSpPr>
        <p:spPr bwMode="auto">
          <a:xfrm>
            <a:off x="250825" y="115888"/>
            <a:ext cx="75612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0" tIns="108000" rIns="108000" bIns="0" anchor="ctr"/>
          <a:lstStyle/>
          <a:p>
            <a:pPr eaLnBrk="0" hangingPunct="0">
              <a:lnSpc>
                <a:spcPts val="3000"/>
              </a:lnSpc>
            </a:pPr>
            <a:r>
              <a:rPr lang="de-DE" sz="2000">
                <a:solidFill>
                  <a:srgbClr val="403A3F"/>
                </a:solidFill>
              </a:rPr>
              <a:t>5. Fondsübergreifende Strategie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404813"/>
            <a:ext cx="7561262" cy="863600"/>
          </a:xfrm>
        </p:spPr>
        <p:txBody>
          <a:bodyPr/>
          <a:lstStyle/>
          <a:p>
            <a:r>
              <a:rPr lang="de-DE" sz="1800" smtClean="0">
                <a:latin typeface="Arial" charset="0"/>
                <a:cs typeface="Arial" charset="0"/>
              </a:rPr>
              <a:t>Optionen der Hochschulen im Strategiefindungsprozess II</a:t>
            </a:r>
            <a:r>
              <a:rPr lang="de-DE" sz="2400" smtClean="0">
                <a:latin typeface="Arial" charset="0"/>
                <a:cs typeface="Arial" charset="0"/>
              </a:rPr>
              <a:t/>
            </a:r>
            <a:br>
              <a:rPr lang="de-DE" sz="2400" smtClean="0">
                <a:latin typeface="Arial" charset="0"/>
                <a:cs typeface="Arial" charset="0"/>
              </a:rPr>
            </a:br>
            <a:endParaRPr lang="de-DE" sz="2400" smtClean="0">
              <a:latin typeface="Arial" charset="0"/>
              <a:cs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196975"/>
            <a:ext cx="7559675" cy="647700"/>
          </a:xfrm>
        </p:spPr>
        <p:txBody>
          <a:bodyPr/>
          <a:lstStyle/>
          <a:p>
            <a:pPr marL="1520825" indent="-1520825">
              <a:lnSpc>
                <a:spcPct val="80000"/>
              </a:lnSpc>
              <a:buFont typeface="Arial" charset="0"/>
              <a:buNone/>
              <a:tabLst>
                <a:tab pos="1520825" algn="l"/>
              </a:tabLst>
            </a:pPr>
            <a:r>
              <a:rPr lang="de-DE" sz="1600" smtClean="0">
                <a:latin typeface="Arial" charset="0"/>
                <a:cs typeface="Arial" charset="0"/>
              </a:rPr>
              <a:t>EU-Ebene</a:t>
            </a:r>
            <a:r>
              <a:rPr lang="de-DE" sz="1400" smtClean="0">
                <a:latin typeface="Arial" charset="0"/>
                <a:cs typeface="Arial" charset="0"/>
              </a:rPr>
              <a:t>	Gemeinsamer Strategischer Rahmen zur Umsetzung Europa 202O</a:t>
            </a:r>
          </a:p>
          <a:p>
            <a:pPr marL="1520825" indent="-1520825">
              <a:lnSpc>
                <a:spcPct val="80000"/>
              </a:lnSpc>
              <a:buFont typeface="Arial" charset="0"/>
              <a:buNone/>
              <a:tabLst>
                <a:tab pos="1520825" algn="l"/>
              </a:tabLst>
            </a:pPr>
            <a:r>
              <a:rPr lang="de-DE" sz="1400" smtClean="0">
                <a:latin typeface="Arial" charset="0"/>
                <a:cs typeface="Arial" charset="0"/>
              </a:rPr>
              <a:t>	für Kohäsionsfonds, EFRE, ESF, ELER EMFF </a:t>
            </a:r>
          </a:p>
        </p:txBody>
      </p:sp>
      <p:sp>
        <p:nvSpPr>
          <p:cNvPr id="21507" name="Rectangle 5"/>
          <p:cNvSpPr>
            <a:spLocks/>
          </p:cNvSpPr>
          <p:nvPr/>
        </p:nvSpPr>
        <p:spPr bwMode="auto">
          <a:xfrm>
            <a:off x="179388" y="2924175"/>
            <a:ext cx="75596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0" tIns="108000" rIns="108000" bIns="108000"/>
          <a:lstStyle/>
          <a:p>
            <a:pPr marL="1520825" indent="-1520825" eaLnBrk="0" hangingPunct="0">
              <a:spcBef>
                <a:spcPct val="20000"/>
              </a:spcBef>
              <a:buFont typeface="Arial" charset="0"/>
              <a:buNone/>
              <a:tabLst>
                <a:tab pos="1520825" algn="l"/>
              </a:tabLst>
            </a:pPr>
            <a:r>
              <a:rPr lang="de-DE" sz="1600">
                <a:solidFill>
                  <a:srgbClr val="403A3F"/>
                </a:solidFill>
              </a:rPr>
              <a:t>Bund-Ebene	</a:t>
            </a:r>
            <a:r>
              <a:rPr lang="de-DE" sz="1400">
                <a:solidFill>
                  <a:srgbClr val="403A3F"/>
                </a:solidFill>
              </a:rPr>
              <a:t>Partnerschaftsvereinbarungen: Entwicklungspotenziale u. Herausforderungen für Nationalstaat, Rahmensetzung für Ziele, Prioritäten, Beiträge der Fonds und fondsübergreifend, Finanzplan</a:t>
            </a:r>
          </a:p>
        </p:txBody>
      </p:sp>
      <p:sp>
        <p:nvSpPr>
          <p:cNvPr id="21508" name="Rectangle 6"/>
          <p:cNvSpPr>
            <a:spLocks/>
          </p:cNvSpPr>
          <p:nvPr/>
        </p:nvSpPr>
        <p:spPr bwMode="auto">
          <a:xfrm>
            <a:off x="179388" y="4797425"/>
            <a:ext cx="4464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0" tIns="108000" rIns="108000" bIns="108000"/>
          <a:lstStyle/>
          <a:p>
            <a:pPr marL="1520825" indent="-1520825" eaLnBrk="0" hangingPunct="0">
              <a:spcBef>
                <a:spcPct val="20000"/>
              </a:spcBef>
              <a:buFont typeface="Arial" charset="0"/>
              <a:buNone/>
              <a:tabLst>
                <a:tab pos="1520825" algn="l"/>
              </a:tabLst>
            </a:pPr>
            <a:r>
              <a:rPr lang="de-DE" sz="1600">
                <a:solidFill>
                  <a:srgbClr val="403A3F"/>
                </a:solidFill>
              </a:rPr>
              <a:t>Länder-Ebene	OP wesentlichste Instrumente </a:t>
            </a:r>
            <a:r>
              <a:rPr lang="de-DE" sz="1400">
                <a:solidFill>
                  <a:srgbClr val="403A3F"/>
                </a:solidFill>
              </a:rPr>
              <a:t>Ausnahme ESF Bund</a:t>
            </a:r>
            <a:r>
              <a:rPr lang="de-DE" sz="1600">
                <a:solidFill>
                  <a:srgbClr val="403A3F"/>
                </a:solidFill>
              </a:rPr>
              <a:t>	</a:t>
            </a:r>
            <a:endParaRPr lang="de-DE" sz="1400">
              <a:solidFill>
                <a:srgbClr val="403A3F"/>
              </a:solidFill>
            </a:endParaRPr>
          </a:p>
        </p:txBody>
      </p:sp>
      <p:sp>
        <p:nvSpPr>
          <p:cNvPr id="21509" name="Rectangle 7"/>
          <p:cNvSpPr>
            <a:spLocks/>
          </p:cNvSpPr>
          <p:nvPr/>
        </p:nvSpPr>
        <p:spPr bwMode="auto">
          <a:xfrm>
            <a:off x="5435600" y="5300663"/>
            <a:ext cx="2376488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0" tIns="108000" rIns="108000" bIns="108000"/>
          <a:lstStyle/>
          <a:p>
            <a:pPr marL="1520825" indent="-1520825" eaLnBrk="0" hangingPunct="0">
              <a:spcBef>
                <a:spcPct val="20000"/>
              </a:spcBef>
              <a:buFont typeface="Arial" charset="0"/>
              <a:buNone/>
              <a:tabLst>
                <a:tab pos="1520825" algn="l"/>
              </a:tabLst>
            </a:pPr>
            <a:r>
              <a:rPr lang="de-DE" sz="1400">
                <a:solidFill>
                  <a:srgbClr val="403A3F"/>
                </a:solidFill>
              </a:rPr>
              <a:t>WiSO-Partner</a:t>
            </a:r>
          </a:p>
          <a:p>
            <a:pPr marL="1520825" indent="-1520825" eaLnBrk="0" hangingPunct="0">
              <a:spcBef>
                <a:spcPct val="20000"/>
              </a:spcBef>
              <a:buFont typeface="Arial" charset="0"/>
              <a:buNone/>
              <a:tabLst>
                <a:tab pos="1520825" algn="l"/>
              </a:tabLst>
            </a:pPr>
            <a:r>
              <a:rPr lang="de-DE" sz="1400">
                <a:solidFill>
                  <a:srgbClr val="403A3F"/>
                </a:solidFill>
              </a:rPr>
              <a:t>Hochschulen ?</a:t>
            </a:r>
          </a:p>
          <a:p>
            <a:pPr marL="1520825" indent="-1520825" eaLnBrk="0" hangingPunct="0">
              <a:spcBef>
                <a:spcPct val="20000"/>
              </a:spcBef>
              <a:buFont typeface="Arial" charset="0"/>
              <a:buNone/>
              <a:tabLst>
                <a:tab pos="1520825" algn="l"/>
              </a:tabLst>
            </a:pPr>
            <a:r>
              <a:rPr lang="de-DE" sz="1400">
                <a:solidFill>
                  <a:srgbClr val="403A3F"/>
                </a:solidFill>
              </a:rPr>
              <a:t>Forschungseinrichtungen ?</a:t>
            </a:r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4140200" y="5949950"/>
            <a:ext cx="1150938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>
            <a:off x="3276600" y="1844675"/>
            <a:ext cx="0" cy="8636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2" name="Line 11"/>
          <p:cNvSpPr>
            <a:spLocks noChangeShapeType="1"/>
          </p:cNvSpPr>
          <p:nvPr/>
        </p:nvSpPr>
        <p:spPr bwMode="auto">
          <a:xfrm flipV="1">
            <a:off x="3276600" y="3789363"/>
            <a:ext cx="0" cy="935037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>
            <a:off x="4211638" y="3789363"/>
            <a:ext cx="0" cy="935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4211638" y="1844675"/>
            <a:ext cx="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2268538" y="2349500"/>
            <a:ext cx="790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/>
              <a:t>Partner</a:t>
            </a:r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1908175" y="4292600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/>
              <a:t>Bottom-up</a:t>
            </a:r>
          </a:p>
        </p:txBody>
      </p:sp>
      <p:sp>
        <p:nvSpPr>
          <p:cNvPr id="21517" name="Text Box 15"/>
          <p:cNvSpPr txBox="1">
            <a:spLocks noChangeArrowheads="1"/>
          </p:cNvSpPr>
          <p:nvPr/>
        </p:nvSpPr>
        <p:spPr bwMode="auto">
          <a:xfrm>
            <a:off x="1692275" y="5661025"/>
            <a:ext cx="2374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solidFill>
                  <a:srgbClr val="403A3F"/>
                </a:solidFill>
              </a:rPr>
              <a:t>Partnerschaftsverfahren der Landesregierungen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-242888"/>
            <a:ext cx="7561263" cy="1079501"/>
          </a:xfrm>
        </p:spPr>
        <p:txBody>
          <a:bodyPr/>
          <a:lstStyle/>
          <a:p>
            <a:r>
              <a:rPr lang="de-DE" smtClean="0">
                <a:latin typeface="Arial" charset="0"/>
                <a:cs typeface="Arial" charset="0"/>
              </a:rPr>
              <a:t>Wie ist der aktuelle Stand?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836613"/>
            <a:ext cx="7559675" cy="5472112"/>
          </a:xfrm>
        </p:spPr>
        <p:txBody>
          <a:bodyPr/>
          <a:lstStyle/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seit Januar 2012	 erster Entwurf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endParaRPr lang="de-DE" smtClean="0">
              <a:latin typeface="Arial" charset="0"/>
              <a:cs typeface="Arial" charset="0"/>
              <a:sym typeface="Wingdings" pitchFamily="2" charset="2"/>
            </a:endParaRP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</a:rPr>
              <a:t>ab Juni 2012 	</a:t>
            </a: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 1. Fondsübergreifender Workshop mit EU-KOM, Bund, Verwaltungsbehörden der Länder / Bund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endParaRPr lang="de-DE" smtClean="0">
              <a:latin typeface="Arial" charset="0"/>
              <a:cs typeface="Arial" charset="0"/>
              <a:sym typeface="Wingdings" pitchFamily="2" charset="2"/>
            </a:endParaRP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ab Februar 2012		regelmäßige Sitzungen der fonds-spezifischen Arbeitsgruppen mit WiSO-Partnern*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2. August 2013		Informelle Übersendung der PV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endParaRPr lang="de-DE" smtClean="0">
              <a:latin typeface="Arial" charset="0"/>
              <a:cs typeface="Arial" charset="0"/>
              <a:sym typeface="Wingdings" pitchFamily="2" charset="2"/>
            </a:endParaRP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27. November 2013		vorl. keine Änderungen für HS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endParaRPr lang="de-DE" smtClean="0">
              <a:latin typeface="Arial" charset="0"/>
              <a:cs typeface="Arial" charset="0"/>
              <a:sym typeface="Wingdings" pitchFamily="2" charset="2"/>
            </a:endParaRP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mtClean="0">
                <a:latin typeface="Arial" charset="0"/>
                <a:cs typeface="Arial" charset="0"/>
                <a:sym typeface="Wingdings" pitchFamily="2" charset="2"/>
              </a:rPr>
              <a:t>*</a:t>
            </a:r>
            <a:r>
              <a:rPr lang="de-DE" sz="1400" smtClean="0">
                <a:latin typeface="Arial" charset="0"/>
                <a:cs typeface="Arial" charset="0"/>
                <a:sym typeface="Wingdings" pitchFamily="2" charset="2"/>
              </a:rPr>
              <a:t>WiSO-Partner: u. a. Vertreter der Arbeitgeberverbände, Gewerkschaften, Städte- und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z="1400" smtClean="0">
                <a:latin typeface="Arial" charset="0"/>
                <a:cs typeface="Arial" charset="0"/>
                <a:sym typeface="Wingdings" pitchFamily="2" charset="2"/>
              </a:rPr>
              <a:t> Landkreistag, Diakonie, Caritas, zuständige Behörden und Vertreter der Zivilgesellschaft,</a:t>
            </a:r>
          </a:p>
          <a:p>
            <a:pPr marL="2690813" indent="-2690813">
              <a:buFont typeface="Wingdings" pitchFamily="2" charset="2"/>
              <a:buNone/>
              <a:tabLst>
                <a:tab pos="2328863" algn="l"/>
              </a:tabLst>
            </a:pPr>
            <a:r>
              <a:rPr lang="de-DE" sz="1400" smtClean="0">
                <a:latin typeface="Arial" charset="0"/>
                <a:cs typeface="Arial" charset="0"/>
                <a:sym typeface="Wingdings" pitchFamily="2" charset="2"/>
              </a:rPr>
              <a:t> seit 9/2013 Hochschulausschuss der KMK</a:t>
            </a:r>
            <a:endParaRPr lang="de-DE" smtClean="0">
              <a:latin typeface="Arial" charset="0"/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812088" cy="1628775"/>
          </a:xfrm>
        </p:spPr>
        <p:txBody>
          <a:bodyPr/>
          <a:lstStyle/>
          <a:p>
            <a:r>
              <a:rPr lang="de-DE" smtClean="0">
                <a:latin typeface="Arial" charset="0"/>
                <a:cs typeface="Arial" charset="0"/>
              </a:rPr>
              <a:t>Beiträge der Hochschulen zur Generierung von Innovationen im Rahmen der Regionalentwicklung</a:t>
            </a:r>
            <a:br>
              <a:rPr lang="de-DE" smtClean="0">
                <a:latin typeface="Arial" charset="0"/>
                <a:cs typeface="Arial" charset="0"/>
              </a:rPr>
            </a:br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700213"/>
            <a:ext cx="7559675" cy="4167187"/>
          </a:xfrm>
        </p:spPr>
        <p:txBody>
          <a:bodyPr/>
          <a:lstStyle/>
          <a:p>
            <a:r>
              <a:rPr lang="de-DE" sz="1800" smtClean="0">
                <a:latin typeface="Arial" charset="0"/>
                <a:cs typeface="Arial" charset="0"/>
              </a:rPr>
              <a:t>Ausbau der Infrastruktur für Forschung und Innovation (FuI) und der Kapazitäten für FuI-Spitzenleistungen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Förderung von Kompetenzzentren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Aufbau von Verbindungen und Synergien zwischen Unternehmen, FuE-Zentren und dem Hochschulwesen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Technologie- und Wissenstransfer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Förderung der Zusammenarbeit in FuI-Projekten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Unterstützung der Vernetzung und Netzwerkbildung, Clusterbildung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Unterstützung technologischer und angewandter Forschung, Pilotlinien, Nutzung von Schlüsseltechnologien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Direkte Förderung privater Aktivitäten in Forschung und Innovation</a:t>
            </a:r>
          </a:p>
          <a:p>
            <a:r>
              <a:rPr lang="de-DE" sz="1800" smtClean="0">
                <a:latin typeface="Arial" charset="0"/>
                <a:cs typeface="Arial" charset="0"/>
              </a:rPr>
              <a:t>Moderne IuK-Infrastruktur an Wissenschaftsstandorten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1403350" y="3068638"/>
            <a:ext cx="489743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/>
              <a:t>Potenziale der Hochschulen</a:t>
            </a:r>
          </a:p>
        </p:txBody>
      </p:sp>
      <p:sp>
        <p:nvSpPr>
          <p:cNvPr id="24578" name="Text Box 11"/>
          <p:cNvSpPr txBox="1">
            <a:spLocks noChangeArrowheads="1"/>
          </p:cNvSpPr>
          <p:nvPr/>
        </p:nvSpPr>
        <p:spPr bwMode="auto">
          <a:xfrm>
            <a:off x="611188" y="1916113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4579" name="Text Box 14"/>
          <p:cNvSpPr txBox="1">
            <a:spLocks noChangeArrowheads="1"/>
          </p:cNvSpPr>
          <p:nvPr/>
        </p:nvSpPr>
        <p:spPr bwMode="auto">
          <a:xfrm>
            <a:off x="539750" y="642938"/>
            <a:ext cx="24479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de-DE"/>
              <a:t>Lebenslanges Lernen zur Entwicklung von Humanressourcen, Infrastrukturen und Fachkräftesicherung</a:t>
            </a:r>
          </a:p>
        </p:txBody>
      </p:sp>
      <p:sp>
        <p:nvSpPr>
          <p:cNvPr id="24580" name="Text Box 15"/>
          <p:cNvSpPr txBox="1">
            <a:spLocks noChangeArrowheads="1"/>
          </p:cNvSpPr>
          <p:nvPr/>
        </p:nvSpPr>
        <p:spPr bwMode="auto">
          <a:xfrm>
            <a:off x="3276600" y="620713"/>
            <a:ext cx="20161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Nutzung und Qualität der Informations- und Kommunikations-technologie</a:t>
            </a:r>
          </a:p>
        </p:txBody>
      </p:sp>
      <p:sp>
        <p:nvSpPr>
          <p:cNvPr id="24581" name="Text Box 16"/>
          <p:cNvSpPr txBox="1">
            <a:spLocks noChangeArrowheads="1"/>
          </p:cNvSpPr>
          <p:nvPr/>
        </p:nvSpPr>
        <p:spPr bwMode="auto">
          <a:xfrm>
            <a:off x="5435600" y="83661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24582" name="Text Box 17"/>
          <p:cNvSpPr txBox="1">
            <a:spLocks noChangeArrowheads="1"/>
          </p:cNvSpPr>
          <p:nvPr/>
        </p:nvSpPr>
        <p:spPr bwMode="auto">
          <a:xfrm>
            <a:off x="5508625" y="981075"/>
            <a:ext cx="2305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Rolle der Hochschulen im Technologietransfer</a:t>
            </a:r>
          </a:p>
        </p:txBody>
      </p:sp>
      <p:sp>
        <p:nvSpPr>
          <p:cNvPr id="24583" name="Text Box 18"/>
          <p:cNvSpPr txBox="1">
            <a:spLocks noChangeArrowheads="1"/>
          </p:cNvSpPr>
          <p:nvPr/>
        </p:nvSpPr>
        <p:spPr bwMode="auto">
          <a:xfrm>
            <a:off x="395288" y="4724400"/>
            <a:ext cx="19446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Entwicklung des Gründungs-geschehens</a:t>
            </a:r>
          </a:p>
        </p:txBody>
      </p:sp>
      <p:sp>
        <p:nvSpPr>
          <p:cNvPr id="24584" name="Text Box 19"/>
          <p:cNvSpPr txBox="1">
            <a:spLocks noChangeArrowheads="1"/>
          </p:cNvSpPr>
          <p:nvPr/>
        </p:nvSpPr>
        <p:spPr bwMode="auto">
          <a:xfrm>
            <a:off x="2484438" y="4797425"/>
            <a:ext cx="244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Grundlagenforschung als Beginn der regionalen Wertschöpfungskette</a:t>
            </a:r>
          </a:p>
        </p:txBody>
      </p:sp>
      <p:sp>
        <p:nvSpPr>
          <p:cNvPr id="24585" name="Text Box 20"/>
          <p:cNvSpPr txBox="1">
            <a:spLocks noChangeArrowheads="1"/>
          </p:cNvSpPr>
          <p:nvPr/>
        </p:nvSpPr>
        <p:spPr bwMode="auto">
          <a:xfrm>
            <a:off x="5292725" y="4581525"/>
            <a:ext cx="24479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Wissenschaftsseitiger Beitrag zur Verbesserung der Energie- und Ressourceneffizienz</a:t>
            </a:r>
          </a:p>
        </p:txBody>
      </p:sp>
      <p:sp>
        <p:nvSpPr>
          <p:cNvPr id="24586" name="Line 21"/>
          <p:cNvSpPr>
            <a:spLocks noChangeShapeType="1"/>
          </p:cNvSpPr>
          <p:nvPr/>
        </p:nvSpPr>
        <p:spPr bwMode="auto">
          <a:xfrm>
            <a:off x="1763713" y="2133600"/>
            <a:ext cx="360362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7" name="Line 22"/>
          <p:cNvSpPr>
            <a:spLocks noChangeShapeType="1"/>
          </p:cNvSpPr>
          <p:nvPr/>
        </p:nvSpPr>
        <p:spPr bwMode="auto">
          <a:xfrm>
            <a:off x="3924300" y="24209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8" name="Line 23"/>
          <p:cNvSpPr>
            <a:spLocks noChangeShapeType="1"/>
          </p:cNvSpPr>
          <p:nvPr/>
        </p:nvSpPr>
        <p:spPr bwMode="auto">
          <a:xfrm flipH="1">
            <a:off x="5580063" y="1989138"/>
            <a:ext cx="7207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9" name="Line 24"/>
          <p:cNvSpPr>
            <a:spLocks noChangeShapeType="1"/>
          </p:cNvSpPr>
          <p:nvPr/>
        </p:nvSpPr>
        <p:spPr bwMode="auto">
          <a:xfrm flipV="1">
            <a:off x="1476375" y="4005263"/>
            <a:ext cx="7921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90" name="Line 25"/>
          <p:cNvSpPr>
            <a:spLocks noChangeShapeType="1"/>
          </p:cNvSpPr>
          <p:nvPr/>
        </p:nvSpPr>
        <p:spPr bwMode="auto">
          <a:xfrm flipV="1">
            <a:off x="3708400" y="4005263"/>
            <a:ext cx="7143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91" name="Line 26"/>
          <p:cNvSpPr>
            <a:spLocks noChangeShapeType="1"/>
          </p:cNvSpPr>
          <p:nvPr/>
        </p:nvSpPr>
        <p:spPr bwMode="auto">
          <a:xfrm flipH="1" flipV="1">
            <a:off x="5508625" y="40052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platzhalter 1"/>
          <p:cNvSpPr>
            <a:spLocks noGrp="1"/>
          </p:cNvSpPr>
          <p:nvPr>
            <p:ph type="body" sz="quarter" idx="4294967295"/>
          </p:nvPr>
        </p:nvSpPr>
        <p:spPr>
          <a:xfrm>
            <a:off x="250825" y="1655763"/>
            <a:ext cx="7561263" cy="4319587"/>
          </a:xfrm>
        </p:spPr>
        <p:txBody>
          <a:bodyPr lIns="91440" tIns="45720" rIns="91440" bIns="45720"/>
          <a:lstStyle/>
          <a:p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25602" name="Titel 3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de-DE" sz="2400" smtClean="0">
                <a:latin typeface="Arial" charset="0"/>
                <a:cs typeface="Aharoni" pitchFamily="2" charset="-79"/>
              </a:rPr>
              <a:t>DANKE FÜR DIE AUFMERKSAMKEIT </a:t>
            </a:r>
          </a:p>
        </p:txBody>
      </p:sp>
      <p:pic>
        <p:nvPicPr>
          <p:cNvPr id="25603" name="Grafi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1438"/>
            <a:ext cx="8027988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feld 6"/>
          <p:cNvSpPr txBox="1">
            <a:spLocks noChangeArrowheads="1"/>
          </p:cNvSpPr>
          <p:nvPr/>
        </p:nvSpPr>
        <p:spPr bwMode="auto">
          <a:xfrm>
            <a:off x="2987675" y="1773238"/>
            <a:ext cx="2627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Geisteswissenschaften</a:t>
            </a:r>
          </a:p>
        </p:txBody>
      </p:sp>
      <p:sp>
        <p:nvSpPr>
          <p:cNvPr id="25605" name="Textfeld 7"/>
          <p:cNvSpPr txBox="1">
            <a:spLocks noChangeArrowheads="1"/>
          </p:cNvSpPr>
          <p:nvPr/>
        </p:nvSpPr>
        <p:spPr bwMode="auto">
          <a:xfrm>
            <a:off x="5508625" y="5478463"/>
            <a:ext cx="1612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>
                <a:solidFill>
                  <a:srgbClr val="FFFF00"/>
                </a:solidFill>
                <a:latin typeface="Arial Black" pitchFamily="34" charset="0"/>
              </a:rPr>
              <a:t>Geschichte</a:t>
            </a:r>
          </a:p>
        </p:txBody>
      </p:sp>
      <p:sp>
        <p:nvSpPr>
          <p:cNvPr id="9" name="Rechteck 8"/>
          <p:cNvSpPr/>
          <p:nvPr/>
        </p:nvSpPr>
        <p:spPr>
          <a:xfrm>
            <a:off x="4899025" y="5373688"/>
            <a:ext cx="7874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Recht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42951" y="4051296"/>
            <a:ext cx="461665" cy="1203215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+mn-cs"/>
              </a:rPr>
              <a:t>Theologie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615466" y="1854116"/>
            <a:ext cx="461665" cy="128496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FF00"/>
                </a:solidFill>
                <a:latin typeface="+mn-lt"/>
                <a:cs typeface="+mn-cs"/>
              </a:rPr>
              <a:t>Philosophie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64638" y="5961063"/>
            <a:ext cx="2090737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0" name="Textfeld 12"/>
          <p:cNvSpPr txBox="1">
            <a:spLocks noChangeArrowheads="1"/>
          </p:cNvSpPr>
          <p:nvPr/>
        </p:nvSpPr>
        <p:spPr bwMode="auto">
          <a:xfrm>
            <a:off x="4541838" y="2060575"/>
            <a:ext cx="1144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>
                <a:solidFill>
                  <a:srgbClr val="FFFF99"/>
                </a:solidFill>
              </a:rPr>
              <a:t>Geografie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95636" y="2193952"/>
            <a:ext cx="369332" cy="94513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Archäologie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123728" y="5373216"/>
            <a:ext cx="400110" cy="982000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Ethnologie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649 0.02544 C -0.14774 0.02035 -0.1743 0.01295 -0.20607 0.01064 C -0.26632 -0.00324 -0.3309 0.00162 -0.39253 -0.00116 C -0.4993 0.00694 -0.6059 2.32192E-6 -0.71336 0.00809 C -0.75086 0.0185 -0.78836 0.00231 -0.82621 0.00092 C -0.91111 -0.00185 -1.08107 -0.00602 -1.08107 -0.00578 C -1.1651 -0.0044 -1.24913 -0.00393 -1.33316 -0.00393 " pathEditMode="relative" rAng="0" ptsTypes="ffffffA">
                                      <p:cBhvr>
                                        <p:cTn id="6" dur="3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33" y="-15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W-PowerPoint-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Bildschirmpräsentation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14</vt:i4>
      </vt:variant>
      <vt:variant>
        <vt:lpstr>Folientitel</vt:lpstr>
      </vt:variant>
      <vt:variant>
        <vt:i4>9</vt:i4>
      </vt:variant>
    </vt:vector>
  </HeadingPairs>
  <TitlesOfParts>
    <vt:vector size="28" baseType="lpstr">
      <vt:lpstr>Arial</vt:lpstr>
      <vt:lpstr>Calibri</vt:lpstr>
      <vt:lpstr>Wingdings</vt:lpstr>
      <vt:lpstr>Aharoni</vt:lpstr>
      <vt:lpstr>Arial Black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Larissa</vt:lpstr>
      <vt:lpstr>Die Partnerschaftsvereinbarungen der EU-Kommission  mit den EU-Mitgliedsstaaten</vt:lpstr>
      <vt:lpstr>Strategische Ausrichtung der EU-Strukturfonds  2014 -2020 auf die  Förderung von intelligentem, nachhaltigem und integrativem Wachstum  </vt:lpstr>
      <vt:lpstr>Optionen der Hochschulen im  Strategiefindungsprozess I</vt:lpstr>
      <vt:lpstr>Folie 4</vt:lpstr>
      <vt:lpstr>Optionen der Hochschulen im Strategiefindungsprozess II </vt:lpstr>
      <vt:lpstr>Wie ist der aktuelle Stand?</vt:lpstr>
      <vt:lpstr>Beiträge der Hochschulen zur Generierung von Innovationen im Rahmen der Regionalentwicklung </vt:lpstr>
      <vt:lpstr>Folie 8</vt:lpstr>
      <vt:lpstr>DANKE FÜR DIE AUFMERKSAMKEIT </vt:lpstr>
    </vt:vector>
  </TitlesOfParts>
  <Company>MW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Spaeth, Silke</dc:creator>
  <cp:lastModifiedBy>tittel</cp:lastModifiedBy>
  <cp:revision>252</cp:revision>
  <cp:lastPrinted>2013-11-25T15:10:14Z</cp:lastPrinted>
  <dcterms:created xsi:type="dcterms:W3CDTF">2013-09-24T14:19:16Z</dcterms:created>
  <dcterms:modified xsi:type="dcterms:W3CDTF">2013-11-26T11:52:38Z</dcterms:modified>
</cp:coreProperties>
</file>