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0" r:id="rId3"/>
    <p:sldId id="259" r:id="rId4"/>
    <p:sldId id="262" r:id="rId5"/>
    <p:sldId id="261" r:id="rId6"/>
    <p:sldId id="258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99"/>
    <a:srgbClr val="CCCC00"/>
    <a:srgbClr val="FFFF99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6395A-24D5-471B-85F4-ADC2E51FB36A}" type="datetimeFigureOut">
              <a:rPr lang="de-DE" smtClean="0"/>
              <a:pPr/>
              <a:t>17.11.2013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42016-D9D5-4A6F-81BF-00F82D41999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2016-D9D5-4A6F-81BF-00F82D419994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42016-D9D5-4A6F-81BF-00F82D419994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3411811"/>
          </a:xfrm>
        </p:spPr>
        <p:txBody>
          <a:bodyPr>
            <a:no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Forum 	</a:t>
            </a:r>
            <a:br>
              <a:rPr lang="de-DE" dirty="0" smtClean="0"/>
            </a:br>
            <a:r>
              <a:rPr lang="de-DE" b="1" dirty="0" smtClean="0"/>
              <a:t>EU-Strukturfondsfinanzierung für wissenschaftliche Einrichtungen 	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3927411"/>
            <a:ext cx="7128792" cy="1993776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Herausforderungen der Hochschulfinanzierung: Hemmnisse für die nachhaltige Nutzung der EU-Strukturfonds? </a:t>
            </a:r>
            <a:endParaRPr lang="de-DE" dirty="0" smtClean="0"/>
          </a:p>
          <a:p>
            <a:r>
              <a:rPr lang="de-DE" dirty="0" smtClean="0"/>
              <a:t>	</a:t>
            </a:r>
            <a:endParaRPr lang="de-DE" dirty="0" smtClean="0"/>
          </a:p>
          <a:p>
            <a:r>
              <a:rPr lang="de-DE" dirty="0" smtClean="0"/>
              <a:t>Dr. Norbert Heller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</a:t>
            </a:r>
            <a:r>
              <a:rPr lang="de-DE" dirty="0" smtClean="0"/>
              <a:t>Norbert Heller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Danke für Ihre Aufmerksamkeit!</a:t>
            </a:r>
            <a:br>
              <a:rPr lang="de-DE" dirty="0" smtClean="0"/>
            </a:br>
            <a:r>
              <a:rPr lang="de-DE" dirty="0" smtClean="0"/>
              <a:t>Eine anregende Diskussion!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Norbert Heller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10</a:t>
            </a:fld>
            <a:endParaRPr lang="de-DE"/>
          </a:p>
        </p:txBody>
      </p:sp>
      <p:pic>
        <p:nvPicPr>
          <p:cNvPr id="32" name="Picture 93" descr="C:\Programme\Gemeinsame Dateien\Microsoft Shared\Clipart\cagcat50\PE01561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69316"/>
            <a:ext cx="6254070" cy="4264984"/>
          </a:xfrm>
          <a:prstGeom prst="rect">
            <a:avLst/>
          </a:prstGeom>
          <a:noFill/>
        </p:spPr>
      </p:pic>
      <p:grpSp>
        <p:nvGrpSpPr>
          <p:cNvPr id="68" name="Gruppieren 67"/>
          <p:cNvGrpSpPr/>
          <p:nvPr/>
        </p:nvGrpSpPr>
        <p:grpSpPr>
          <a:xfrm>
            <a:off x="2695377" y="1412776"/>
            <a:ext cx="4684935" cy="3746723"/>
            <a:chOff x="2119313" y="2060848"/>
            <a:chExt cx="3960812" cy="2882627"/>
          </a:xfrm>
        </p:grpSpPr>
        <p:grpSp>
          <p:nvGrpSpPr>
            <p:cNvPr id="38" name="Group 107"/>
            <p:cNvGrpSpPr>
              <a:grpSpLocks/>
            </p:cNvGrpSpPr>
            <p:nvPr/>
          </p:nvGrpSpPr>
          <p:grpSpPr bwMode="auto">
            <a:xfrm>
              <a:off x="2119313" y="2060848"/>
              <a:ext cx="3960812" cy="2882627"/>
              <a:chOff x="1335" y="1621"/>
              <a:chExt cx="2495" cy="1493"/>
            </a:xfrm>
          </p:grpSpPr>
          <p:sp>
            <p:nvSpPr>
              <p:cNvPr id="39" name="AutoShape 108"/>
              <p:cNvSpPr>
                <a:spLocks noChangeArrowheads="1"/>
              </p:cNvSpPr>
              <p:nvPr/>
            </p:nvSpPr>
            <p:spPr bwMode="auto">
              <a:xfrm>
                <a:off x="2587" y="1621"/>
                <a:ext cx="522" cy="238"/>
              </a:xfrm>
              <a:prstGeom prst="cloudCallout">
                <a:avLst>
                  <a:gd name="adj1" fmla="val 3639"/>
                  <a:gd name="adj2" fmla="val 50421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" name="AutoShape 109"/>
              <p:cNvSpPr>
                <a:spLocks noChangeArrowheads="1"/>
              </p:cNvSpPr>
              <p:nvPr/>
            </p:nvSpPr>
            <p:spPr bwMode="auto">
              <a:xfrm>
                <a:off x="3267" y="1938"/>
                <a:ext cx="522" cy="437"/>
              </a:xfrm>
              <a:prstGeom prst="cloudCallout">
                <a:avLst>
                  <a:gd name="adj1" fmla="val -19731"/>
                  <a:gd name="adj2" fmla="val 46569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" name="AutoShape 110"/>
              <p:cNvSpPr>
                <a:spLocks noChangeArrowheads="1"/>
              </p:cNvSpPr>
              <p:nvPr/>
            </p:nvSpPr>
            <p:spPr bwMode="auto">
              <a:xfrm>
                <a:off x="1814" y="1700"/>
                <a:ext cx="522" cy="238"/>
              </a:xfrm>
              <a:prstGeom prst="cloudCallout">
                <a:avLst>
                  <a:gd name="adj1" fmla="val 26245"/>
                  <a:gd name="adj2" fmla="val 65546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" name="AutoShape 111"/>
              <p:cNvSpPr>
                <a:spLocks noChangeArrowheads="1"/>
              </p:cNvSpPr>
              <p:nvPr/>
            </p:nvSpPr>
            <p:spPr bwMode="auto">
              <a:xfrm>
                <a:off x="1335" y="2018"/>
                <a:ext cx="479" cy="195"/>
              </a:xfrm>
              <a:prstGeom prst="cloudCallout">
                <a:avLst>
                  <a:gd name="adj1" fmla="val 7829"/>
                  <a:gd name="adj2" fmla="val 46412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" name="Freeform 112"/>
              <p:cNvSpPr>
                <a:spLocks/>
              </p:cNvSpPr>
              <p:nvPr/>
            </p:nvSpPr>
            <p:spPr bwMode="auto">
              <a:xfrm>
                <a:off x="1373" y="2299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" name="Freeform 113"/>
              <p:cNvSpPr>
                <a:spLocks/>
              </p:cNvSpPr>
              <p:nvPr/>
            </p:nvSpPr>
            <p:spPr bwMode="auto">
              <a:xfrm>
                <a:off x="1469" y="2395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5" name="Freeform 114"/>
              <p:cNvSpPr>
                <a:spLocks/>
              </p:cNvSpPr>
              <p:nvPr/>
            </p:nvSpPr>
            <p:spPr bwMode="auto">
              <a:xfrm>
                <a:off x="1826" y="1978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6" name="Freeform 115"/>
              <p:cNvSpPr>
                <a:spLocks/>
              </p:cNvSpPr>
              <p:nvPr/>
            </p:nvSpPr>
            <p:spPr bwMode="auto">
              <a:xfrm>
                <a:off x="1931" y="1912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7" name="Freeform 116"/>
              <p:cNvSpPr>
                <a:spLocks/>
              </p:cNvSpPr>
              <p:nvPr/>
            </p:nvSpPr>
            <p:spPr bwMode="auto">
              <a:xfrm>
                <a:off x="2477" y="1846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" name="Freeform 117"/>
              <p:cNvSpPr>
                <a:spLocks/>
              </p:cNvSpPr>
              <p:nvPr/>
            </p:nvSpPr>
            <p:spPr bwMode="auto">
              <a:xfrm>
                <a:off x="2573" y="1942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" name="Freeform 118"/>
              <p:cNvSpPr>
                <a:spLocks/>
              </p:cNvSpPr>
              <p:nvPr/>
            </p:nvSpPr>
            <p:spPr bwMode="auto">
              <a:xfrm>
                <a:off x="2669" y="1687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0" name="Freeform 119"/>
              <p:cNvSpPr>
                <a:spLocks/>
              </p:cNvSpPr>
              <p:nvPr/>
            </p:nvSpPr>
            <p:spPr bwMode="auto">
              <a:xfrm>
                <a:off x="3035" y="1783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1" name="Freeform 120"/>
              <p:cNvSpPr>
                <a:spLocks/>
              </p:cNvSpPr>
              <p:nvPr/>
            </p:nvSpPr>
            <p:spPr bwMode="auto">
              <a:xfrm>
                <a:off x="3131" y="1879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2" name="Freeform 121"/>
              <p:cNvSpPr>
                <a:spLocks/>
              </p:cNvSpPr>
              <p:nvPr/>
            </p:nvSpPr>
            <p:spPr bwMode="auto">
              <a:xfrm>
                <a:off x="3731" y="2308"/>
                <a:ext cx="99" cy="288"/>
              </a:xfrm>
              <a:custGeom>
                <a:avLst/>
                <a:gdLst/>
                <a:ahLst/>
                <a:cxnLst>
                  <a:cxn ang="0">
                    <a:pos x="81" y="288"/>
                  </a:cxn>
                  <a:cxn ang="0">
                    <a:pos x="8" y="234"/>
                  </a:cxn>
                  <a:cxn ang="0">
                    <a:pos x="17" y="197"/>
                  </a:cxn>
                  <a:cxn ang="0">
                    <a:pos x="44" y="179"/>
                  </a:cxn>
                  <a:cxn ang="0">
                    <a:pos x="99" y="115"/>
                  </a:cxn>
                  <a:cxn ang="0">
                    <a:pos x="53" y="32"/>
                  </a:cxn>
                  <a:cxn ang="0">
                    <a:pos x="17" y="14"/>
                  </a:cxn>
                </a:cxnLst>
                <a:rect l="0" t="0" r="r" b="b"/>
                <a:pathLst>
                  <a:path w="99" h="288">
                    <a:moveTo>
                      <a:pt x="81" y="288"/>
                    </a:moveTo>
                    <a:cubicBezTo>
                      <a:pt x="45" y="276"/>
                      <a:pt x="29" y="266"/>
                      <a:pt x="8" y="234"/>
                    </a:cubicBezTo>
                    <a:cubicBezTo>
                      <a:pt x="11" y="222"/>
                      <a:pt x="10" y="208"/>
                      <a:pt x="17" y="197"/>
                    </a:cubicBezTo>
                    <a:cubicBezTo>
                      <a:pt x="23" y="188"/>
                      <a:pt x="36" y="186"/>
                      <a:pt x="44" y="179"/>
                    </a:cubicBezTo>
                    <a:cubicBezTo>
                      <a:pt x="66" y="161"/>
                      <a:pt x="84" y="138"/>
                      <a:pt x="99" y="115"/>
                    </a:cubicBezTo>
                    <a:cubicBezTo>
                      <a:pt x="92" y="84"/>
                      <a:pt x="83" y="50"/>
                      <a:pt x="53" y="32"/>
                    </a:cubicBezTo>
                    <a:cubicBezTo>
                      <a:pt x="0" y="0"/>
                      <a:pt x="42" y="39"/>
                      <a:pt x="17" y="14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" name="Oval 122"/>
              <p:cNvSpPr>
                <a:spLocks noChangeArrowheads="1"/>
              </p:cNvSpPr>
              <p:nvPr/>
            </p:nvSpPr>
            <p:spPr bwMode="auto">
              <a:xfrm flipH="1">
                <a:off x="3448" y="2587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" name="Oval 123"/>
              <p:cNvSpPr>
                <a:spLocks noChangeArrowheads="1"/>
              </p:cNvSpPr>
              <p:nvPr/>
            </p:nvSpPr>
            <p:spPr bwMode="auto">
              <a:xfrm flipH="1">
                <a:off x="2768" y="2050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6" name="Oval 125"/>
              <p:cNvSpPr>
                <a:spLocks noChangeArrowheads="1"/>
              </p:cNvSpPr>
              <p:nvPr/>
            </p:nvSpPr>
            <p:spPr bwMode="auto">
              <a:xfrm flipH="1">
                <a:off x="2645" y="2097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8" name="Oval 127"/>
              <p:cNvSpPr>
                <a:spLocks noChangeArrowheads="1"/>
              </p:cNvSpPr>
              <p:nvPr/>
            </p:nvSpPr>
            <p:spPr bwMode="auto">
              <a:xfrm flipH="1">
                <a:off x="2192" y="2046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9" name="Oval 128"/>
              <p:cNvSpPr>
                <a:spLocks noChangeArrowheads="1"/>
              </p:cNvSpPr>
              <p:nvPr/>
            </p:nvSpPr>
            <p:spPr bwMode="auto">
              <a:xfrm flipH="1">
                <a:off x="1856" y="2357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0" name="Oval 129"/>
              <p:cNvSpPr>
                <a:spLocks noChangeArrowheads="1"/>
              </p:cNvSpPr>
              <p:nvPr/>
            </p:nvSpPr>
            <p:spPr bwMode="auto">
              <a:xfrm flipH="1">
                <a:off x="1646" y="2453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1" name="Oval 130"/>
              <p:cNvSpPr>
                <a:spLocks noChangeArrowheads="1"/>
              </p:cNvSpPr>
              <p:nvPr/>
            </p:nvSpPr>
            <p:spPr bwMode="auto">
              <a:xfrm flipH="1">
                <a:off x="2327" y="3035"/>
                <a:ext cx="27" cy="79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62" name="Oval 123"/>
            <p:cNvSpPr>
              <a:spLocks noChangeArrowheads="1"/>
            </p:cNvSpPr>
            <p:nvPr/>
          </p:nvSpPr>
          <p:spPr bwMode="auto">
            <a:xfrm flipH="1">
              <a:off x="5249218" y="3636510"/>
              <a:ext cx="42862" cy="15253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3" name="Oval 123"/>
            <p:cNvSpPr>
              <a:spLocks noChangeArrowheads="1"/>
            </p:cNvSpPr>
            <p:nvPr/>
          </p:nvSpPr>
          <p:spPr bwMode="auto">
            <a:xfrm flipH="1">
              <a:off x="5681266" y="3573016"/>
              <a:ext cx="42862" cy="15253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4" name="Oval 123"/>
            <p:cNvSpPr>
              <a:spLocks noChangeArrowheads="1"/>
            </p:cNvSpPr>
            <p:nvPr/>
          </p:nvSpPr>
          <p:spPr bwMode="auto">
            <a:xfrm flipH="1">
              <a:off x="5401618" y="3788910"/>
              <a:ext cx="42862" cy="15253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5" name="Oval 123"/>
            <p:cNvSpPr>
              <a:spLocks noChangeArrowheads="1"/>
            </p:cNvSpPr>
            <p:nvPr/>
          </p:nvSpPr>
          <p:spPr bwMode="auto">
            <a:xfrm flipH="1">
              <a:off x="5436096" y="3501008"/>
              <a:ext cx="42862" cy="15253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6" name="Oval 123"/>
            <p:cNvSpPr>
              <a:spLocks noChangeArrowheads="1"/>
            </p:cNvSpPr>
            <p:nvPr/>
          </p:nvSpPr>
          <p:spPr bwMode="auto">
            <a:xfrm flipH="1">
              <a:off x="4499992" y="2492896"/>
              <a:ext cx="42862" cy="15253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7" name="Oval 123"/>
            <p:cNvSpPr>
              <a:spLocks noChangeArrowheads="1"/>
            </p:cNvSpPr>
            <p:nvPr/>
          </p:nvSpPr>
          <p:spPr bwMode="auto">
            <a:xfrm flipH="1">
              <a:off x="2555776" y="3276470"/>
              <a:ext cx="42862" cy="15253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Ausgangslage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Dr. Norbert Heller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2</a:t>
            </a:fld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3851920" y="1484784"/>
            <a:ext cx="5790600" cy="3609692"/>
            <a:chOff x="3851920" y="1484784"/>
            <a:chExt cx="5790600" cy="3609692"/>
          </a:xfrm>
        </p:grpSpPr>
        <p:pic>
          <p:nvPicPr>
            <p:cNvPr id="2052" name="Picture 4" descr="http://www.at-mix.de/images/internet/waage_animation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51920" y="1484784"/>
              <a:ext cx="5790600" cy="3242667"/>
            </a:xfrm>
            <a:prstGeom prst="rect">
              <a:avLst/>
            </a:prstGeom>
            <a:noFill/>
          </p:spPr>
        </p:pic>
        <p:sp>
          <p:nvSpPr>
            <p:cNvPr id="15" name="Textfeld 14"/>
            <p:cNvSpPr txBox="1"/>
            <p:nvPr/>
          </p:nvSpPr>
          <p:spPr>
            <a:xfrm>
              <a:off x="5940152" y="4725144"/>
              <a:ext cx="1584176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chemeClr val="bg1"/>
                  </a:solidFill>
                </a:rPr>
                <a:t>Projektidee</a:t>
              </a:r>
              <a:endParaRPr lang="de-DE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484464" y="1484784"/>
            <a:ext cx="415954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sz="2800" dirty="0" smtClean="0"/>
              <a:t>Exzellente Institutionen!</a:t>
            </a:r>
          </a:p>
          <a:p>
            <a:r>
              <a:rPr lang="de-DE" sz="2800" dirty="0" smtClean="0"/>
              <a:t>Hervorragende Akteure!</a:t>
            </a:r>
          </a:p>
          <a:p>
            <a:r>
              <a:rPr lang="de-DE" sz="2800" dirty="0" smtClean="0"/>
              <a:t>Sehr gute Ideen!</a:t>
            </a:r>
          </a:p>
          <a:p>
            <a:endParaRPr lang="de-DE" sz="2800" dirty="0" smtClean="0"/>
          </a:p>
          <a:p>
            <a:r>
              <a:rPr lang="de-DE" sz="2800" dirty="0" smtClean="0"/>
              <a:t>Warum nicht einfach die </a:t>
            </a:r>
            <a:br>
              <a:rPr lang="de-DE" sz="2800" dirty="0" smtClean="0"/>
            </a:br>
            <a:r>
              <a:rPr lang="de-DE" sz="2800" dirty="0" smtClean="0"/>
              <a:t>Ideen realisieren?</a:t>
            </a:r>
          </a:p>
          <a:p>
            <a:endParaRPr lang="de-DE" sz="2800" dirty="0" smtClean="0"/>
          </a:p>
          <a:p>
            <a:r>
              <a:rPr lang="de-DE" sz="2800" dirty="0" smtClean="0"/>
              <a:t>Hemmnisse</a:t>
            </a:r>
            <a:r>
              <a:rPr lang="de-DE" sz="2800" dirty="0" smtClean="0"/>
              <a:t>?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Geldquellen? </a:t>
            </a:r>
            <a:br>
              <a:rPr lang="de-DE" dirty="0" smtClean="0"/>
            </a:br>
            <a:r>
              <a:rPr lang="de-DE" dirty="0" smtClean="0"/>
              <a:t>Worauf kann ich zugreifen?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59832" y="6381016"/>
            <a:ext cx="2895600" cy="365125"/>
          </a:xfrm>
        </p:spPr>
        <p:txBody>
          <a:bodyPr/>
          <a:lstStyle/>
          <a:p>
            <a:r>
              <a:rPr lang="de-DE" dirty="0" smtClean="0"/>
              <a:t>Dr. Norbert  Heller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179512" y="2348880"/>
            <a:ext cx="38884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800" dirty="0" smtClean="0"/>
              <a:t>Eigene Mittel?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800" dirty="0" smtClean="0"/>
              <a:t>Kooperationspartner?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800" dirty="0" smtClean="0"/>
              <a:t>Wohltäter/Spenden?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800" dirty="0" smtClean="0"/>
              <a:t>Staat?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800" dirty="0" smtClean="0"/>
              <a:t>EU?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</p:txBody>
      </p:sp>
      <p:grpSp>
        <p:nvGrpSpPr>
          <p:cNvPr id="18" name="Gruppieren 17"/>
          <p:cNvGrpSpPr/>
          <p:nvPr/>
        </p:nvGrpSpPr>
        <p:grpSpPr>
          <a:xfrm>
            <a:off x="3995936" y="1916832"/>
            <a:ext cx="4966075" cy="3312368"/>
            <a:chOff x="3995936" y="1916832"/>
            <a:chExt cx="4966075" cy="3312368"/>
          </a:xfrm>
        </p:grpSpPr>
        <p:pic>
          <p:nvPicPr>
            <p:cNvPr id="3074" name="Picture 2" descr="http://www.buergerstiftung-greiz.de/wp-content/uploads/2013/04/630701_Geldquelle_original_R_by_Andrea-Damm_pixelio.de_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95936" y="1916832"/>
              <a:ext cx="4966075" cy="3312368"/>
            </a:xfrm>
            <a:prstGeom prst="rect">
              <a:avLst/>
            </a:prstGeom>
            <a:noFill/>
          </p:spPr>
        </p:pic>
        <p:sp>
          <p:nvSpPr>
            <p:cNvPr id="10" name="Rechteck 9"/>
            <p:cNvSpPr/>
            <p:nvPr/>
          </p:nvSpPr>
          <p:spPr>
            <a:xfrm rot="20705527">
              <a:off x="6012160" y="2276872"/>
              <a:ext cx="41187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 rot="919560">
              <a:off x="6164560" y="2429272"/>
              <a:ext cx="41187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3" name="Rechteck 12"/>
            <p:cNvSpPr/>
            <p:nvPr/>
          </p:nvSpPr>
          <p:spPr>
            <a:xfrm rot="2714718">
              <a:off x="6463200" y="2425453"/>
              <a:ext cx="358006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6316960" y="2137921"/>
              <a:ext cx="41187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 rot="1502286">
              <a:off x="6473924" y="2113692"/>
              <a:ext cx="41187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 rot="19828573">
              <a:off x="6297186" y="2695363"/>
              <a:ext cx="466470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 rot="21071507">
              <a:off x="6095129" y="2069805"/>
              <a:ext cx="466470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€</a:t>
              </a:r>
              <a:endPara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de-DE" dirty="0" smtClean="0"/>
              <a:t>Geteilte Mittelverwaltung?</a:t>
            </a:r>
            <a:br>
              <a:rPr lang="de-DE" dirty="0" smtClean="0"/>
            </a:br>
            <a:r>
              <a:rPr lang="de-DE" dirty="0" smtClean="0"/>
              <a:t>Was heißt das?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972544" y="6356350"/>
            <a:ext cx="2895600" cy="365125"/>
          </a:xfrm>
        </p:spPr>
        <p:txBody>
          <a:bodyPr/>
          <a:lstStyle/>
          <a:p>
            <a:r>
              <a:rPr lang="de-DE" dirty="0" smtClean="0"/>
              <a:t>Dr. Norbert 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18" name="Inhaltsplatzhalt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4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Subsidiarität und Kohäsionspolitik?</a:t>
            </a:r>
          </a:p>
          <a:p>
            <a:pPr marL="914400" lvl="1" indent="-514350"/>
            <a:r>
              <a:rPr lang="de-DE" sz="2400" dirty="0" smtClean="0"/>
              <a:t>Intelligentes Wachstum</a:t>
            </a:r>
          </a:p>
          <a:p>
            <a:pPr marL="914400" lvl="1" indent="-514350"/>
            <a:r>
              <a:rPr lang="de-DE" sz="2400" dirty="0" smtClean="0"/>
              <a:t>Nachhaltiges Wachstum</a:t>
            </a:r>
          </a:p>
          <a:p>
            <a:pPr marL="914400" lvl="1" indent="-514350"/>
            <a:r>
              <a:rPr lang="de-DE" sz="2400" dirty="0" smtClean="0"/>
              <a:t>Integratives Wachstum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Subsidiarität und Verwaltungs- und Kontrollsystem?</a:t>
            </a:r>
          </a:p>
          <a:p>
            <a:pPr marL="914400" lvl="1" indent="-514350"/>
            <a:r>
              <a:rPr lang="de-DE" sz="2400" dirty="0" smtClean="0"/>
              <a:t>Förderfähigkeits- und Auswahlkriterien</a:t>
            </a:r>
            <a:endParaRPr lang="de-DE" sz="2400" dirty="0" smtClean="0"/>
          </a:p>
          <a:p>
            <a:pPr marL="914400" lvl="1" indent="-514350"/>
            <a:r>
              <a:rPr lang="de-DE" sz="2400" dirty="0" smtClean="0"/>
              <a:t>Kontrolle der Verwaltung und des Empfängers</a:t>
            </a:r>
            <a:endParaRPr lang="de-DE" sz="2400" dirty="0" smtClean="0"/>
          </a:p>
          <a:p>
            <a:pPr marL="914400" lvl="1" indent="-514350"/>
            <a:r>
              <a:rPr lang="de-DE" sz="2400" dirty="0" smtClean="0"/>
              <a:t>Kontrolle der Ergebnisse</a:t>
            </a:r>
          </a:p>
          <a:p>
            <a:pPr marL="514350" indent="-514350">
              <a:buNone/>
            </a:pPr>
            <a:r>
              <a:rPr lang="de-DE" dirty="0" smtClean="0">
                <a:sym typeface="Symbol"/>
              </a:rPr>
              <a:t> Geteilte </a:t>
            </a:r>
            <a:r>
              <a:rPr lang="de-DE" b="1" dirty="0" smtClean="0">
                <a:solidFill>
                  <a:srgbClr val="FF0000"/>
                </a:solidFill>
                <a:sym typeface="Symbol"/>
              </a:rPr>
              <a:t>Verantwortung!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914400" lvl="1" indent="-514350">
              <a:buNone/>
            </a:pPr>
            <a:endParaRPr lang="de-DE" sz="2400" dirty="0" smtClean="0"/>
          </a:p>
          <a:p>
            <a:pPr marL="514350" indent="-514350">
              <a:buNone/>
            </a:pPr>
            <a:endParaRPr lang="de-DE" sz="2800" dirty="0" smtClean="0"/>
          </a:p>
          <a:p>
            <a:pPr marL="514350" indent="-514350"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genau wird gebraucht?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Investitionen? 		</a:t>
            </a:r>
            <a:r>
              <a:rPr lang="de-DE" dirty="0" smtClean="0">
                <a:sym typeface="Symbol"/>
              </a:rPr>
              <a:t> EFRE</a:t>
            </a:r>
            <a:endParaRPr lang="de-DE" dirty="0" smtClean="0"/>
          </a:p>
          <a:p>
            <a:r>
              <a:rPr lang="de-DE" dirty="0" smtClean="0"/>
              <a:t>Aus- und Weiterbildung?	</a:t>
            </a:r>
            <a:r>
              <a:rPr lang="de-DE" dirty="0" smtClean="0">
                <a:sym typeface="Symbol"/>
              </a:rPr>
              <a:t> ESF</a:t>
            </a:r>
            <a:endParaRPr lang="de-DE" dirty="0" smtClean="0"/>
          </a:p>
          <a:p>
            <a:r>
              <a:rPr lang="de-DE" dirty="0" smtClean="0"/>
              <a:t>Wie wovon?</a:t>
            </a:r>
          </a:p>
          <a:p>
            <a:r>
              <a:rPr lang="de-DE" dirty="0" smtClean="0"/>
              <a:t>Gibt es Partner?</a:t>
            </a:r>
          </a:p>
          <a:p>
            <a:r>
              <a:rPr lang="de-DE" dirty="0" smtClean="0"/>
              <a:t>Wer spielt welche Rolle?</a:t>
            </a:r>
          </a:p>
          <a:p>
            <a:r>
              <a:rPr lang="de-DE" dirty="0" smtClean="0"/>
              <a:t>Wie ist alles zu formulieren </a:t>
            </a:r>
            <a:br>
              <a:rPr lang="de-DE" dirty="0" smtClean="0"/>
            </a:br>
            <a:r>
              <a:rPr lang="de-DE" dirty="0" smtClean="0"/>
              <a:t>(Abstraktions-/Konkretisierungsgrad)?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Norbert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de-DE" dirty="0" smtClean="0"/>
              <a:t>OP-Prüfung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28.11.2013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972544" y="6356350"/>
            <a:ext cx="2895600" cy="365125"/>
          </a:xfrm>
        </p:spPr>
        <p:txBody>
          <a:bodyPr/>
          <a:lstStyle/>
          <a:p>
            <a:r>
              <a:rPr lang="de-DE" dirty="0" smtClean="0"/>
              <a:t>Dr. Norbert 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18" name="Inhaltsplatzhalter 2"/>
          <p:cNvSpPr>
            <a:spLocks noGrp="1"/>
          </p:cNvSpPr>
          <p:nvPr>
            <p:ph idx="1"/>
          </p:nvPr>
        </p:nvSpPr>
        <p:spPr>
          <a:xfrm>
            <a:off x="3995936" y="836712"/>
            <a:ext cx="4824536" cy="33843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de-D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800" dirty="0" smtClean="0"/>
              <a:t>Fördert </a:t>
            </a:r>
            <a:r>
              <a:rPr lang="de-DE" sz="2800" dirty="0" smtClean="0"/>
              <a:t>OP den </a:t>
            </a:r>
            <a:r>
              <a:rPr lang="de-DE" sz="2800" dirty="0" smtClean="0"/>
              <a:t>gewünschten Inhalt?</a:t>
            </a:r>
            <a:endParaRPr lang="de-DE" sz="2800" dirty="0" smtClean="0"/>
          </a:p>
          <a:p>
            <a:pPr marL="514350" indent="-514350">
              <a:buNone/>
            </a:pPr>
            <a:r>
              <a:rPr lang="de-DE" sz="2800" dirty="0" smtClean="0"/>
              <a:t>	Falls </a:t>
            </a:r>
            <a:r>
              <a:rPr lang="de-DE" sz="2800" dirty="0" smtClean="0"/>
              <a:t>nein: </a:t>
            </a:r>
          </a:p>
          <a:p>
            <a:pPr marL="914400" lvl="1" indent="-514350"/>
            <a:r>
              <a:rPr lang="de-DE" sz="2400" dirty="0" smtClean="0"/>
              <a:t>Warum nicht?</a:t>
            </a:r>
          </a:p>
          <a:p>
            <a:pPr marL="914400" lvl="1" indent="-514350"/>
            <a:r>
              <a:rPr lang="de-DE" sz="2400" dirty="0" smtClean="0"/>
              <a:t>Kann </a:t>
            </a:r>
            <a:r>
              <a:rPr lang="de-DE" sz="2400" dirty="0" smtClean="0"/>
              <a:t>OP </a:t>
            </a:r>
            <a:r>
              <a:rPr lang="de-DE" sz="2400" dirty="0" smtClean="0"/>
              <a:t>geändert werden?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de-DE" sz="2800" dirty="0" smtClean="0"/>
              <a:t>Welche </a:t>
            </a:r>
            <a:r>
              <a:rPr lang="de-DE" sz="2800" dirty="0" smtClean="0"/>
              <a:t>Verfahren und Instrumente </a:t>
            </a:r>
            <a:r>
              <a:rPr lang="de-DE" sz="2800" dirty="0" smtClean="0"/>
              <a:t>kommen zur </a:t>
            </a:r>
            <a:r>
              <a:rPr lang="de-DE" sz="2800" dirty="0" smtClean="0"/>
              <a:t>Anwendung?</a:t>
            </a:r>
          </a:p>
          <a:p>
            <a:pPr marL="514350" indent="-514350">
              <a:buNone/>
            </a:pPr>
            <a:endParaRPr lang="de-DE" sz="2800" dirty="0" smtClean="0"/>
          </a:p>
          <a:p>
            <a:pPr marL="514350" indent="-514350"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  <a:p>
            <a:pPr>
              <a:buNone/>
            </a:pPr>
            <a:endParaRPr lang="de-DE" sz="2800" dirty="0" smtClean="0"/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1547664" y="4221088"/>
            <a:ext cx="601159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200" dirty="0" smtClean="0"/>
              <a:t>Abstrakt-generelle Kriterien und Richtlinien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 mit </a:t>
            </a:r>
            <a:r>
              <a:rPr lang="de-DE" sz="2200" dirty="0" smtClean="0"/>
              <a:t>Gleichbehandlungsgrundsatz?</a:t>
            </a:r>
            <a:endParaRPr lang="de-DE" sz="2200" dirty="0"/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4211960" y="5003884"/>
            <a:ext cx="338437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200" dirty="0" smtClean="0"/>
              <a:t>Wettbewerbsregularien?</a:t>
            </a:r>
            <a:endParaRPr lang="de-DE" sz="2200" dirty="0"/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6012160" y="5611887"/>
            <a:ext cx="28496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200" dirty="0" smtClean="0"/>
              <a:t>Welche Lösungen noch?</a:t>
            </a:r>
            <a:endParaRPr lang="de-DE" sz="2200" dirty="0"/>
          </a:p>
        </p:txBody>
      </p:sp>
      <p:grpSp>
        <p:nvGrpSpPr>
          <p:cNvPr id="37" name="Gruppieren 36"/>
          <p:cNvGrpSpPr/>
          <p:nvPr/>
        </p:nvGrpSpPr>
        <p:grpSpPr>
          <a:xfrm>
            <a:off x="251520" y="620688"/>
            <a:ext cx="2880320" cy="3532646"/>
            <a:chOff x="251520" y="620688"/>
            <a:chExt cx="2880320" cy="3532646"/>
          </a:xfrm>
        </p:grpSpPr>
        <p:pic>
          <p:nvPicPr>
            <p:cNvPr id="2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620688"/>
              <a:ext cx="2880320" cy="353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feld 35"/>
            <p:cNvSpPr txBox="1"/>
            <p:nvPr/>
          </p:nvSpPr>
          <p:spPr>
            <a:xfrm rot="1015322">
              <a:off x="316567" y="1879379"/>
              <a:ext cx="661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OP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353993" y="4250738"/>
            <a:ext cx="1193671" cy="1194486"/>
            <a:chOff x="353993" y="4250738"/>
            <a:chExt cx="1193671" cy="1194486"/>
          </a:xfrm>
        </p:grpSpPr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4250738"/>
              <a:ext cx="1152128" cy="1194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Textfeld 37"/>
            <p:cNvSpPr txBox="1"/>
            <p:nvPr/>
          </p:nvSpPr>
          <p:spPr>
            <a:xfrm rot="1349960">
              <a:off x="353993" y="5073280"/>
              <a:ext cx="36004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 smtClean="0"/>
                <a:t>RL</a:t>
              </a:r>
              <a:endParaRPr lang="de-DE" sz="900" dirty="0"/>
            </a:p>
          </p:txBody>
        </p:sp>
      </p:grpSp>
      <p:sp>
        <p:nvSpPr>
          <p:cNvPr id="44" name="Rechteck 43"/>
          <p:cNvSpPr/>
          <p:nvPr/>
        </p:nvSpPr>
        <p:spPr>
          <a:xfrm>
            <a:off x="323528" y="4149080"/>
            <a:ext cx="50405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5" name="Gruppieren 54"/>
          <p:cNvGrpSpPr/>
          <p:nvPr/>
        </p:nvGrpSpPr>
        <p:grpSpPr>
          <a:xfrm>
            <a:off x="2267744" y="5085184"/>
            <a:ext cx="1800200" cy="1332148"/>
            <a:chOff x="2267744" y="5085184"/>
            <a:chExt cx="1800200" cy="1332148"/>
          </a:xfrm>
        </p:grpSpPr>
        <p:grpSp>
          <p:nvGrpSpPr>
            <p:cNvPr id="43" name="Gruppieren 42"/>
            <p:cNvGrpSpPr/>
            <p:nvPr/>
          </p:nvGrpSpPr>
          <p:grpSpPr>
            <a:xfrm>
              <a:off x="2267744" y="5085184"/>
              <a:ext cx="1800200" cy="1332148"/>
              <a:chOff x="2267744" y="5085184"/>
              <a:chExt cx="1800200" cy="1332148"/>
            </a:xfrm>
          </p:grpSpPr>
          <p:pic>
            <p:nvPicPr>
              <p:cNvPr id="30" name="Picture 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67744" y="5085184"/>
                <a:ext cx="1800200" cy="1332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" name="Textfeld 40"/>
              <p:cNvSpPr txBox="1"/>
              <p:nvPr/>
            </p:nvSpPr>
            <p:spPr>
              <a:xfrm>
                <a:off x="2331078" y="5229200"/>
                <a:ext cx="14401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900" dirty="0" smtClean="0"/>
                  <a:t>h</a:t>
                </a:r>
                <a:endParaRPr lang="de-DE" sz="900" dirty="0"/>
              </a:p>
            </p:txBody>
          </p:sp>
          <p:sp>
            <p:nvSpPr>
              <p:cNvPr id="42" name="Textfeld 41"/>
              <p:cNvSpPr txBox="1"/>
              <p:nvPr/>
            </p:nvSpPr>
            <p:spPr>
              <a:xfrm>
                <a:off x="3868519" y="6107738"/>
                <a:ext cx="14401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900" dirty="0" smtClean="0"/>
                  <a:t>w</a:t>
                </a:r>
                <a:endParaRPr lang="de-DE" sz="900" dirty="0"/>
              </a:p>
            </p:txBody>
          </p:sp>
        </p:grpSp>
        <p:sp>
          <p:nvSpPr>
            <p:cNvPr id="45" name="Rechteck 44"/>
            <p:cNvSpPr/>
            <p:nvPr/>
          </p:nvSpPr>
          <p:spPr>
            <a:xfrm>
              <a:off x="2483768" y="5085184"/>
              <a:ext cx="108012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2555776" y="5301208"/>
              <a:ext cx="216024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3563888" y="5517232"/>
              <a:ext cx="360040" cy="79208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3275856" y="5661248"/>
              <a:ext cx="288032" cy="64329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2987824" y="5746703"/>
              <a:ext cx="271266" cy="5623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/>
            <p:cNvSpPr/>
            <p:nvPr/>
          </p:nvSpPr>
          <p:spPr>
            <a:xfrm>
              <a:off x="2699792" y="5877272"/>
              <a:ext cx="271266" cy="41831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2411760" y="6021288"/>
              <a:ext cx="271266" cy="27429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5076056" y="5097958"/>
            <a:ext cx="1387946" cy="1760042"/>
            <a:chOff x="5076056" y="5097958"/>
            <a:chExt cx="1387946" cy="1760042"/>
          </a:xfrm>
        </p:grpSpPr>
        <p:pic>
          <p:nvPicPr>
            <p:cNvPr id="34" name="Picture 2" descr="http://www.blog.heidefarmen.de/wp-content/uploads/2013/02/fragezeiche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76056" y="5553755"/>
              <a:ext cx="1387946" cy="1304245"/>
            </a:xfrm>
            <a:prstGeom prst="rect">
              <a:avLst/>
            </a:prstGeom>
            <a:noFill/>
          </p:spPr>
        </p:pic>
        <p:sp>
          <p:nvSpPr>
            <p:cNvPr id="52" name="Rechteck 51"/>
            <p:cNvSpPr/>
            <p:nvPr/>
          </p:nvSpPr>
          <p:spPr>
            <a:xfrm>
              <a:off x="5798536" y="5248291"/>
              <a:ext cx="505267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?</a:t>
              </a:r>
              <a:endParaRPr lang="de-DE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53" name="Rechteck 52"/>
            <p:cNvSpPr/>
            <p:nvPr/>
          </p:nvSpPr>
          <p:spPr>
            <a:xfrm>
              <a:off x="5076056" y="5097958"/>
              <a:ext cx="619067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B050"/>
                  </a:solidFill>
                  <a:effectLst/>
                </a:rPr>
                <a:t>?</a:t>
              </a:r>
              <a:endParaRPr lang="de-DE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Die Rolle wissenschaftlicher Einrichtungen?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Empfänger?</a:t>
            </a:r>
          </a:p>
          <a:p>
            <a:r>
              <a:rPr lang="de-DE" dirty="0" smtClean="0"/>
              <a:t>Beschaffung von </a:t>
            </a:r>
            <a:r>
              <a:rPr lang="de-DE" dirty="0" err="1" smtClean="0"/>
              <a:t>Kofinanzierung</a:t>
            </a:r>
            <a:r>
              <a:rPr lang="de-DE" dirty="0" smtClean="0"/>
              <a:t> </a:t>
            </a:r>
            <a:r>
              <a:rPr lang="de-DE" dirty="0" smtClean="0"/>
              <a:t>für förderfähige Ausgaben (Interventionssatz und Eigenanteil)?</a:t>
            </a:r>
          </a:p>
          <a:p>
            <a:pPr lvl="1"/>
            <a:r>
              <a:rPr lang="de-DE" dirty="0" smtClean="0"/>
              <a:t>Nutznießer staatlicher Mittel?</a:t>
            </a:r>
            <a:endParaRPr lang="de-DE" dirty="0" smtClean="0"/>
          </a:p>
          <a:p>
            <a:pPr lvl="1"/>
            <a:r>
              <a:rPr lang="de-DE" dirty="0" smtClean="0"/>
              <a:t>Verwendungen von Eigenmitteln? </a:t>
            </a:r>
            <a:br>
              <a:rPr lang="de-DE" dirty="0" smtClean="0"/>
            </a:br>
            <a:r>
              <a:rPr lang="de-DE" dirty="0" smtClean="0"/>
              <a:t>Auch </a:t>
            </a:r>
            <a:r>
              <a:rPr lang="de-DE" dirty="0" smtClean="0"/>
              <a:t>in Form von Personal- und Sachleistungen, </a:t>
            </a:r>
            <a:r>
              <a:rPr lang="de-DE" dirty="0" smtClean="0"/>
              <a:t>Abschreibungen, Einnahmen?</a:t>
            </a:r>
            <a:endParaRPr lang="de-DE" dirty="0" smtClean="0"/>
          </a:p>
          <a:p>
            <a:pPr lvl="1"/>
            <a:r>
              <a:rPr lang="de-DE" dirty="0" smtClean="0"/>
              <a:t>Nutznießer von Drittmitteln – Bund, weitere?</a:t>
            </a:r>
          </a:p>
          <a:p>
            <a:r>
              <a:rPr lang="de-DE" dirty="0" smtClean="0"/>
              <a:t>Wissenschaftliche Einrichtungen als zwischengeschaltete Stellen denkbar?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Norbert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dirty="0" smtClean="0"/>
              <a:t>Beihilfeproblematik?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384376"/>
          </a:xfrm>
        </p:spPr>
        <p:txBody>
          <a:bodyPr/>
          <a:lstStyle/>
          <a:p>
            <a:r>
              <a:rPr lang="de-DE" dirty="0" smtClean="0"/>
              <a:t>Unternehmen?</a:t>
            </a:r>
          </a:p>
          <a:p>
            <a:r>
              <a:rPr lang="de-DE" dirty="0" smtClean="0"/>
              <a:t>Teilnahme am Markt und am Wettbewerb?</a:t>
            </a:r>
          </a:p>
          <a:p>
            <a:pPr lvl="1"/>
            <a:r>
              <a:rPr lang="de-DE" dirty="0" smtClean="0"/>
              <a:t>Lehre?</a:t>
            </a:r>
          </a:p>
          <a:p>
            <a:pPr lvl="1"/>
            <a:r>
              <a:rPr lang="de-DE" dirty="0" smtClean="0"/>
              <a:t>Forschung?</a:t>
            </a:r>
          </a:p>
          <a:p>
            <a:pPr lvl="2"/>
            <a:r>
              <a:rPr lang="de-DE" dirty="0" smtClean="0"/>
              <a:t>Grundlagenforschung?</a:t>
            </a:r>
          </a:p>
          <a:p>
            <a:pPr lvl="2"/>
            <a:r>
              <a:rPr lang="de-DE" dirty="0" smtClean="0"/>
              <a:t>Auftragsforschung?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28.11.2013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Norbert Heller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8</a:t>
            </a:fld>
            <a:endParaRPr lang="de-DE"/>
          </a:p>
        </p:txBody>
      </p:sp>
      <p:grpSp>
        <p:nvGrpSpPr>
          <p:cNvPr id="11" name="Gruppieren 10"/>
          <p:cNvGrpSpPr/>
          <p:nvPr/>
        </p:nvGrpSpPr>
        <p:grpSpPr>
          <a:xfrm>
            <a:off x="5580112" y="332656"/>
            <a:ext cx="2304256" cy="2753711"/>
            <a:chOff x="5580112" y="332656"/>
            <a:chExt cx="2304256" cy="2753711"/>
          </a:xfrm>
        </p:grpSpPr>
        <p:pic>
          <p:nvPicPr>
            <p:cNvPr id="29700" name="Picture 4" descr="http://www.hanisauland.de/img/db/illu_subvention_185_262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5580112" y="332656"/>
              <a:ext cx="2304256" cy="2753711"/>
            </a:xfrm>
            <a:prstGeom prst="rect">
              <a:avLst/>
            </a:prstGeom>
            <a:noFill/>
            <a:scene3d>
              <a:camera prst="perspectiveContrastingLeftFacing"/>
              <a:lightRig rig="threePt" dir="t"/>
            </a:scene3d>
          </p:spPr>
        </p:pic>
        <p:sp>
          <p:nvSpPr>
            <p:cNvPr id="10" name="Rechteck 9"/>
            <p:cNvSpPr/>
            <p:nvPr/>
          </p:nvSpPr>
          <p:spPr>
            <a:xfrm rot="5562638">
              <a:off x="6252003" y="775167"/>
              <a:ext cx="483886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€</a:t>
              </a:r>
              <a:endParaRPr lang="de-DE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6FCA0A-F75B-4F5A-A562-7B9E75E7EE5E}" type="slidenum">
              <a:rPr lang="de-DE"/>
              <a:pPr/>
              <a:t>9</a:t>
            </a:fld>
            <a:endParaRPr lang="de-DE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24800" cy="1371600"/>
          </a:xfrm>
        </p:spPr>
        <p:txBody>
          <a:bodyPr/>
          <a:lstStyle/>
          <a:p>
            <a:r>
              <a:rPr lang="de-DE" sz="3600" b="1" dirty="0" smtClean="0"/>
              <a:t>Partnerschaftsprinzip und </a:t>
            </a:r>
            <a:br>
              <a:rPr lang="de-DE" sz="3600" b="1" dirty="0" smtClean="0"/>
            </a:br>
            <a:r>
              <a:rPr lang="de-DE" sz="3600" b="1" dirty="0" err="1" smtClean="0"/>
              <a:t>Woddy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Allens</a:t>
            </a:r>
            <a:r>
              <a:rPr lang="de-DE" sz="3600" b="1" dirty="0" smtClean="0"/>
              <a:t> Ehedefinition</a:t>
            </a:r>
            <a:endParaRPr lang="de-DE" sz="3600" b="1" dirty="0"/>
          </a:p>
        </p:txBody>
      </p:sp>
      <p:sp>
        <p:nvSpPr>
          <p:cNvPr id="80901" name="AutoShape 5"/>
          <p:cNvSpPr>
            <a:spLocks noChangeArrowheads="1"/>
          </p:cNvSpPr>
          <p:nvPr/>
        </p:nvSpPr>
        <p:spPr bwMode="auto">
          <a:xfrm>
            <a:off x="4572000" y="1916113"/>
            <a:ext cx="2520950" cy="2522537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5435600" y="1916113"/>
            <a:ext cx="2522538" cy="2522537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1043608" y="2204864"/>
            <a:ext cx="28273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 b="0" dirty="0">
                <a:effectLst/>
              </a:rPr>
              <a:t>Die Ehe </a:t>
            </a:r>
            <a:r>
              <a:rPr lang="de-DE" sz="2800" b="0" dirty="0" smtClean="0">
                <a:effectLst/>
              </a:rPr>
              <a:t>ist </a:t>
            </a:r>
            <a:br>
              <a:rPr lang="de-DE" sz="2800" b="0" dirty="0" smtClean="0">
                <a:effectLst/>
              </a:rPr>
            </a:br>
            <a:r>
              <a:rPr lang="de-DE" sz="2800" dirty="0" smtClean="0"/>
              <a:t>der Versuch,</a:t>
            </a:r>
            <a:br>
              <a:rPr lang="de-DE" sz="2800" dirty="0" smtClean="0"/>
            </a:br>
            <a:r>
              <a:rPr lang="de-DE" sz="2800" dirty="0" smtClean="0"/>
              <a:t>Probleme </a:t>
            </a:r>
            <a:r>
              <a:rPr lang="de-DE" sz="2800" dirty="0" smtClean="0"/>
              <a:t>gemeinsam </a:t>
            </a:r>
            <a:r>
              <a:rPr lang="de-DE" sz="2800" dirty="0" smtClean="0"/>
              <a:t>zu lösen,</a:t>
            </a:r>
            <a:r>
              <a:rPr lang="de-DE" sz="2800" dirty="0" smtClean="0"/>
              <a:t>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die </a:t>
            </a:r>
            <a:r>
              <a:rPr lang="de-DE" sz="2800" dirty="0" smtClean="0"/>
              <a:t>man alleine nie gehabt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hätte!</a:t>
            </a:r>
            <a:r>
              <a:rPr lang="de-DE" sz="2800" b="0" dirty="0" smtClean="0">
                <a:effectLst/>
              </a:rPr>
              <a:t> </a:t>
            </a:r>
            <a:endParaRPr lang="de-DE" sz="2800" b="0" dirty="0">
              <a:effectLst/>
            </a:endParaRPr>
          </a:p>
        </p:txBody>
      </p:sp>
      <p:sp>
        <p:nvSpPr>
          <p:cNvPr id="80904" name="AutoShape 8"/>
          <p:cNvSpPr>
            <a:spLocks noChangeArrowheads="1"/>
          </p:cNvSpPr>
          <p:nvPr/>
        </p:nvSpPr>
        <p:spPr bwMode="auto">
          <a:xfrm>
            <a:off x="5002213" y="2778125"/>
            <a:ext cx="2522537" cy="2522538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084168" y="2780928"/>
            <a:ext cx="2522537" cy="2522538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580112" y="3861048"/>
            <a:ext cx="2522537" cy="2522538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CC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427984" y="3789040"/>
            <a:ext cx="2522537" cy="2522538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3923928" y="2996952"/>
            <a:ext cx="2522537" cy="2522538"/>
          </a:xfrm>
          <a:custGeom>
            <a:avLst/>
            <a:gdLst>
              <a:gd name="G0" fmla="+- 1538 0 0"/>
              <a:gd name="G1" fmla="+- 21600 0 1538"/>
              <a:gd name="G2" fmla="+- 21600 0 153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38" y="10800"/>
                </a:moveTo>
                <a:cubicBezTo>
                  <a:pt x="1538" y="15915"/>
                  <a:pt x="5685" y="20062"/>
                  <a:pt x="10800" y="20062"/>
                </a:cubicBezTo>
                <a:cubicBezTo>
                  <a:pt x="15915" y="20062"/>
                  <a:pt x="20062" y="15915"/>
                  <a:pt x="20062" y="10800"/>
                </a:cubicBezTo>
                <a:cubicBezTo>
                  <a:pt x="20062" y="5685"/>
                  <a:pt x="15915" y="1538"/>
                  <a:pt x="10800" y="1538"/>
                </a:cubicBezTo>
                <a:cubicBezTo>
                  <a:pt x="5685" y="1538"/>
                  <a:pt x="1538" y="5685"/>
                  <a:pt x="1538" y="1080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  <p:bldP spid="80902" grpId="0" animBg="1"/>
      <p:bldP spid="80903" grpId="0" uiExpand="1" build="p" autoUpdateAnimBg="0"/>
      <p:bldP spid="80904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</Words>
  <Application>Microsoft Office PowerPoint</Application>
  <PresentationFormat>Bildschirmpräsentation (4:3)</PresentationFormat>
  <Paragraphs>114</Paragraphs>
  <Slides>10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  Forum   EU-Strukturfondsfinanzierung für wissenschaftliche Einrichtungen  </vt:lpstr>
      <vt:lpstr>Ausgangslage</vt:lpstr>
      <vt:lpstr>Geldquellen?  Worauf kann ich zugreifen?</vt:lpstr>
      <vt:lpstr>Geteilte Mittelverwaltung? Was heißt das?</vt:lpstr>
      <vt:lpstr>Was genau wird gebraucht?</vt:lpstr>
      <vt:lpstr>OP-Prüfung</vt:lpstr>
      <vt:lpstr>Die Rolle wissenschaftlicher Einrichtungen?</vt:lpstr>
      <vt:lpstr>Beihilfeproblematik?</vt:lpstr>
      <vt:lpstr>Partnerschaftsprinzip und  Woddy Allens Ehedefinition</vt:lpstr>
      <vt:lpstr>Danke für Ihre Aufmerksamkeit! Eine anregende Diskussion!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Förderung  wissenschaftlicher Einrichtung</dc:title>
  <dc:creator>Heller</dc:creator>
  <cp:lastModifiedBy>Heller</cp:lastModifiedBy>
  <cp:revision>53</cp:revision>
  <dcterms:created xsi:type="dcterms:W3CDTF">2013-11-17T11:24:29Z</dcterms:created>
  <dcterms:modified xsi:type="dcterms:W3CDTF">2013-11-17T20:01:52Z</dcterms:modified>
</cp:coreProperties>
</file>