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66" r:id="rId3"/>
    <p:sldId id="318" r:id="rId4"/>
    <p:sldId id="352" r:id="rId5"/>
    <p:sldId id="362" r:id="rId6"/>
    <p:sldId id="353" r:id="rId7"/>
    <p:sldId id="344" r:id="rId8"/>
    <p:sldId id="345" r:id="rId9"/>
    <p:sldId id="357" r:id="rId10"/>
    <p:sldId id="356" r:id="rId11"/>
    <p:sldId id="347" r:id="rId12"/>
    <p:sldId id="348" r:id="rId13"/>
    <p:sldId id="349" r:id="rId14"/>
    <p:sldId id="350" r:id="rId15"/>
    <p:sldId id="351" r:id="rId16"/>
    <p:sldId id="346" r:id="rId17"/>
    <p:sldId id="358" r:id="rId18"/>
    <p:sldId id="359" r:id="rId19"/>
    <p:sldId id="331" r:id="rId20"/>
    <p:sldId id="338" r:id="rId21"/>
    <p:sldId id="361" r:id="rId22"/>
    <p:sldId id="341" r:id="rId23"/>
    <p:sldId id="26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2BB33-CF53-4591-9C4D-FBE66742E8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39421C-B18A-4A38-91F1-3FF981EB27FB}">
      <dgm:prSet phldrT="[Text]"/>
      <dgm:spPr/>
      <dgm:t>
        <a:bodyPr/>
        <a:lstStyle/>
        <a:p>
          <a:r>
            <a:rPr lang="de-DE" dirty="0" smtClean="0"/>
            <a:t>Rektor</a:t>
          </a:r>
          <a:endParaRPr lang="de-DE" dirty="0"/>
        </a:p>
      </dgm:t>
    </dgm:pt>
    <dgm:pt modelId="{A11F28D3-109E-4B8A-BE77-1E96A45457B7}" type="parTrans" cxnId="{B7A6B807-9824-4A0C-9216-523ABA0F90B6}">
      <dgm:prSet/>
      <dgm:spPr/>
      <dgm:t>
        <a:bodyPr/>
        <a:lstStyle/>
        <a:p>
          <a:endParaRPr lang="de-DE"/>
        </a:p>
      </dgm:t>
    </dgm:pt>
    <dgm:pt modelId="{B386B684-00A7-41A0-9383-E7A31D506F14}" type="sibTrans" cxnId="{B7A6B807-9824-4A0C-9216-523ABA0F90B6}">
      <dgm:prSet/>
      <dgm:spPr/>
      <dgm:t>
        <a:bodyPr/>
        <a:lstStyle/>
        <a:p>
          <a:endParaRPr lang="de-DE"/>
        </a:p>
      </dgm:t>
    </dgm:pt>
    <dgm:pt modelId="{8C029E1B-4710-48BA-BDF5-DB8A6B5AFC58}">
      <dgm:prSet phldrT="[Text]"/>
      <dgm:spPr/>
      <dgm:t>
        <a:bodyPr/>
        <a:lstStyle/>
        <a:p>
          <a:r>
            <a:rPr lang="de-DE" dirty="0" smtClean="0"/>
            <a:t>Prorektorat </a:t>
          </a:r>
        </a:p>
        <a:p>
          <a:r>
            <a:rPr lang="de-DE" dirty="0" smtClean="0"/>
            <a:t>Forschung</a:t>
          </a:r>
          <a:endParaRPr lang="de-DE" dirty="0"/>
        </a:p>
      </dgm:t>
    </dgm:pt>
    <dgm:pt modelId="{5932C462-D3B7-4D0D-8401-A48AE88BAB9C}" type="parTrans" cxnId="{081D4B61-BA62-4761-A6F6-F48973D0A664}">
      <dgm:prSet/>
      <dgm:spPr/>
      <dgm:t>
        <a:bodyPr/>
        <a:lstStyle/>
        <a:p>
          <a:endParaRPr lang="de-DE"/>
        </a:p>
      </dgm:t>
    </dgm:pt>
    <dgm:pt modelId="{A451309F-2B19-40E2-AC44-34EEAA45B53B}" type="sibTrans" cxnId="{081D4B61-BA62-4761-A6F6-F48973D0A664}">
      <dgm:prSet/>
      <dgm:spPr/>
      <dgm:t>
        <a:bodyPr/>
        <a:lstStyle/>
        <a:p>
          <a:endParaRPr lang="de-DE"/>
        </a:p>
      </dgm:t>
    </dgm:pt>
    <dgm:pt modelId="{AFF90244-EB21-4529-AD27-78A334D682CC}">
      <dgm:prSet phldrT="[Text]"/>
      <dgm:spPr/>
      <dgm:t>
        <a:bodyPr/>
        <a:lstStyle/>
        <a:p>
          <a:r>
            <a:rPr lang="de-DE" dirty="0" smtClean="0"/>
            <a:t>Servicezentrum</a:t>
          </a:r>
        </a:p>
        <a:p>
          <a:r>
            <a:rPr lang="de-DE" dirty="0" smtClean="0"/>
            <a:t>Forschung und</a:t>
          </a:r>
        </a:p>
        <a:p>
          <a:r>
            <a:rPr lang="de-DE" dirty="0" smtClean="0"/>
            <a:t>Transfer</a:t>
          </a:r>
          <a:endParaRPr lang="de-DE" dirty="0"/>
        </a:p>
      </dgm:t>
    </dgm:pt>
    <dgm:pt modelId="{7A8EFFE8-2E5E-4048-83B5-0A5CDE15BC8A}" type="parTrans" cxnId="{C4A6C395-2C67-4264-A80F-F73B0F4B1FEB}">
      <dgm:prSet/>
      <dgm:spPr/>
      <dgm:t>
        <a:bodyPr/>
        <a:lstStyle/>
        <a:p>
          <a:endParaRPr lang="de-DE"/>
        </a:p>
      </dgm:t>
    </dgm:pt>
    <dgm:pt modelId="{D9F474A5-C0C7-4713-9A2C-2E9C6E284B6C}" type="sibTrans" cxnId="{C4A6C395-2C67-4264-A80F-F73B0F4B1FEB}">
      <dgm:prSet/>
      <dgm:spPr/>
      <dgm:t>
        <a:bodyPr/>
        <a:lstStyle/>
        <a:p>
          <a:endParaRPr lang="de-DE"/>
        </a:p>
      </dgm:t>
    </dgm:pt>
    <dgm:pt modelId="{ED30A8D3-03F6-4467-84CF-6E554AECBEE7}">
      <dgm:prSet phldrT="[Text]"/>
      <dgm:spPr/>
      <dgm:t>
        <a:bodyPr/>
        <a:lstStyle/>
        <a:p>
          <a:r>
            <a:rPr lang="de-DE" dirty="0" smtClean="0"/>
            <a:t>Graduiertenakademie</a:t>
          </a:r>
          <a:endParaRPr lang="de-DE" dirty="0"/>
        </a:p>
      </dgm:t>
    </dgm:pt>
    <dgm:pt modelId="{0204AAD0-EA49-4529-A2AF-B4AC5531FDB2}" type="parTrans" cxnId="{A0536324-A5C4-44B4-9D61-F52C44F37724}">
      <dgm:prSet/>
      <dgm:spPr/>
      <dgm:t>
        <a:bodyPr/>
        <a:lstStyle/>
        <a:p>
          <a:endParaRPr lang="de-DE"/>
        </a:p>
      </dgm:t>
    </dgm:pt>
    <dgm:pt modelId="{68BCD31F-554D-4993-9182-1F23DA66C005}" type="sibTrans" cxnId="{A0536324-A5C4-44B4-9D61-F52C44F37724}">
      <dgm:prSet/>
      <dgm:spPr/>
      <dgm:t>
        <a:bodyPr/>
        <a:lstStyle/>
        <a:p>
          <a:endParaRPr lang="de-DE"/>
        </a:p>
      </dgm:t>
    </dgm:pt>
    <dgm:pt modelId="{ACD215A9-A617-4035-86DE-2A4E245F795F}">
      <dgm:prSet phldrT="[Text]"/>
      <dgm:spPr/>
      <dgm:t>
        <a:bodyPr/>
        <a:lstStyle/>
        <a:p>
          <a:r>
            <a:rPr lang="de-DE" dirty="0" smtClean="0"/>
            <a:t>Kanzler</a:t>
          </a:r>
          <a:endParaRPr lang="de-DE" dirty="0"/>
        </a:p>
      </dgm:t>
    </dgm:pt>
    <dgm:pt modelId="{02DD0A83-9D9F-48D8-A941-8989AFD0ED75}" type="parTrans" cxnId="{0BB8E5A1-4182-4238-887B-0C9B49CB6FF6}">
      <dgm:prSet/>
      <dgm:spPr/>
      <dgm:t>
        <a:bodyPr/>
        <a:lstStyle/>
        <a:p>
          <a:endParaRPr lang="de-DE"/>
        </a:p>
      </dgm:t>
    </dgm:pt>
    <dgm:pt modelId="{BE034199-3B82-49C9-B37F-651EED19E28C}" type="sibTrans" cxnId="{0BB8E5A1-4182-4238-887B-0C9B49CB6FF6}">
      <dgm:prSet/>
      <dgm:spPr/>
      <dgm:t>
        <a:bodyPr/>
        <a:lstStyle/>
        <a:p>
          <a:endParaRPr lang="de-DE"/>
        </a:p>
      </dgm:t>
    </dgm:pt>
    <dgm:pt modelId="{102B43F3-648E-4EAC-BA7F-EE1F9115A866}">
      <dgm:prSet phldrT="[Text]"/>
      <dgm:spPr/>
      <dgm:t>
        <a:bodyPr/>
        <a:lstStyle/>
        <a:p>
          <a:r>
            <a:rPr lang="de-DE" dirty="0" smtClean="0"/>
            <a:t>Verwaltung</a:t>
          </a:r>
          <a:endParaRPr lang="de-DE" dirty="0"/>
        </a:p>
      </dgm:t>
    </dgm:pt>
    <dgm:pt modelId="{D420CB6A-8549-49D0-8504-61277E14611F}" type="parTrans" cxnId="{19ECDC6F-CE6F-49DF-AA8B-51FAEB715C31}">
      <dgm:prSet/>
      <dgm:spPr/>
      <dgm:t>
        <a:bodyPr/>
        <a:lstStyle/>
        <a:p>
          <a:endParaRPr lang="de-DE"/>
        </a:p>
      </dgm:t>
    </dgm:pt>
    <dgm:pt modelId="{30B44764-D503-4623-A880-74E05C052D6F}" type="sibTrans" cxnId="{19ECDC6F-CE6F-49DF-AA8B-51FAEB715C31}">
      <dgm:prSet/>
      <dgm:spPr/>
      <dgm:t>
        <a:bodyPr/>
        <a:lstStyle/>
        <a:p>
          <a:endParaRPr lang="de-DE"/>
        </a:p>
      </dgm:t>
    </dgm:pt>
    <dgm:pt modelId="{F31AE10B-6A7C-4F5B-9308-F74604998D81}">
      <dgm:prSet/>
      <dgm:spPr/>
      <dgm:t>
        <a:bodyPr/>
        <a:lstStyle/>
        <a:p>
          <a:r>
            <a:rPr lang="de-DE" smtClean="0"/>
            <a:t>Internationales Büro</a:t>
          </a:r>
          <a:endParaRPr lang="de-DE" dirty="0"/>
        </a:p>
      </dgm:t>
    </dgm:pt>
    <dgm:pt modelId="{7583BBC7-1EFE-416B-96B8-6C9E05C326F9}" type="parTrans" cxnId="{F1CB6C81-3A78-43AD-8552-18783E0291F1}">
      <dgm:prSet/>
      <dgm:spPr/>
      <dgm:t>
        <a:bodyPr/>
        <a:lstStyle/>
        <a:p>
          <a:endParaRPr lang="de-DE"/>
        </a:p>
      </dgm:t>
    </dgm:pt>
    <dgm:pt modelId="{9769E630-6078-4F09-BCF1-634D8C083B6B}" type="sibTrans" cxnId="{F1CB6C81-3A78-43AD-8552-18783E0291F1}">
      <dgm:prSet/>
      <dgm:spPr/>
      <dgm:t>
        <a:bodyPr/>
        <a:lstStyle/>
        <a:p>
          <a:endParaRPr lang="de-DE"/>
        </a:p>
      </dgm:t>
    </dgm:pt>
    <dgm:pt modelId="{F609639B-D1CB-4146-8145-3904DCD138F6}" type="pres">
      <dgm:prSet presAssocID="{99F2BB33-CF53-4591-9C4D-FBE66742E8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4057988-4A2F-48D5-85CE-17E5A502CDC2}" type="pres">
      <dgm:prSet presAssocID="{A639421C-B18A-4A38-91F1-3FF981EB27FB}" presName="root1" presStyleCnt="0"/>
      <dgm:spPr/>
    </dgm:pt>
    <dgm:pt modelId="{6B41EC28-1D84-4627-A7EE-48E6306CA694}" type="pres">
      <dgm:prSet presAssocID="{A639421C-B18A-4A38-91F1-3FF981EB27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BD45A4-9CB9-4828-AEC3-727FB7FCB25A}" type="pres">
      <dgm:prSet presAssocID="{A639421C-B18A-4A38-91F1-3FF981EB27FB}" presName="level2hierChild" presStyleCnt="0"/>
      <dgm:spPr/>
    </dgm:pt>
    <dgm:pt modelId="{13BB2031-7F22-4403-B7BB-D642607C8009}" type="pres">
      <dgm:prSet presAssocID="{5932C462-D3B7-4D0D-8401-A48AE88BAB9C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62CCEB18-D7EA-48A3-8CD7-19736542827F}" type="pres">
      <dgm:prSet presAssocID="{5932C462-D3B7-4D0D-8401-A48AE88BAB9C}" presName="connTx" presStyleLbl="parChTrans1D2" presStyleIdx="0" presStyleCnt="2"/>
      <dgm:spPr/>
      <dgm:t>
        <a:bodyPr/>
        <a:lstStyle/>
        <a:p>
          <a:endParaRPr lang="de-DE"/>
        </a:p>
      </dgm:t>
    </dgm:pt>
    <dgm:pt modelId="{086611AD-4E0D-45D2-9AA4-B5CF77631EDA}" type="pres">
      <dgm:prSet presAssocID="{8C029E1B-4710-48BA-BDF5-DB8A6B5AFC58}" presName="root2" presStyleCnt="0"/>
      <dgm:spPr/>
    </dgm:pt>
    <dgm:pt modelId="{01C5EE27-0A05-4CE4-837A-5F7A01DC77FA}" type="pres">
      <dgm:prSet presAssocID="{8C029E1B-4710-48BA-BDF5-DB8A6B5AFC5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7608976-1797-455B-AA93-434707745F45}" type="pres">
      <dgm:prSet presAssocID="{8C029E1B-4710-48BA-BDF5-DB8A6B5AFC58}" presName="level3hierChild" presStyleCnt="0"/>
      <dgm:spPr/>
    </dgm:pt>
    <dgm:pt modelId="{8C64FFBD-B04B-42E1-AC7B-5DB76C483511}" type="pres">
      <dgm:prSet presAssocID="{7A8EFFE8-2E5E-4048-83B5-0A5CDE15BC8A}" presName="conn2-1" presStyleLbl="parChTrans1D3" presStyleIdx="0" presStyleCnt="4"/>
      <dgm:spPr/>
      <dgm:t>
        <a:bodyPr/>
        <a:lstStyle/>
        <a:p>
          <a:endParaRPr lang="de-DE"/>
        </a:p>
      </dgm:t>
    </dgm:pt>
    <dgm:pt modelId="{AFE450F1-C7B0-46C3-A396-3437D7E5FFDB}" type="pres">
      <dgm:prSet presAssocID="{7A8EFFE8-2E5E-4048-83B5-0A5CDE15BC8A}" presName="connTx" presStyleLbl="parChTrans1D3" presStyleIdx="0" presStyleCnt="4"/>
      <dgm:spPr/>
      <dgm:t>
        <a:bodyPr/>
        <a:lstStyle/>
        <a:p>
          <a:endParaRPr lang="de-DE"/>
        </a:p>
      </dgm:t>
    </dgm:pt>
    <dgm:pt modelId="{FE7C783B-56D6-4D9B-B336-4D5C3ADA92B1}" type="pres">
      <dgm:prSet presAssocID="{AFF90244-EB21-4529-AD27-78A334D682CC}" presName="root2" presStyleCnt="0"/>
      <dgm:spPr/>
    </dgm:pt>
    <dgm:pt modelId="{91A3266D-4B28-4C9E-AF7A-EB763EE3A566}" type="pres">
      <dgm:prSet presAssocID="{AFF90244-EB21-4529-AD27-78A334D682C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67EB782-32AB-4C85-90DC-8019BE7F87A3}" type="pres">
      <dgm:prSet presAssocID="{AFF90244-EB21-4529-AD27-78A334D682CC}" presName="level3hierChild" presStyleCnt="0"/>
      <dgm:spPr/>
    </dgm:pt>
    <dgm:pt modelId="{1B1F9CB9-CF2A-4178-B5EE-19493DF34E89}" type="pres">
      <dgm:prSet presAssocID="{0204AAD0-EA49-4529-A2AF-B4AC5531FDB2}" presName="conn2-1" presStyleLbl="parChTrans1D3" presStyleIdx="1" presStyleCnt="4"/>
      <dgm:spPr/>
      <dgm:t>
        <a:bodyPr/>
        <a:lstStyle/>
        <a:p>
          <a:endParaRPr lang="de-DE"/>
        </a:p>
      </dgm:t>
    </dgm:pt>
    <dgm:pt modelId="{053C3199-8AAE-49D3-8F9F-58BBC32FAA5A}" type="pres">
      <dgm:prSet presAssocID="{0204AAD0-EA49-4529-A2AF-B4AC5531FDB2}" presName="connTx" presStyleLbl="parChTrans1D3" presStyleIdx="1" presStyleCnt="4"/>
      <dgm:spPr/>
      <dgm:t>
        <a:bodyPr/>
        <a:lstStyle/>
        <a:p>
          <a:endParaRPr lang="de-DE"/>
        </a:p>
      </dgm:t>
    </dgm:pt>
    <dgm:pt modelId="{7B1963B9-3E41-419A-B855-86C7E8E2C044}" type="pres">
      <dgm:prSet presAssocID="{ED30A8D3-03F6-4467-84CF-6E554AECBEE7}" presName="root2" presStyleCnt="0"/>
      <dgm:spPr/>
    </dgm:pt>
    <dgm:pt modelId="{F0B6164A-3263-4245-9192-C81905B8478B}" type="pres">
      <dgm:prSet presAssocID="{ED30A8D3-03F6-4467-84CF-6E554AECBEE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46A7C87-4120-43B3-9EFD-8EEBC64B06E4}" type="pres">
      <dgm:prSet presAssocID="{ED30A8D3-03F6-4467-84CF-6E554AECBEE7}" presName="level3hierChild" presStyleCnt="0"/>
      <dgm:spPr/>
    </dgm:pt>
    <dgm:pt modelId="{93DC3274-D508-43F1-92D7-5AA872585F4C}" type="pres">
      <dgm:prSet presAssocID="{7583BBC7-1EFE-416B-96B8-6C9E05C326F9}" presName="conn2-1" presStyleLbl="parChTrans1D3" presStyleIdx="2" presStyleCnt="4"/>
      <dgm:spPr/>
      <dgm:t>
        <a:bodyPr/>
        <a:lstStyle/>
        <a:p>
          <a:endParaRPr lang="de-DE"/>
        </a:p>
      </dgm:t>
    </dgm:pt>
    <dgm:pt modelId="{DF8F1A82-950A-48F8-B616-A609AC4E799E}" type="pres">
      <dgm:prSet presAssocID="{7583BBC7-1EFE-416B-96B8-6C9E05C326F9}" presName="connTx" presStyleLbl="parChTrans1D3" presStyleIdx="2" presStyleCnt="4"/>
      <dgm:spPr/>
      <dgm:t>
        <a:bodyPr/>
        <a:lstStyle/>
        <a:p>
          <a:endParaRPr lang="de-DE"/>
        </a:p>
      </dgm:t>
    </dgm:pt>
    <dgm:pt modelId="{202D8EF9-246E-4B63-B5A8-C707E75A0E83}" type="pres">
      <dgm:prSet presAssocID="{F31AE10B-6A7C-4F5B-9308-F74604998D81}" presName="root2" presStyleCnt="0"/>
      <dgm:spPr/>
    </dgm:pt>
    <dgm:pt modelId="{310BCA80-607A-4B5B-8FB4-31101E70C301}" type="pres">
      <dgm:prSet presAssocID="{F31AE10B-6A7C-4F5B-9308-F74604998D8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4BC324F-A66C-4644-B7EB-2F51A1F4BEC2}" type="pres">
      <dgm:prSet presAssocID="{F31AE10B-6A7C-4F5B-9308-F74604998D81}" presName="level3hierChild" presStyleCnt="0"/>
      <dgm:spPr/>
    </dgm:pt>
    <dgm:pt modelId="{182C5CE2-3832-45A0-B4E9-CDEE92C80B55}" type="pres">
      <dgm:prSet presAssocID="{02DD0A83-9D9F-48D8-A941-8989AFD0ED75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84BAAB98-7B80-49AD-BC6E-0975AC0B6D55}" type="pres">
      <dgm:prSet presAssocID="{02DD0A83-9D9F-48D8-A941-8989AFD0ED75}" presName="connTx" presStyleLbl="parChTrans1D2" presStyleIdx="1" presStyleCnt="2"/>
      <dgm:spPr/>
      <dgm:t>
        <a:bodyPr/>
        <a:lstStyle/>
        <a:p>
          <a:endParaRPr lang="de-DE"/>
        </a:p>
      </dgm:t>
    </dgm:pt>
    <dgm:pt modelId="{61E296C5-E5E5-4E61-A922-67A766F6C8E0}" type="pres">
      <dgm:prSet presAssocID="{ACD215A9-A617-4035-86DE-2A4E245F795F}" presName="root2" presStyleCnt="0"/>
      <dgm:spPr/>
    </dgm:pt>
    <dgm:pt modelId="{1AF34899-6237-4922-A0F7-DBCF3D14ACBD}" type="pres">
      <dgm:prSet presAssocID="{ACD215A9-A617-4035-86DE-2A4E245F795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2D6A92B-3311-4E1B-B501-CFDAE6549A80}" type="pres">
      <dgm:prSet presAssocID="{ACD215A9-A617-4035-86DE-2A4E245F795F}" presName="level3hierChild" presStyleCnt="0"/>
      <dgm:spPr/>
    </dgm:pt>
    <dgm:pt modelId="{1BA59371-FCE1-4CB2-BE37-CF5E2856D16D}" type="pres">
      <dgm:prSet presAssocID="{D420CB6A-8549-49D0-8504-61277E14611F}" presName="conn2-1" presStyleLbl="parChTrans1D3" presStyleIdx="3" presStyleCnt="4"/>
      <dgm:spPr/>
      <dgm:t>
        <a:bodyPr/>
        <a:lstStyle/>
        <a:p>
          <a:endParaRPr lang="de-DE"/>
        </a:p>
      </dgm:t>
    </dgm:pt>
    <dgm:pt modelId="{93465888-9C81-4E86-9AEF-EAFFF654BF0F}" type="pres">
      <dgm:prSet presAssocID="{D420CB6A-8549-49D0-8504-61277E14611F}" presName="connTx" presStyleLbl="parChTrans1D3" presStyleIdx="3" presStyleCnt="4"/>
      <dgm:spPr/>
      <dgm:t>
        <a:bodyPr/>
        <a:lstStyle/>
        <a:p>
          <a:endParaRPr lang="de-DE"/>
        </a:p>
      </dgm:t>
    </dgm:pt>
    <dgm:pt modelId="{BDF8A885-8492-42F5-A3A4-44E1754BBC9A}" type="pres">
      <dgm:prSet presAssocID="{102B43F3-648E-4EAC-BA7F-EE1F9115A866}" presName="root2" presStyleCnt="0"/>
      <dgm:spPr/>
    </dgm:pt>
    <dgm:pt modelId="{69371E54-4B6E-4149-81A0-63A63AFE1FF4}" type="pres">
      <dgm:prSet presAssocID="{102B43F3-648E-4EAC-BA7F-EE1F9115A86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52FFCB3-0346-4165-A116-47985C7DE0ED}" type="pres">
      <dgm:prSet presAssocID="{102B43F3-648E-4EAC-BA7F-EE1F9115A866}" presName="level3hierChild" presStyleCnt="0"/>
      <dgm:spPr/>
    </dgm:pt>
  </dgm:ptLst>
  <dgm:cxnLst>
    <dgm:cxn modelId="{B6C17A01-2FB1-4BA4-815A-D99844A83BC9}" type="presOf" srcId="{0204AAD0-EA49-4529-A2AF-B4AC5531FDB2}" destId="{053C3199-8AAE-49D3-8F9F-58BBC32FAA5A}" srcOrd="1" destOrd="0" presId="urn:microsoft.com/office/officeart/2005/8/layout/hierarchy2"/>
    <dgm:cxn modelId="{A0536324-A5C4-44B4-9D61-F52C44F37724}" srcId="{8C029E1B-4710-48BA-BDF5-DB8A6B5AFC58}" destId="{ED30A8D3-03F6-4467-84CF-6E554AECBEE7}" srcOrd="1" destOrd="0" parTransId="{0204AAD0-EA49-4529-A2AF-B4AC5531FDB2}" sibTransId="{68BCD31F-554D-4993-9182-1F23DA66C005}"/>
    <dgm:cxn modelId="{AAE67AEF-97B7-40BD-BE0C-07E21A133A6F}" type="presOf" srcId="{99F2BB33-CF53-4591-9C4D-FBE66742E8E5}" destId="{F609639B-D1CB-4146-8145-3904DCD138F6}" srcOrd="0" destOrd="0" presId="urn:microsoft.com/office/officeart/2005/8/layout/hierarchy2"/>
    <dgm:cxn modelId="{8FCF495A-4D11-479B-9F99-C3ECF3E916C7}" type="presOf" srcId="{AFF90244-EB21-4529-AD27-78A334D682CC}" destId="{91A3266D-4B28-4C9E-AF7A-EB763EE3A566}" srcOrd="0" destOrd="0" presId="urn:microsoft.com/office/officeart/2005/8/layout/hierarchy2"/>
    <dgm:cxn modelId="{19ECDC6F-CE6F-49DF-AA8B-51FAEB715C31}" srcId="{ACD215A9-A617-4035-86DE-2A4E245F795F}" destId="{102B43F3-648E-4EAC-BA7F-EE1F9115A866}" srcOrd="0" destOrd="0" parTransId="{D420CB6A-8549-49D0-8504-61277E14611F}" sibTransId="{30B44764-D503-4623-A880-74E05C052D6F}"/>
    <dgm:cxn modelId="{D30229D7-B65C-4A4C-BD87-E6C3A058AA36}" type="presOf" srcId="{ED30A8D3-03F6-4467-84CF-6E554AECBEE7}" destId="{F0B6164A-3263-4245-9192-C81905B8478B}" srcOrd="0" destOrd="0" presId="urn:microsoft.com/office/officeart/2005/8/layout/hierarchy2"/>
    <dgm:cxn modelId="{4393E5BF-FF7E-4FFB-AAA7-CA7AD136BCA0}" type="presOf" srcId="{D420CB6A-8549-49D0-8504-61277E14611F}" destId="{93465888-9C81-4E86-9AEF-EAFFF654BF0F}" srcOrd="1" destOrd="0" presId="urn:microsoft.com/office/officeart/2005/8/layout/hierarchy2"/>
    <dgm:cxn modelId="{081D4B61-BA62-4761-A6F6-F48973D0A664}" srcId="{A639421C-B18A-4A38-91F1-3FF981EB27FB}" destId="{8C029E1B-4710-48BA-BDF5-DB8A6B5AFC58}" srcOrd="0" destOrd="0" parTransId="{5932C462-D3B7-4D0D-8401-A48AE88BAB9C}" sibTransId="{A451309F-2B19-40E2-AC44-34EEAA45B53B}"/>
    <dgm:cxn modelId="{C06675AB-A306-40A3-BD15-644B2266194B}" type="presOf" srcId="{5932C462-D3B7-4D0D-8401-A48AE88BAB9C}" destId="{13BB2031-7F22-4403-B7BB-D642607C8009}" srcOrd="0" destOrd="0" presId="urn:microsoft.com/office/officeart/2005/8/layout/hierarchy2"/>
    <dgm:cxn modelId="{3D6B3E1C-3419-4BA6-A07C-40D97A5C2A6B}" type="presOf" srcId="{8C029E1B-4710-48BA-BDF5-DB8A6B5AFC58}" destId="{01C5EE27-0A05-4CE4-837A-5F7A01DC77FA}" srcOrd="0" destOrd="0" presId="urn:microsoft.com/office/officeart/2005/8/layout/hierarchy2"/>
    <dgm:cxn modelId="{B7A6B807-9824-4A0C-9216-523ABA0F90B6}" srcId="{99F2BB33-CF53-4591-9C4D-FBE66742E8E5}" destId="{A639421C-B18A-4A38-91F1-3FF981EB27FB}" srcOrd="0" destOrd="0" parTransId="{A11F28D3-109E-4B8A-BE77-1E96A45457B7}" sibTransId="{B386B684-00A7-41A0-9383-E7A31D506F14}"/>
    <dgm:cxn modelId="{429ACC72-B8CF-4820-91B0-C61999DC90A6}" type="presOf" srcId="{A639421C-B18A-4A38-91F1-3FF981EB27FB}" destId="{6B41EC28-1D84-4627-A7EE-48E6306CA694}" srcOrd="0" destOrd="0" presId="urn:microsoft.com/office/officeart/2005/8/layout/hierarchy2"/>
    <dgm:cxn modelId="{F1CB6C81-3A78-43AD-8552-18783E0291F1}" srcId="{8C029E1B-4710-48BA-BDF5-DB8A6B5AFC58}" destId="{F31AE10B-6A7C-4F5B-9308-F74604998D81}" srcOrd="2" destOrd="0" parTransId="{7583BBC7-1EFE-416B-96B8-6C9E05C326F9}" sibTransId="{9769E630-6078-4F09-BCF1-634D8C083B6B}"/>
    <dgm:cxn modelId="{2485497F-1DA4-45C7-A79F-093C129BB3BB}" type="presOf" srcId="{7583BBC7-1EFE-416B-96B8-6C9E05C326F9}" destId="{DF8F1A82-950A-48F8-B616-A609AC4E799E}" srcOrd="1" destOrd="0" presId="urn:microsoft.com/office/officeart/2005/8/layout/hierarchy2"/>
    <dgm:cxn modelId="{C4A6C395-2C67-4264-A80F-F73B0F4B1FEB}" srcId="{8C029E1B-4710-48BA-BDF5-DB8A6B5AFC58}" destId="{AFF90244-EB21-4529-AD27-78A334D682CC}" srcOrd="0" destOrd="0" parTransId="{7A8EFFE8-2E5E-4048-83B5-0A5CDE15BC8A}" sibTransId="{D9F474A5-C0C7-4713-9A2C-2E9C6E284B6C}"/>
    <dgm:cxn modelId="{3205CD1A-F9F3-4EAA-8762-D6FC735A7278}" type="presOf" srcId="{F31AE10B-6A7C-4F5B-9308-F74604998D81}" destId="{310BCA80-607A-4B5B-8FB4-31101E70C301}" srcOrd="0" destOrd="0" presId="urn:microsoft.com/office/officeart/2005/8/layout/hierarchy2"/>
    <dgm:cxn modelId="{93D5B2CD-1B2F-40EB-ABFE-4FE9D8B7AD1B}" type="presOf" srcId="{D420CB6A-8549-49D0-8504-61277E14611F}" destId="{1BA59371-FCE1-4CB2-BE37-CF5E2856D16D}" srcOrd="0" destOrd="0" presId="urn:microsoft.com/office/officeart/2005/8/layout/hierarchy2"/>
    <dgm:cxn modelId="{A8C77727-4F65-47DE-A4CA-FB1A5A3CCB5C}" type="presOf" srcId="{102B43F3-648E-4EAC-BA7F-EE1F9115A866}" destId="{69371E54-4B6E-4149-81A0-63A63AFE1FF4}" srcOrd="0" destOrd="0" presId="urn:microsoft.com/office/officeart/2005/8/layout/hierarchy2"/>
    <dgm:cxn modelId="{1C15E9D3-0FA8-4E20-B57E-1213E03D78F0}" type="presOf" srcId="{0204AAD0-EA49-4529-A2AF-B4AC5531FDB2}" destId="{1B1F9CB9-CF2A-4178-B5EE-19493DF34E89}" srcOrd="0" destOrd="0" presId="urn:microsoft.com/office/officeart/2005/8/layout/hierarchy2"/>
    <dgm:cxn modelId="{0BFE698B-6AFD-4007-AE2D-5718BEF1BE17}" type="presOf" srcId="{02DD0A83-9D9F-48D8-A941-8989AFD0ED75}" destId="{84BAAB98-7B80-49AD-BC6E-0975AC0B6D55}" srcOrd="1" destOrd="0" presId="urn:microsoft.com/office/officeart/2005/8/layout/hierarchy2"/>
    <dgm:cxn modelId="{2DFC1B87-295A-47D6-B496-E96B4682D2AE}" type="presOf" srcId="{7A8EFFE8-2E5E-4048-83B5-0A5CDE15BC8A}" destId="{AFE450F1-C7B0-46C3-A396-3437D7E5FFDB}" srcOrd="1" destOrd="0" presId="urn:microsoft.com/office/officeart/2005/8/layout/hierarchy2"/>
    <dgm:cxn modelId="{C6AF8963-8D9B-469C-B0BF-4294B93A0FBF}" type="presOf" srcId="{7A8EFFE8-2E5E-4048-83B5-0A5CDE15BC8A}" destId="{8C64FFBD-B04B-42E1-AC7B-5DB76C483511}" srcOrd="0" destOrd="0" presId="urn:microsoft.com/office/officeart/2005/8/layout/hierarchy2"/>
    <dgm:cxn modelId="{262F4961-882E-4E66-B690-FDDA99F70AE6}" type="presOf" srcId="{02DD0A83-9D9F-48D8-A941-8989AFD0ED75}" destId="{182C5CE2-3832-45A0-B4E9-CDEE92C80B55}" srcOrd="0" destOrd="0" presId="urn:microsoft.com/office/officeart/2005/8/layout/hierarchy2"/>
    <dgm:cxn modelId="{6E3C85FC-8ABD-4843-A0D3-3AB31360288D}" type="presOf" srcId="{5932C462-D3B7-4D0D-8401-A48AE88BAB9C}" destId="{62CCEB18-D7EA-48A3-8CD7-19736542827F}" srcOrd="1" destOrd="0" presId="urn:microsoft.com/office/officeart/2005/8/layout/hierarchy2"/>
    <dgm:cxn modelId="{64C59BA8-6EF0-47D9-8A7F-68B7C9F16223}" type="presOf" srcId="{ACD215A9-A617-4035-86DE-2A4E245F795F}" destId="{1AF34899-6237-4922-A0F7-DBCF3D14ACBD}" srcOrd="0" destOrd="0" presId="urn:microsoft.com/office/officeart/2005/8/layout/hierarchy2"/>
    <dgm:cxn modelId="{0BB8E5A1-4182-4238-887B-0C9B49CB6FF6}" srcId="{A639421C-B18A-4A38-91F1-3FF981EB27FB}" destId="{ACD215A9-A617-4035-86DE-2A4E245F795F}" srcOrd="1" destOrd="0" parTransId="{02DD0A83-9D9F-48D8-A941-8989AFD0ED75}" sibTransId="{BE034199-3B82-49C9-B37F-651EED19E28C}"/>
    <dgm:cxn modelId="{FCDBE8A6-78F5-485D-8BDD-AA84957C015E}" type="presOf" srcId="{7583BBC7-1EFE-416B-96B8-6C9E05C326F9}" destId="{93DC3274-D508-43F1-92D7-5AA872585F4C}" srcOrd="0" destOrd="0" presId="urn:microsoft.com/office/officeart/2005/8/layout/hierarchy2"/>
    <dgm:cxn modelId="{89AD0B47-D24E-41F4-9C73-FC2010D65FBD}" type="presParOf" srcId="{F609639B-D1CB-4146-8145-3904DCD138F6}" destId="{A4057988-4A2F-48D5-85CE-17E5A502CDC2}" srcOrd="0" destOrd="0" presId="urn:microsoft.com/office/officeart/2005/8/layout/hierarchy2"/>
    <dgm:cxn modelId="{C04BACBD-1F5C-43BC-AFA5-58460CA4B4E0}" type="presParOf" srcId="{A4057988-4A2F-48D5-85CE-17E5A502CDC2}" destId="{6B41EC28-1D84-4627-A7EE-48E6306CA694}" srcOrd="0" destOrd="0" presId="urn:microsoft.com/office/officeart/2005/8/layout/hierarchy2"/>
    <dgm:cxn modelId="{A07AEE12-2EA4-4188-B318-B8E065151978}" type="presParOf" srcId="{A4057988-4A2F-48D5-85CE-17E5A502CDC2}" destId="{BEBD45A4-9CB9-4828-AEC3-727FB7FCB25A}" srcOrd="1" destOrd="0" presId="urn:microsoft.com/office/officeart/2005/8/layout/hierarchy2"/>
    <dgm:cxn modelId="{29C9A00C-847A-4DF7-8F01-426D1A004D34}" type="presParOf" srcId="{BEBD45A4-9CB9-4828-AEC3-727FB7FCB25A}" destId="{13BB2031-7F22-4403-B7BB-D642607C8009}" srcOrd="0" destOrd="0" presId="urn:microsoft.com/office/officeart/2005/8/layout/hierarchy2"/>
    <dgm:cxn modelId="{CDFF191F-C6A6-4347-99A5-62B44BE24ACF}" type="presParOf" srcId="{13BB2031-7F22-4403-B7BB-D642607C8009}" destId="{62CCEB18-D7EA-48A3-8CD7-19736542827F}" srcOrd="0" destOrd="0" presId="urn:microsoft.com/office/officeart/2005/8/layout/hierarchy2"/>
    <dgm:cxn modelId="{170E9484-1022-422C-8E1B-5536477C38AA}" type="presParOf" srcId="{BEBD45A4-9CB9-4828-AEC3-727FB7FCB25A}" destId="{086611AD-4E0D-45D2-9AA4-B5CF77631EDA}" srcOrd="1" destOrd="0" presId="urn:microsoft.com/office/officeart/2005/8/layout/hierarchy2"/>
    <dgm:cxn modelId="{A3764704-34F0-416E-8F2F-9B9296226D67}" type="presParOf" srcId="{086611AD-4E0D-45D2-9AA4-B5CF77631EDA}" destId="{01C5EE27-0A05-4CE4-837A-5F7A01DC77FA}" srcOrd="0" destOrd="0" presId="urn:microsoft.com/office/officeart/2005/8/layout/hierarchy2"/>
    <dgm:cxn modelId="{908895C6-BEC9-43B5-8370-083B9BE12A8F}" type="presParOf" srcId="{086611AD-4E0D-45D2-9AA4-B5CF77631EDA}" destId="{37608976-1797-455B-AA93-434707745F45}" srcOrd="1" destOrd="0" presId="urn:microsoft.com/office/officeart/2005/8/layout/hierarchy2"/>
    <dgm:cxn modelId="{5AE114C5-B054-4523-B751-149529C8CD64}" type="presParOf" srcId="{37608976-1797-455B-AA93-434707745F45}" destId="{8C64FFBD-B04B-42E1-AC7B-5DB76C483511}" srcOrd="0" destOrd="0" presId="urn:microsoft.com/office/officeart/2005/8/layout/hierarchy2"/>
    <dgm:cxn modelId="{A326EEB9-0BFA-49AE-8952-8A12758B4DDC}" type="presParOf" srcId="{8C64FFBD-B04B-42E1-AC7B-5DB76C483511}" destId="{AFE450F1-C7B0-46C3-A396-3437D7E5FFDB}" srcOrd="0" destOrd="0" presId="urn:microsoft.com/office/officeart/2005/8/layout/hierarchy2"/>
    <dgm:cxn modelId="{2D0103AD-7437-41E1-9448-BEC3E89E27B8}" type="presParOf" srcId="{37608976-1797-455B-AA93-434707745F45}" destId="{FE7C783B-56D6-4D9B-B336-4D5C3ADA92B1}" srcOrd="1" destOrd="0" presId="urn:microsoft.com/office/officeart/2005/8/layout/hierarchy2"/>
    <dgm:cxn modelId="{F58077F3-D63D-4665-9E8B-A732CD15178F}" type="presParOf" srcId="{FE7C783B-56D6-4D9B-B336-4D5C3ADA92B1}" destId="{91A3266D-4B28-4C9E-AF7A-EB763EE3A566}" srcOrd="0" destOrd="0" presId="urn:microsoft.com/office/officeart/2005/8/layout/hierarchy2"/>
    <dgm:cxn modelId="{4739C424-CFA7-4CF1-B58F-9643F6D8858D}" type="presParOf" srcId="{FE7C783B-56D6-4D9B-B336-4D5C3ADA92B1}" destId="{A67EB782-32AB-4C85-90DC-8019BE7F87A3}" srcOrd="1" destOrd="0" presId="urn:microsoft.com/office/officeart/2005/8/layout/hierarchy2"/>
    <dgm:cxn modelId="{A6A751FC-2B61-47F1-8CEF-B132960FB9DE}" type="presParOf" srcId="{37608976-1797-455B-AA93-434707745F45}" destId="{1B1F9CB9-CF2A-4178-B5EE-19493DF34E89}" srcOrd="2" destOrd="0" presId="urn:microsoft.com/office/officeart/2005/8/layout/hierarchy2"/>
    <dgm:cxn modelId="{11F242C4-A368-435F-8785-36B8A45CD510}" type="presParOf" srcId="{1B1F9CB9-CF2A-4178-B5EE-19493DF34E89}" destId="{053C3199-8AAE-49D3-8F9F-58BBC32FAA5A}" srcOrd="0" destOrd="0" presId="urn:microsoft.com/office/officeart/2005/8/layout/hierarchy2"/>
    <dgm:cxn modelId="{45E38573-FB24-44C0-AFB4-329DFE2F54CB}" type="presParOf" srcId="{37608976-1797-455B-AA93-434707745F45}" destId="{7B1963B9-3E41-419A-B855-86C7E8E2C044}" srcOrd="3" destOrd="0" presId="urn:microsoft.com/office/officeart/2005/8/layout/hierarchy2"/>
    <dgm:cxn modelId="{CA246AC4-0F96-473C-9A15-4056463F8DA3}" type="presParOf" srcId="{7B1963B9-3E41-419A-B855-86C7E8E2C044}" destId="{F0B6164A-3263-4245-9192-C81905B8478B}" srcOrd="0" destOrd="0" presId="urn:microsoft.com/office/officeart/2005/8/layout/hierarchy2"/>
    <dgm:cxn modelId="{0202127B-F8CA-4284-87AB-5837AD5C9513}" type="presParOf" srcId="{7B1963B9-3E41-419A-B855-86C7E8E2C044}" destId="{246A7C87-4120-43B3-9EFD-8EEBC64B06E4}" srcOrd="1" destOrd="0" presId="urn:microsoft.com/office/officeart/2005/8/layout/hierarchy2"/>
    <dgm:cxn modelId="{1EE28DD0-70E2-46F0-98AF-CDFD6742E5AE}" type="presParOf" srcId="{37608976-1797-455B-AA93-434707745F45}" destId="{93DC3274-D508-43F1-92D7-5AA872585F4C}" srcOrd="4" destOrd="0" presId="urn:microsoft.com/office/officeart/2005/8/layout/hierarchy2"/>
    <dgm:cxn modelId="{3556C4CA-7C95-4661-926A-E1124CC14017}" type="presParOf" srcId="{93DC3274-D508-43F1-92D7-5AA872585F4C}" destId="{DF8F1A82-950A-48F8-B616-A609AC4E799E}" srcOrd="0" destOrd="0" presId="urn:microsoft.com/office/officeart/2005/8/layout/hierarchy2"/>
    <dgm:cxn modelId="{CDA26A80-FB6C-48B5-A253-A86E8898E018}" type="presParOf" srcId="{37608976-1797-455B-AA93-434707745F45}" destId="{202D8EF9-246E-4B63-B5A8-C707E75A0E83}" srcOrd="5" destOrd="0" presId="urn:microsoft.com/office/officeart/2005/8/layout/hierarchy2"/>
    <dgm:cxn modelId="{FBBEFF67-3EB7-4745-8A07-98A8FF7B682D}" type="presParOf" srcId="{202D8EF9-246E-4B63-B5A8-C707E75A0E83}" destId="{310BCA80-607A-4B5B-8FB4-31101E70C301}" srcOrd="0" destOrd="0" presId="urn:microsoft.com/office/officeart/2005/8/layout/hierarchy2"/>
    <dgm:cxn modelId="{72F4103D-5BA7-4717-A370-69ECBDE24062}" type="presParOf" srcId="{202D8EF9-246E-4B63-B5A8-C707E75A0E83}" destId="{D4BC324F-A66C-4644-B7EB-2F51A1F4BEC2}" srcOrd="1" destOrd="0" presId="urn:microsoft.com/office/officeart/2005/8/layout/hierarchy2"/>
    <dgm:cxn modelId="{932497D1-A163-420B-9C6E-79FF03CAFDED}" type="presParOf" srcId="{BEBD45A4-9CB9-4828-AEC3-727FB7FCB25A}" destId="{182C5CE2-3832-45A0-B4E9-CDEE92C80B55}" srcOrd="2" destOrd="0" presId="urn:microsoft.com/office/officeart/2005/8/layout/hierarchy2"/>
    <dgm:cxn modelId="{DC87CB3C-B9A7-4AA1-A243-9072B26A9ACF}" type="presParOf" srcId="{182C5CE2-3832-45A0-B4E9-CDEE92C80B55}" destId="{84BAAB98-7B80-49AD-BC6E-0975AC0B6D55}" srcOrd="0" destOrd="0" presId="urn:microsoft.com/office/officeart/2005/8/layout/hierarchy2"/>
    <dgm:cxn modelId="{F8FD04D3-76A0-4875-B375-A272591AC1A1}" type="presParOf" srcId="{BEBD45A4-9CB9-4828-AEC3-727FB7FCB25A}" destId="{61E296C5-E5E5-4E61-A922-67A766F6C8E0}" srcOrd="3" destOrd="0" presId="urn:microsoft.com/office/officeart/2005/8/layout/hierarchy2"/>
    <dgm:cxn modelId="{FE8E14A9-8365-4268-A550-543FC7EA74B9}" type="presParOf" srcId="{61E296C5-E5E5-4E61-A922-67A766F6C8E0}" destId="{1AF34899-6237-4922-A0F7-DBCF3D14ACBD}" srcOrd="0" destOrd="0" presId="urn:microsoft.com/office/officeart/2005/8/layout/hierarchy2"/>
    <dgm:cxn modelId="{2A88627B-A914-4C8E-A311-8C55AF7EB352}" type="presParOf" srcId="{61E296C5-E5E5-4E61-A922-67A766F6C8E0}" destId="{B2D6A92B-3311-4E1B-B501-CFDAE6549A80}" srcOrd="1" destOrd="0" presId="urn:microsoft.com/office/officeart/2005/8/layout/hierarchy2"/>
    <dgm:cxn modelId="{62725608-BC8F-4957-AEEA-45140A9A3F8B}" type="presParOf" srcId="{B2D6A92B-3311-4E1B-B501-CFDAE6549A80}" destId="{1BA59371-FCE1-4CB2-BE37-CF5E2856D16D}" srcOrd="0" destOrd="0" presId="urn:microsoft.com/office/officeart/2005/8/layout/hierarchy2"/>
    <dgm:cxn modelId="{090EA909-9305-471D-B8C1-12E8A88812B9}" type="presParOf" srcId="{1BA59371-FCE1-4CB2-BE37-CF5E2856D16D}" destId="{93465888-9C81-4E86-9AEF-EAFFF654BF0F}" srcOrd="0" destOrd="0" presId="urn:microsoft.com/office/officeart/2005/8/layout/hierarchy2"/>
    <dgm:cxn modelId="{AECFEEB1-FCCC-4B11-BF83-C7C847346715}" type="presParOf" srcId="{B2D6A92B-3311-4E1B-B501-CFDAE6549A80}" destId="{BDF8A885-8492-42F5-A3A4-44E1754BBC9A}" srcOrd="1" destOrd="0" presId="urn:microsoft.com/office/officeart/2005/8/layout/hierarchy2"/>
    <dgm:cxn modelId="{1F5A8B84-DF13-4000-903F-08B875EC2981}" type="presParOf" srcId="{BDF8A885-8492-42F5-A3A4-44E1754BBC9A}" destId="{69371E54-4B6E-4149-81A0-63A63AFE1FF4}" srcOrd="0" destOrd="0" presId="urn:microsoft.com/office/officeart/2005/8/layout/hierarchy2"/>
    <dgm:cxn modelId="{CF2863D9-A667-4A21-848E-9B32D3019C3F}" type="presParOf" srcId="{BDF8A885-8492-42F5-A3A4-44E1754BBC9A}" destId="{552FFCB3-0346-4165-A116-47985C7DE0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BC7D8-BD98-4F5D-BB24-75291C87E1D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D12BDC-EAC3-43E8-88F9-984E4F883FD2}">
      <dgm:prSet phldrT="[Text]" custT="1"/>
      <dgm:spPr/>
      <dgm:t>
        <a:bodyPr/>
        <a:lstStyle/>
        <a:p>
          <a:r>
            <a:rPr lang="de-DE" sz="1200" dirty="0" smtClean="0"/>
            <a:t>Forschungs-förderung</a:t>
          </a:r>
          <a:endParaRPr lang="de-DE" sz="1200" dirty="0"/>
        </a:p>
      </dgm:t>
    </dgm:pt>
    <dgm:pt modelId="{37D700E8-1493-4F20-BE58-65C7FCAC7182}" type="parTrans" cxnId="{533AA55B-D629-4757-90FB-CF480F0FFDA3}">
      <dgm:prSet/>
      <dgm:spPr/>
      <dgm:t>
        <a:bodyPr/>
        <a:lstStyle/>
        <a:p>
          <a:endParaRPr lang="de-DE" sz="1800"/>
        </a:p>
      </dgm:t>
    </dgm:pt>
    <dgm:pt modelId="{BAE017E1-DAA3-4F69-B1AD-CDB42982365A}" type="sibTrans" cxnId="{533AA55B-D629-4757-90FB-CF480F0FFDA3}">
      <dgm:prSet/>
      <dgm:spPr/>
      <dgm:t>
        <a:bodyPr/>
        <a:lstStyle/>
        <a:p>
          <a:endParaRPr lang="de-DE" sz="1800"/>
        </a:p>
      </dgm:t>
    </dgm:pt>
    <dgm:pt modelId="{92E899A7-9852-4768-BD87-D6926E752E24}">
      <dgm:prSet phldrT="[Text]" custT="1"/>
      <dgm:spPr/>
      <dgm:t>
        <a:bodyPr/>
        <a:lstStyle/>
        <a:p>
          <a:r>
            <a:rPr lang="de-DE" sz="1000" dirty="0" smtClean="0"/>
            <a:t>Nationale &amp; internationale Forschungsförderung</a:t>
          </a:r>
          <a:endParaRPr lang="de-DE" sz="1000" dirty="0"/>
        </a:p>
      </dgm:t>
    </dgm:pt>
    <dgm:pt modelId="{24A1AF32-37DF-4CA1-82FD-13FE7C3CBA1F}" type="parTrans" cxnId="{761218F6-8F58-4DD4-B4FB-9B3B84D916AA}">
      <dgm:prSet/>
      <dgm:spPr/>
      <dgm:t>
        <a:bodyPr/>
        <a:lstStyle/>
        <a:p>
          <a:endParaRPr lang="de-DE" sz="1800"/>
        </a:p>
      </dgm:t>
    </dgm:pt>
    <dgm:pt modelId="{65089172-FB7D-4B10-8CB9-2BB296D29746}" type="sibTrans" cxnId="{761218F6-8F58-4DD4-B4FB-9B3B84D916AA}">
      <dgm:prSet/>
      <dgm:spPr/>
      <dgm:t>
        <a:bodyPr/>
        <a:lstStyle/>
        <a:p>
          <a:endParaRPr lang="de-DE" sz="1800"/>
        </a:p>
      </dgm:t>
    </dgm:pt>
    <dgm:pt modelId="{A7F0876A-589D-4C40-BBB8-DB4C44A880AA}">
      <dgm:prSet phldrT="[Text]" custT="1"/>
      <dgm:spPr/>
      <dgm:t>
        <a:bodyPr/>
        <a:lstStyle/>
        <a:p>
          <a:r>
            <a:rPr lang="de-DE" sz="1200" dirty="0" err="1" smtClean="0"/>
            <a:t>FuE</a:t>
          </a:r>
          <a:r>
            <a:rPr lang="de-DE" sz="1200" dirty="0" smtClean="0"/>
            <a:t>-Marketing</a:t>
          </a:r>
          <a:endParaRPr lang="de-DE" sz="1200" dirty="0"/>
        </a:p>
      </dgm:t>
    </dgm:pt>
    <dgm:pt modelId="{A0CEF608-7664-41F7-BD78-4E33FA2D6168}" type="parTrans" cxnId="{06C91A15-317D-4ED2-88D4-52C1092C4758}">
      <dgm:prSet/>
      <dgm:spPr/>
      <dgm:t>
        <a:bodyPr/>
        <a:lstStyle/>
        <a:p>
          <a:endParaRPr lang="de-DE" sz="1800"/>
        </a:p>
      </dgm:t>
    </dgm:pt>
    <dgm:pt modelId="{3AB7AD1A-99CC-4F11-A854-A7C00E07A7F5}" type="sibTrans" cxnId="{06C91A15-317D-4ED2-88D4-52C1092C4758}">
      <dgm:prSet/>
      <dgm:spPr/>
      <dgm:t>
        <a:bodyPr/>
        <a:lstStyle/>
        <a:p>
          <a:endParaRPr lang="de-DE" sz="1800"/>
        </a:p>
      </dgm:t>
    </dgm:pt>
    <dgm:pt modelId="{DBFDBDCE-9F2C-4B05-BDBC-9CBD1BC0443B}">
      <dgm:prSet phldrT="[Text]" custT="1"/>
      <dgm:spPr/>
      <dgm:t>
        <a:bodyPr/>
        <a:lstStyle/>
        <a:p>
          <a:pPr algn="l"/>
          <a:r>
            <a:rPr lang="de-DE" sz="1000" dirty="0" err="1" smtClean="0"/>
            <a:t>Matching</a:t>
          </a:r>
          <a:r>
            <a:rPr lang="de-DE" sz="1000" dirty="0" smtClean="0"/>
            <a:t>-Veranstaltungen</a:t>
          </a:r>
          <a:endParaRPr lang="de-DE" sz="1000" dirty="0"/>
        </a:p>
      </dgm:t>
    </dgm:pt>
    <dgm:pt modelId="{D4228A40-01C6-4746-82F0-5190CF49AA61}" type="parTrans" cxnId="{C135BECA-B6C3-413A-859B-11EDF4D57F4C}">
      <dgm:prSet/>
      <dgm:spPr/>
      <dgm:t>
        <a:bodyPr/>
        <a:lstStyle/>
        <a:p>
          <a:endParaRPr lang="de-DE" sz="1800"/>
        </a:p>
      </dgm:t>
    </dgm:pt>
    <dgm:pt modelId="{68989C5A-6305-40A9-9E39-4EE13F2BC34D}" type="sibTrans" cxnId="{C135BECA-B6C3-413A-859B-11EDF4D57F4C}">
      <dgm:prSet/>
      <dgm:spPr/>
      <dgm:t>
        <a:bodyPr/>
        <a:lstStyle/>
        <a:p>
          <a:endParaRPr lang="de-DE" sz="1800"/>
        </a:p>
      </dgm:t>
    </dgm:pt>
    <dgm:pt modelId="{6AEC1127-8807-44F9-8D9D-02DBA268F093}">
      <dgm:prSet phldrT="[Text]" custT="1"/>
      <dgm:spPr/>
      <dgm:t>
        <a:bodyPr/>
        <a:lstStyle/>
        <a:p>
          <a:r>
            <a:rPr lang="de-DE" sz="1200" dirty="0" smtClean="0"/>
            <a:t>Forschungs-</a:t>
          </a:r>
        </a:p>
        <a:p>
          <a:r>
            <a:rPr lang="de-DE" sz="1200" dirty="0" err="1" smtClean="0"/>
            <a:t>transfer</a:t>
          </a:r>
          <a:endParaRPr lang="de-DE" sz="1200" dirty="0"/>
        </a:p>
      </dgm:t>
    </dgm:pt>
    <dgm:pt modelId="{02F10821-809D-4798-A2A1-E962317E8E1F}" type="parTrans" cxnId="{925A1FB6-0DC1-43E7-A734-EA069036282D}">
      <dgm:prSet/>
      <dgm:spPr/>
      <dgm:t>
        <a:bodyPr/>
        <a:lstStyle/>
        <a:p>
          <a:endParaRPr lang="de-DE" sz="1800"/>
        </a:p>
      </dgm:t>
    </dgm:pt>
    <dgm:pt modelId="{382D13CC-4B89-46E1-A02D-AA477F6B1A41}" type="sibTrans" cxnId="{925A1FB6-0DC1-43E7-A734-EA069036282D}">
      <dgm:prSet/>
      <dgm:spPr/>
      <dgm:t>
        <a:bodyPr/>
        <a:lstStyle/>
        <a:p>
          <a:endParaRPr lang="de-DE" sz="1800"/>
        </a:p>
      </dgm:t>
    </dgm:pt>
    <dgm:pt modelId="{A7DC2D99-6FF0-4F98-B604-64E97C61A755}">
      <dgm:prSet phldrT="[Text]" custT="1"/>
      <dgm:spPr/>
      <dgm:t>
        <a:bodyPr/>
        <a:lstStyle/>
        <a:p>
          <a:pPr algn="l"/>
          <a:r>
            <a:rPr lang="de-DE" sz="1000" dirty="0" err="1" smtClean="0"/>
            <a:t>Technologiescouting</a:t>
          </a:r>
          <a:endParaRPr lang="de-DE" sz="1000" dirty="0"/>
        </a:p>
      </dgm:t>
    </dgm:pt>
    <dgm:pt modelId="{CB51551F-109E-405F-91A4-1CA70982165B}" type="parTrans" cxnId="{2D1F2F76-3D82-472B-9EED-A3C41B89746A}">
      <dgm:prSet/>
      <dgm:spPr/>
      <dgm:t>
        <a:bodyPr/>
        <a:lstStyle/>
        <a:p>
          <a:endParaRPr lang="de-DE" sz="1800"/>
        </a:p>
      </dgm:t>
    </dgm:pt>
    <dgm:pt modelId="{A39755EF-5AB5-46B6-8609-5DB04D58386A}" type="sibTrans" cxnId="{2D1F2F76-3D82-472B-9EED-A3C41B89746A}">
      <dgm:prSet/>
      <dgm:spPr/>
      <dgm:t>
        <a:bodyPr/>
        <a:lstStyle/>
        <a:p>
          <a:endParaRPr lang="de-DE" sz="1800"/>
        </a:p>
      </dgm:t>
    </dgm:pt>
    <dgm:pt modelId="{CC0C8CE8-6492-4F64-8471-1741110596B4}">
      <dgm:prSet phldrT="[Text]" custT="1"/>
      <dgm:spPr/>
      <dgm:t>
        <a:bodyPr/>
        <a:lstStyle/>
        <a:p>
          <a:r>
            <a:rPr lang="de-DE" sz="1200" dirty="0" smtClean="0"/>
            <a:t>K1-Der Gründer-service</a:t>
          </a:r>
          <a:endParaRPr lang="de-DE" sz="1200" dirty="0"/>
        </a:p>
      </dgm:t>
    </dgm:pt>
    <dgm:pt modelId="{87F32F14-B06E-4B77-A046-8BBB31B4B759}" type="parTrans" cxnId="{C3899AFB-6475-4046-A2A9-73C48D6F0AA0}">
      <dgm:prSet/>
      <dgm:spPr/>
      <dgm:t>
        <a:bodyPr/>
        <a:lstStyle/>
        <a:p>
          <a:endParaRPr lang="de-DE" sz="1800"/>
        </a:p>
      </dgm:t>
    </dgm:pt>
    <dgm:pt modelId="{68FFB442-FDFB-4FB1-81A7-82483B0CBEE4}" type="sibTrans" cxnId="{C3899AFB-6475-4046-A2A9-73C48D6F0AA0}">
      <dgm:prSet/>
      <dgm:spPr/>
      <dgm:t>
        <a:bodyPr/>
        <a:lstStyle/>
        <a:p>
          <a:endParaRPr lang="de-DE" sz="1800"/>
        </a:p>
      </dgm:t>
    </dgm:pt>
    <dgm:pt modelId="{8F5861DE-0428-4E2A-A7F9-E3261E30B303}">
      <dgm:prSet phldrT="[Text]" custT="1"/>
      <dgm:spPr/>
      <dgm:t>
        <a:bodyPr anchor="ctr"/>
        <a:lstStyle/>
        <a:p>
          <a:r>
            <a:rPr lang="de-DE" sz="1000" dirty="0" err="1" smtClean="0"/>
            <a:t>Beratung&amp;Coaching</a:t>
          </a:r>
          <a:endParaRPr lang="de-DE" sz="1000" dirty="0"/>
        </a:p>
      </dgm:t>
    </dgm:pt>
    <dgm:pt modelId="{F547BC4F-91F5-4FC9-9BE7-E51654348CB0}" type="parTrans" cxnId="{E94B1DF8-D383-4B4F-930F-76C198329A72}">
      <dgm:prSet/>
      <dgm:spPr/>
      <dgm:t>
        <a:bodyPr/>
        <a:lstStyle/>
        <a:p>
          <a:endParaRPr lang="de-DE" sz="1800"/>
        </a:p>
      </dgm:t>
    </dgm:pt>
    <dgm:pt modelId="{8EBFCBD0-DC5A-44F1-8907-41CA8F1A3607}" type="sibTrans" cxnId="{E94B1DF8-D383-4B4F-930F-76C198329A72}">
      <dgm:prSet/>
      <dgm:spPr/>
      <dgm:t>
        <a:bodyPr/>
        <a:lstStyle/>
        <a:p>
          <a:endParaRPr lang="de-DE" sz="1800"/>
        </a:p>
      </dgm:t>
    </dgm:pt>
    <dgm:pt modelId="{E035BA3E-D3F1-4471-B531-6B771AFF5577}">
      <dgm:prSet phldrT="[Text]" custT="1"/>
      <dgm:spPr/>
      <dgm:t>
        <a:bodyPr/>
        <a:lstStyle/>
        <a:p>
          <a:r>
            <a:rPr lang="de-DE" sz="1000" dirty="0" smtClean="0"/>
            <a:t>Auftragsforschung</a:t>
          </a:r>
          <a:endParaRPr lang="de-DE" sz="1000" dirty="0"/>
        </a:p>
      </dgm:t>
    </dgm:pt>
    <dgm:pt modelId="{47FACF59-18BC-48C9-B9EC-11D760757068}" type="parTrans" cxnId="{7E5C5B8B-2AFB-4A24-B940-3EC3FE7E4C28}">
      <dgm:prSet/>
      <dgm:spPr/>
      <dgm:t>
        <a:bodyPr/>
        <a:lstStyle/>
        <a:p>
          <a:endParaRPr lang="de-DE"/>
        </a:p>
      </dgm:t>
    </dgm:pt>
    <dgm:pt modelId="{53159DB2-7B08-4647-9618-A6FEC0903F03}" type="sibTrans" cxnId="{7E5C5B8B-2AFB-4A24-B940-3EC3FE7E4C28}">
      <dgm:prSet/>
      <dgm:spPr/>
      <dgm:t>
        <a:bodyPr/>
        <a:lstStyle/>
        <a:p>
          <a:endParaRPr lang="de-DE"/>
        </a:p>
      </dgm:t>
    </dgm:pt>
    <dgm:pt modelId="{3E4F9FEC-0326-4F48-AA11-9B2E91787E5E}">
      <dgm:prSet phldrT="[Text]" custT="1"/>
      <dgm:spPr/>
      <dgm:t>
        <a:bodyPr/>
        <a:lstStyle/>
        <a:p>
          <a:pPr algn="l"/>
          <a:r>
            <a:rPr lang="de-DE" sz="1000" dirty="0" smtClean="0"/>
            <a:t>Information&amp; Weiterbildung</a:t>
          </a:r>
          <a:endParaRPr lang="de-DE" sz="1000" dirty="0"/>
        </a:p>
      </dgm:t>
    </dgm:pt>
    <dgm:pt modelId="{FA00F712-115F-418E-AFAE-C6DAAF6885E0}" type="parTrans" cxnId="{CE97838A-548A-4B84-B50D-13AC70C45650}">
      <dgm:prSet/>
      <dgm:spPr/>
      <dgm:t>
        <a:bodyPr/>
        <a:lstStyle/>
        <a:p>
          <a:endParaRPr lang="de-DE"/>
        </a:p>
      </dgm:t>
    </dgm:pt>
    <dgm:pt modelId="{526C96E9-05B7-45D8-8F19-7C936549236C}" type="sibTrans" cxnId="{CE97838A-548A-4B84-B50D-13AC70C45650}">
      <dgm:prSet/>
      <dgm:spPr/>
      <dgm:t>
        <a:bodyPr/>
        <a:lstStyle/>
        <a:p>
          <a:endParaRPr lang="de-DE"/>
        </a:p>
      </dgm:t>
    </dgm:pt>
    <dgm:pt modelId="{6F4B05E0-80A9-4E4C-B9D1-209DC56CC9F7}">
      <dgm:prSet phldrT="[Text]" custT="1"/>
      <dgm:spPr/>
      <dgm:t>
        <a:bodyPr/>
        <a:lstStyle/>
        <a:p>
          <a:pPr algn="l"/>
          <a:endParaRPr lang="de-DE" sz="1400" dirty="0"/>
        </a:p>
      </dgm:t>
    </dgm:pt>
    <dgm:pt modelId="{2C9F1FFA-06DC-4AE8-AC72-69F301A2CC46}" type="parTrans" cxnId="{69062496-7DE8-4740-A165-73AF2D7B13DC}">
      <dgm:prSet/>
      <dgm:spPr/>
      <dgm:t>
        <a:bodyPr/>
        <a:lstStyle/>
        <a:p>
          <a:endParaRPr lang="de-DE"/>
        </a:p>
      </dgm:t>
    </dgm:pt>
    <dgm:pt modelId="{E1BE5CCD-C03A-4C4E-97F0-A9B1DEB40609}" type="sibTrans" cxnId="{69062496-7DE8-4740-A165-73AF2D7B13DC}">
      <dgm:prSet/>
      <dgm:spPr/>
      <dgm:t>
        <a:bodyPr/>
        <a:lstStyle/>
        <a:p>
          <a:endParaRPr lang="de-DE"/>
        </a:p>
      </dgm:t>
    </dgm:pt>
    <dgm:pt modelId="{297A1070-A158-4773-8FF8-C81BDB021095}">
      <dgm:prSet phldrT="[Text]" custT="1"/>
      <dgm:spPr/>
      <dgm:t>
        <a:bodyPr/>
        <a:lstStyle/>
        <a:p>
          <a:pPr algn="l"/>
          <a:r>
            <a:rPr lang="de-DE" sz="1000" dirty="0" smtClean="0"/>
            <a:t>Forschungsmessen</a:t>
          </a:r>
          <a:endParaRPr lang="de-DE" sz="1000" dirty="0"/>
        </a:p>
      </dgm:t>
    </dgm:pt>
    <dgm:pt modelId="{DC1B3093-96C0-4346-95C1-264DD7F8C438}" type="parTrans" cxnId="{3E51CF52-6E83-4003-961E-93F4BE4E401C}">
      <dgm:prSet/>
      <dgm:spPr/>
      <dgm:t>
        <a:bodyPr/>
        <a:lstStyle/>
        <a:p>
          <a:endParaRPr lang="de-DE"/>
        </a:p>
      </dgm:t>
    </dgm:pt>
    <dgm:pt modelId="{F87A4B61-B823-4C7B-B011-A7DA21A6FE40}" type="sibTrans" cxnId="{3E51CF52-6E83-4003-961E-93F4BE4E401C}">
      <dgm:prSet/>
      <dgm:spPr/>
      <dgm:t>
        <a:bodyPr/>
        <a:lstStyle/>
        <a:p>
          <a:endParaRPr lang="de-DE"/>
        </a:p>
      </dgm:t>
    </dgm:pt>
    <dgm:pt modelId="{A26DD3FB-CEF2-4477-8C7C-60B06928D281}">
      <dgm:prSet phldrT="[Text]" custT="1"/>
      <dgm:spPr/>
      <dgm:t>
        <a:bodyPr anchor="ctr"/>
        <a:lstStyle/>
        <a:p>
          <a:r>
            <a:rPr lang="de-DE" sz="1000" dirty="0" err="1" smtClean="0"/>
            <a:t>Forschung&amp;Lehre</a:t>
          </a:r>
          <a:endParaRPr lang="de-DE" sz="1000" dirty="0"/>
        </a:p>
      </dgm:t>
    </dgm:pt>
    <dgm:pt modelId="{C47B2E6C-AA82-45DD-88F8-0451EB6EFFC5}" type="parTrans" cxnId="{341D6581-6769-4B2D-8A16-280F5CF51870}">
      <dgm:prSet/>
      <dgm:spPr/>
      <dgm:t>
        <a:bodyPr/>
        <a:lstStyle/>
        <a:p>
          <a:endParaRPr lang="de-DE"/>
        </a:p>
      </dgm:t>
    </dgm:pt>
    <dgm:pt modelId="{9A225C83-4D52-4239-882E-53040967F60D}" type="sibTrans" cxnId="{341D6581-6769-4B2D-8A16-280F5CF51870}">
      <dgm:prSet/>
      <dgm:spPr/>
      <dgm:t>
        <a:bodyPr/>
        <a:lstStyle/>
        <a:p>
          <a:endParaRPr lang="de-DE"/>
        </a:p>
      </dgm:t>
    </dgm:pt>
    <dgm:pt modelId="{5BA94D19-79B4-454F-B644-A973BBB95ADB}">
      <dgm:prSet phldrT="[Text]" custT="1"/>
      <dgm:spPr/>
      <dgm:t>
        <a:bodyPr anchor="ctr"/>
        <a:lstStyle/>
        <a:p>
          <a:r>
            <a:rPr lang="de-DE" sz="1000" dirty="0" err="1" smtClean="0"/>
            <a:t>Administration&amp;Struktur</a:t>
          </a:r>
          <a:r>
            <a:rPr lang="de-DE" sz="1000" dirty="0" smtClean="0"/>
            <a:t/>
          </a:r>
          <a:br>
            <a:rPr lang="de-DE" sz="1000" dirty="0" smtClean="0"/>
          </a:br>
          <a:r>
            <a:rPr lang="de-DE" sz="800" dirty="0" smtClean="0"/>
            <a:t>(Finanzierung über EXIST IV-Förderung)</a:t>
          </a:r>
          <a:endParaRPr lang="de-DE" sz="800" dirty="0"/>
        </a:p>
      </dgm:t>
    </dgm:pt>
    <dgm:pt modelId="{2E02DF72-8F48-4745-9B5F-EF127F51F7D1}" type="parTrans" cxnId="{5B152737-71FB-4290-B5BC-2BE14FE9BB5C}">
      <dgm:prSet/>
      <dgm:spPr/>
      <dgm:t>
        <a:bodyPr/>
        <a:lstStyle/>
        <a:p>
          <a:endParaRPr lang="de-DE"/>
        </a:p>
      </dgm:t>
    </dgm:pt>
    <dgm:pt modelId="{79063017-7CD8-45E5-8AFF-0BF7B5F80666}" type="sibTrans" cxnId="{5B152737-71FB-4290-B5BC-2BE14FE9BB5C}">
      <dgm:prSet/>
      <dgm:spPr/>
      <dgm:t>
        <a:bodyPr/>
        <a:lstStyle/>
        <a:p>
          <a:endParaRPr lang="de-DE"/>
        </a:p>
      </dgm:t>
    </dgm:pt>
    <dgm:pt modelId="{8C3464D1-DC9D-4AE3-BA67-910CA644287B}">
      <dgm:prSet phldrT="[Text]" custT="1"/>
      <dgm:spPr/>
      <dgm:t>
        <a:bodyPr/>
        <a:lstStyle/>
        <a:p>
          <a:pPr algn="l"/>
          <a:r>
            <a:rPr lang="de-DE" sz="1000" dirty="0" smtClean="0"/>
            <a:t>Patentinformationszentrum</a:t>
          </a:r>
          <a:endParaRPr lang="de-DE" sz="1000" dirty="0"/>
        </a:p>
      </dgm:t>
    </dgm:pt>
    <dgm:pt modelId="{4BD16C53-549C-4224-B019-105BD3721A3D}" type="parTrans" cxnId="{F0B08BC0-AA08-42BE-9320-4B452359680A}">
      <dgm:prSet/>
      <dgm:spPr/>
      <dgm:t>
        <a:bodyPr/>
        <a:lstStyle/>
        <a:p>
          <a:endParaRPr lang="de-DE"/>
        </a:p>
      </dgm:t>
    </dgm:pt>
    <dgm:pt modelId="{20EF3B42-7217-4E0B-BA2F-B5011182025E}" type="sibTrans" cxnId="{F0B08BC0-AA08-42BE-9320-4B452359680A}">
      <dgm:prSet/>
      <dgm:spPr/>
      <dgm:t>
        <a:bodyPr/>
        <a:lstStyle/>
        <a:p>
          <a:endParaRPr lang="de-DE"/>
        </a:p>
      </dgm:t>
    </dgm:pt>
    <dgm:pt modelId="{6FCF7756-22E6-4704-AE2C-241EE88FF7AC}">
      <dgm:prSet phldrT="[Text]" custT="1"/>
      <dgm:spPr/>
      <dgm:t>
        <a:bodyPr/>
        <a:lstStyle/>
        <a:p>
          <a:pPr algn="l"/>
          <a:r>
            <a:rPr lang="de-DE" sz="1000" dirty="0" smtClean="0"/>
            <a:t>Schutzrechte/Lizenzen</a:t>
          </a:r>
          <a:endParaRPr lang="de-DE" sz="1000" dirty="0"/>
        </a:p>
      </dgm:t>
    </dgm:pt>
    <dgm:pt modelId="{884570A2-336E-412F-A766-66C322BB6AE3}" type="parTrans" cxnId="{29350FE6-6B05-4797-B0ED-1CF0FF824B82}">
      <dgm:prSet/>
      <dgm:spPr/>
      <dgm:t>
        <a:bodyPr/>
        <a:lstStyle/>
        <a:p>
          <a:endParaRPr lang="de-DE"/>
        </a:p>
      </dgm:t>
    </dgm:pt>
    <dgm:pt modelId="{7257F84D-E7BB-4FC6-AEF4-7208B2A41452}" type="sibTrans" cxnId="{29350FE6-6B05-4797-B0ED-1CF0FF824B82}">
      <dgm:prSet/>
      <dgm:spPr/>
      <dgm:t>
        <a:bodyPr/>
        <a:lstStyle/>
        <a:p>
          <a:endParaRPr lang="de-DE"/>
        </a:p>
      </dgm:t>
    </dgm:pt>
    <dgm:pt modelId="{4FFCC622-DE11-4CBF-885C-C8F4B3194826}">
      <dgm:prSet phldrT="[Text]" custT="1"/>
      <dgm:spPr/>
      <dgm:t>
        <a:bodyPr/>
        <a:lstStyle/>
        <a:p>
          <a:pPr algn="l"/>
          <a:r>
            <a:rPr lang="de-DE" sz="1000" dirty="0" smtClean="0"/>
            <a:t>Forschungsdatenbank</a:t>
          </a:r>
          <a:endParaRPr lang="de-DE" sz="1000" dirty="0"/>
        </a:p>
      </dgm:t>
    </dgm:pt>
    <dgm:pt modelId="{62CDCCF9-19F8-4E5B-A87A-A54334D3A657}" type="parTrans" cxnId="{0BBE62FD-F1DC-4798-B6F9-2B765ECA162F}">
      <dgm:prSet/>
      <dgm:spPr/>
      <dgm:t>
        <a:bodyPr/>
        <a:lstStyle/>
        <a:p>
          <a:endParaRPr lang="de-DE"/>
        </a:p>
      </dgm:t>
    </dgm:pt>
    <dgm:pt modelId="{D856D817-3CB7-469A-A5AF-150AF20CB877}" type="sibTrans" cxnId="{0BBE62FD-F1DC-4798-B6F9-2B765ECA162F}">
      <dgm:prSet/>
      <dgm:spPr/>
      <dgm:t>
        <a:bodyPr/>
        <a:lstStyle/>
        <a:p>
          <a:endParaRPr lang="de-DE"/>
        </a:p>
      </dgm:t>
    </dgm:pt>
    <dgm:pt modelId="{F75F5260-A3B0-4BF1-8A64-6C1CD25AFEA2}" type="pres">
      <dgm:prSet presAssocID="{672BC7D8-BD98-4F5D-BB24-75291C87E1D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29DFE5A-DF07-4FF2-9D6A-EC7D4FFA3CCF}" type="pres">
      <dgm:prSet presAssocID="{672BC7D8-BD98-4F5D-BB24-75291C87E1D3}" presName="children" presStyleCnt="0"/>
      <dgm:spPr/>
    </dgm:pt>
    <dgm:pt modelId="{6969BF53-02DF-4725-BF68-9D11A774A574}" type="pres">
      <dgm:prSet presAssocID="{672BC7D8-BD98-4F5D-BB24-75291C87E1D3}" presName="child1group" presStyleCnt="0"/>
      <dgm:spPr/>
    </dgm:pt>
    <dgm:pt modelId="{A632B7B6-927B-4352-B903-558CC3B89309}" type="pres">
      <dgm:prSet presAssocID="{672BC7D8-BD98-4F5D-BB24-75291C87E1D3}" presName="child1" presStyleLbl="bgAcc1" presStyleIdx="0" presStyleCnt="4" custScaleX="169011" custLinFactNeighborX="-12773" custLinFactNeighborY="2855"/>
      <dgm:spPr/>
      <dgm:t>
        <a:bodyPr/>
        <a:lstStyle/>
        <a:p>
          <a:endParaRPr lang="de-DE"/>
        </a:p>
      </dgm:t>
    </dgm:pt>
    <dgm:pt modelId="{21F25CE1-744D-45AC-904D-AC0DCD7473AC}" type="pres">
      <dgm:prSet presAssocID="{672BC7D8-BD98-4F5D-BB24-75291C87E1D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278627-FFDA-4DEC-B903-CDD1C8591700}" type="pres">
      <dgm:prSet presAssocID="{672BC7D8-BD98-4F5D-BB24-75291C87E1D3}" presName="child2group" presStyleCnt="0"/>
      <dgm:spPr/>
    </dgm:pt>
    <dgm:pt modelId="{933B86B2-C76B-4594-9B64-2AF33B3B1236}" type="pres">
      <dgm:prSet presAssocID="{672BC7D8-BD98-4F5D-BB24-75291C87E1D3}" presName="child2" presStyleLbl="bgAcc1" presStyleIdx="1" presStyleCnt="4" custScaleX="201774" custLinFactNeighborX="53387" custLinFactNeighborY="2855"/>
      <dgm:spPr/>
      <dgm:t>
        <a:bodyPr/>
        <a:lstStyle/>
        <a:p>
          <a:endParaRPr lang="de-DE"/>
        </a:p>
      </dgm:t>
    </dgm:pt>
    <dgm:pt modelId="{D1CF1DE9-A1F9-4316-B55D-DC407DA3BEA5}" type="pres">
      <dgm:prSet presAssocID="{672BC7D8-BD98-4F5D-BB24-75291C87E1D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132E4-F97C-4BFC-8A45-92710D77B7E3}" type="pres">
      <dgm:prSet presAssocID="{672BC7D8-BD98-4F5D-BB24-75291C87E1D3}" presName="child3group" presStyleCnt="0"/>
      <dgm:spPr/>
    </dgm:pt>
    <dgm:pt modelId="{61AF724E-BA33-4EDA-BE88-E6B61C314BA1}" type="pres">
      <dgm:prSet presAssocID="{672BC7D8-BD98-4F5D-BB24-75291C87E1D3}" presName="child3" presStyleLbl="bgAcc1" presStyleIdx="2" presStyleCnt="4" custScaleX="200328" custScaleY="123464" custLinFactNeighborX="45015" custLinFactNeighborY="-4456"/>
      <dgm:spPr/>
      <dgm:t>
        <a:bodyPr/>
        <a:lstStyle/>
        <a:p>
          <a:endParaRPr lang="de-DE"/>
        </a:p>
      </dgm:t>
    </dgm:pt>
    <dgm:pt modelId="{8A495F27-71A9-413F-A39A-BC00107BADEC}" type="pres">
      <dgm:prSet presAssocID="{672BC7D8-BD98-4F5D-BB24-75291C87E1D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D8987D-8A85-429B-B95B-6F5FC4B5F3AF}" type="pres">
      <dgm:prSet presAssocID="{672BC7D8-BD98-4F5D-BB24-75291C87E1D3}" presName="child4group" presStyleCnt="0"/>
      <dgm:spPr/>
    </dgm:pt>
    <dgm:pt modelId="{58C89469-C940-41DC-96AB-9069D37152E0}" type="pres">
      <dgm:prSet presAssocID="{672BC7D8-BD98-4F5D-BB24-75291C87E1D3}" presName="child4" presStyleLbl="bgAcc1" presStyleIdx="3" presStyleCnt="4" custScaleX="182001" custScaleY="112354" custLinFactNeighborX="-15521" custLinFactNeighborY="-4485"/>
      <dgm:spPr/>
      <dgm:t>
        <a:bodyPr/>
        <a:lstStyle/>
        <a:p>
          <a:endParaRPr lang="de-DE"/>
        </a:p>
      </dgm:t>
    </dgm:pt>
    <dgm:pt modelId="{A83CC02A-9B2A-47A9-BA3A-E4B9A24F927E}" type="pres">
      <dgm:prSet presAssocID="{672BC7D8-BD98-4F5D-BB24-75291C87E1D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AB2134-A6B9-411D-B576-B9DE6E86B2E1}" type="pres">
      <dgm:prSet presAssocID="{672BC7D8-BD98-4F5D-BB24-75291C87E1D3}" presName="childPlaceholder" presStyleCnt="0"/>
      <dgm:spPr/>
    </dgm:pt>
    <dgm:pt modelId="{3853A650-0777-40DA-B7DF-57B4BE499E64}" type="pres">
      <dgm:prSet presAssocID="{672BC7D8-BD98-4F5D-BB24-75291C87E1D3}" presName="circle" presStyleCnt="0"/>
      <dgm:spPr/>
    </dgm:pt>
    <dgm:pt modelId="{8D6902A8-E3EB-4D9B-8B41-888CB24B67A1}" type="pres">
      <dgm:prSet presAssocID="{672BC7D8-BD98-4F5D-BB24-75291C87E1D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46CCD1-8C8C-4C0C-8E6F-29B6908BAAB8}" type="pres">
      <dgm:prSet presAssocID="{672BC7D8-BD98-4F5D-BB24-75291C87E1D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369AE9-F608-4776-92B4-FD853C53A3A0}" type="pres">
      <dgm:prSet presAssocID="{672BC7D8-BD98-4F5D-BB24-75291C87E1D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3A54AA-C87E-46FC-A1D0-7B4B5572FFCA}" type="pres">
      <dgm:prSet presAssocID="{672BC7D8-BD98-4F5D-BB24-75291C87E1D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7BB106-29B9-41A3-AD5C-D6122032C403}" type="pres">
      <dgm:prSet presAssocID="{672BC7D8-BD98-4F5D-BB24-75291C87E1D3}" presName="quadrantPlaceholder" presStyleCnt="0"/>
      <dgm:spPr/>
    </dgm:pt>
    <dgm:pt modelId="{A49E6C34-D4FE-45E9-9656-52AD83EF1327}" type="pres">
      <dgm:prSet presAssocID="{672BC7D8-BD98-4F5D-BB24-75291C87E1D3}" presName="center1" presStyleLbl="fgShp" presStyleIdx="0" presStyleCnt="2"/>
      <dgm:spPr/>
    </dgm:pt>
    <dgm:pt modelId="{EACD8EA1-820C-4324-9E32-FC2C87586D8B}" type="pres">
      <dgm:prSet presAssocID="{672BC7D8-BD98-4F5D-BB24-75291C87E1D3}" presName="center2" presStyleLbl="fgShp" presStyleIdx="1" presStyleCnt="2"/>
      <dgm:spPr/>
    </dgm:pt>
  </dgm:ptLst>
  <dgm:cxnLst>
    <dgm:cxn modelId="{95B25C05-A1A1-4C4C-9247-E2B2929EDB15}" type="presOf" srcId="{4FFCC622-DE11-4CBF-885C-C8F4B3194826}" destId="{D1CF1DE9-A1F9-4316-B55D-DC407DA3BEA5}" srcOrd="1" destOrd="3" presId="urn:microsoft.com/office/officeart/2005/8/layout/cycle4"/>
    <dgm:cxn modelId="{95F9173E-17E5-4CA2-A752-624F83DB18E2}" type="presOf" srcId="{5BA94D19-79B4-454F-B644-A973BBB95ADB}" destId="{58C89469-C940-41DC-96AB-9069D37152E0}" srcOrd="0" destOrd="2" presId="urn:microsoft.com/office/officeart/2005/8/layout/cycle4"/>
    <dgm:cxn modelId="{29350FE6-6B05-4797-B0ED-1CF0FF824B82}" srcId="{6AEC1127-8807-44F9-8D9D-02DBA268F093}" destId="{6FCF7756-22E6-4704-AE2C-241EE88FF7AC}" srcOrd="2" destOrd="0" parTransId="{884570A2-336E-412F-A766-66C322BB6AE3}" sibTransId="{7257F84D-E7BB-4FC6-AEF4-7208B2A41452}"/>
    <dgm:cxn modelId="{6CD06731-B410-40CF-8916-7F8B58DA4C56}" type="presOf" srcId="{92E899A7-9852-4768-BD87-D6926E752E24}" destId="{A632B7B6-927B-4352-B903-558CC3B89309}" srcOrd="0" destOrd="0" presId="urn:microsoft.com/office/officeart/2005/8/layout/cycle4"/>
    <dgm:cxn modelId="{B769163D-42D0-468E-BDA7-E2363CEFA604}" type="presOf" srcId="{3E4F9FEC-0326-4F48-AA11-9B2E91787E5E}" destId="{933B86B2-C76B-4594-9B64-2AF33B3B1236}" srcOrd="0" destOrd="1" presId="urn:microsoft.com/office/officeart/2005/8/layout/cycle4"/>
    <dgm:cxn modelId="{B398B890-CEB0-43B4-9FB0-2468B03A6DE0}" type="presOf" srcId="{E035BA3E-D3F1-4471-B531-6B771AFF5577}" destId="{21F25CE1-744D-45AC-904D-AC0DCD7473AC}" srcOrd="1" destOrd="1" presId="urn:microsoft.com/office/officeart/2005/8/layout/cycle4"/>
    <dgm:cxn modelId="{761218F6-8F58-4DD4-B4FB-9B3B84D916AA}" srcId="{CED12BDC-EAC3-43E8-88F9-984E4F883FD2}" destId="{92E899A7-9852-4768-BD87-D6926E752E24}" srcOrd="0" destOrd="0" parTransId="{24A1AF32-37DF-4CA1-82FD-13FE7C3CBA1F}" sibTransId="{65089172-FB7D-4B10-8CB9-2BB296D29746}"/>
    <dgm:cxn modelId="{968B3B49-5121-4C96-886E-DEFB4D163866}" type="presOf" srcId="{CED12BDC-EAC3-43E8-88F9-984E4F883FD2}" destId="{8D6902A8-E3EB-4D9B-8B41-888CB24B67A1}" srcOrd="0" destOrd="0" presId="urn:microsoft.com/office/officeart/2005/8/layout/cycle4"/>
    <dgm:cxn modelId="{2D1F2F76-3D82-472B-9EED-A3C41B89746A}" srcId="{6AEC1127-8807-44F9-8D9D-02DBA268F093}" destId="{A7DC2D99-6FF0-4F98-B604-64E97C61A755}" srcOrd="0" destOrd="0" parTransId="{CB51551F-109E-405F-91A4-1CA70982165B}" sibTransId="{A39755EF-5AB5-46B6-8609-5DB04D58386A}"/>
    <dgm:cxn modelId="{4FD6B23A-17D9-486C-B895-32BDC1544900}" type="presOf" srcId="{DBFDBDCE-9F2C-4B05-BDBC-9CBD1BC0443B}" destId="{D1CF1DE9-A1F9-4316-B55D-DC407DA3BEA5}" srcOrd="1" destOrd="0" presId="urn:microsoft.com/office/officeart/2005/8/layout/cycle4"/>
    <dgm:cxn modelId="{7F6AB331-583B-4045-9599-AD51EA21D4D2}" type="presOf" srcId="{A7DC2D99-6FF0-4F98-B604-64E97C61A755}" destId="{8A495F27-71A9-413F-A39A-BC00107BADEC}" srcOrd="1" destOrd="0" presId="urn:microsoft.com/office/officeart/2005/8/layout/cycle4"/>
    <dgm:cxn modelId="{747C8155-133B-4E96-BFF2-BA3A519DFD6F}" type="presOf" srcId="{A7F0876A-589D-4C40-BBB8-DB4C44A880AA}" destId="{3646CCD1-8C8C-4C0C-8E6F-29B6908BAAB8}" srcOrd="0" destOrd="0" presId="urn:microsoft.com/office/officeart/2005/8/layout/cycle4"/>
    <dgm:cxn modelId="{22C0ADBE-EB27-428A-BACB-57997E2773AA}" type="presOf" srcId="{8F5861DE-0428-4E2A-A7F9-E3261E30B303}" destId="{A83CC02A-9B2A-47A9-BA3A-E4B9A24F927E}" srcOrd="1" destOrd="0" presId="urn:microsoft.com/office/officeart/2005/8/layout/cycle4"/>
    <dgm:cxn modelId="{26C26927-D01D-4D24-9B8C-98B7F950934D}" type="presOf" srcId="{8C3464D1-DC9D-4AE3-BA67-910CA644287B}" destId="{8A495F27-71A9-413F-A39A-BC00107BADEC}" srcOrd="1" destOrd="1" presId="urn:microsoft.com/office/officeart/2005/8/layout/cycle4"/>
    <dgm:cxn modelId="{F0B08BC0-AA08-42BE-9320-4B452359680A}" srcId="{6AEC1127-8807-44F9-8D9D-02DBA268F093}" destId="{8C3464D1-DC9D-4AE3-BA67-910CA644287B}" srcOrd="1" destOrd="0" parTransId="{4BD16C53-549C-4224-B019-105BD3721A3D}" sibTransId="{20EF3B42-7217-4E0B-BA2F-B5011182025E}"/>
    <dgm:cxn modelId="{925A1FB6-0DC1-43E7-A734-EA069036282D}" srcId="{672BC7D8-BD98-4F5D-BB24-75291C87E1D3}" destId="{6AEC1127-8807-44F9-8D9D-02DBA268F093}" srcOrd="2" destOrd="0" parTransId="{02F10821-809D-4798-A2A1-E962317E8E1F}" sibTransId="{382D13CC-4B89-46E1-A02D-AA477F6B1A41}"/>
    <dgm:cxn modelId="{06C91A15-317D-4ED2-88D4-52C1092C4758}" srcId="{672BC7D8-BD98-4F5D-BB24-75291C87E1D3}" destId="{A7F0876A-589D-4C40-BBB8-DB4C44A880AA}" srcOrd="1" destOrd="0" parTransId="{A0CEF608-7664-41F7-BD78-4E33FA2D6168}" sibTransId="{3AB7AD1A-99CC-4F11-A854-A7C00E07A7F5}"/>
    <dgm:cxn modelId="{0E0D9291-55A3-4DCC-BD0C-A124A9471B50}" type="presOf" srcId="{DBFDBDCE-9F2C-4B05-BDBC-9CBD1BC0443B}" destId="{933B86B2-C76B-4594-9B64-2AF33B3B1236}" srcOrd="0" destOrd="0" presId="urn:microsoft.com/office/officeart/2005/8/layout/cycle4"/>
    <dgm:cxn modelId="{8B96BAD0-BE9F-48F3-8A8D-EA187DE59903}" type="presOf" srcId="{CC0C8CE8-6492-4F64-8471-1741110596B4}" destId="{813A54AA-C87E-46FC-A1D0-7B4B5572FFCA}" srcOrd="0" destOrd="0" presId="urn:microsoft.com/office/officeart/2005/8/layout/cycle4"/>
    <dgm:cxn modelId="{ACBB4EC8-C6A7-4703-96BC-97EC853336DF}" type="presOf" srcId="{297A1070-A158-4773-8FF8-C81BDB021095}" destId="{D1CF1DE9-A1F9-4316-B55D-DC407DA3BEA5}" srcOrd="1" destOrd="2" presId="urn:microsoft.com/office/officeart/2005/8/layout/cycle4"/>
    <dgm:cxn modelId="{533AA55B-D629-4757-90FB-CF480F0FFDA3}" srcId="{672BC7D8-BD98-4F5D-BB24-75291C87E1D3}" destId="{CED12BDC-EAC3-43E8-88F9-984E4F883FD2}" srcOrd="0" destOrd="0" parTransId="{37D700E8-1493-4F20-BE58-65C7FCAC7182}" sibTransId="{BAE017E1-DAA3-4F69-B1AD-CDB42982365A}"/>
    <dgm:cxn modelId="{A8BC1AB5-0018-4722-9E1F-2FA7D803B907}" type="presOf" srcId="{A26DD3FB-CEF2-4477-8C7C-60B06928D281}" destId="{58C89469-C940-41DC-96AB-9069D37152E0}" srcOrd="0" destOrd="1" presId="urn:microsoft.com/office/officeart/2005/8/layout/cycle4"/>
    <dgm:cxn modelId="{4F1D270C-6B6B-4758-985B-01D71EA7E663}" type="presOf" srcId="{8C3464D1-DC9D-4AE3-BA67-910CA644287B}" destId="{61AF724E-BA33-4EDA-BE88-E6B61C314BA1}" srcOrd="0" destOrd="1" presId="urn:microsoft.com/office/officeart/2005/8/layout/cycle4"/>
    <dgm:cxn modelId="{E94B1DF8-D383-4B4F-930F-76C198329A72}" srcId="{CC0C8CE8-6492-4F64-8471-1741110596B4}" destId="{8F5861DE-0428-4E2A-A7F9-E3261E30B303}" srcOrd="0" destOrd="0" parTransId="{F547BC4F-91F5-4FC9-9BE7-E51654348CB0}" sibTransId="{8EBFCBD0-DC5A-44F1-8907-41CA8F1A3607}"/>
    <dgm:cxn modelId="{AFC7D31D-7B0B-4123-9C6E-74ADD2E6029F}" type="presOf" srcId="{6AEC1127-8807-44F9-8D9D-02DBA268F093}" destId="{8C369AE9-F608-4776-92B4-FD853C53A3A0}" srcOrd="0" destOrd="0" presId="urn:microsoft.com/office/officeart/2005/8/layout/cycle4"/>
    <dgm:cxn modelId="{3E51CF52-6E83-4003-961E-93F4BE4E401C}" srcId="{A7F0876A-589D-4C40-BBB8-DB4C44A880AA}" destId="{297A1070-A158-4773-8FF8-C81BDB021095}" srcOrd="2" destOrd="0" parTransId="{DC1B3093-96C0-4346-95C1-264DD7F8C438}" sibTransId="{F87A4B61-B823-4C7B-B011-A7DA21A6FE40}"/>
    <dgm:cxn modelId="{0D96EBA5-4CA7-4B17-B72C-8689E61ABFD8}" type="presOf" srcId="{3E4F9FEC-0326-4F48-AA11-9B2E91787E5E}" destId="{D1CF1DE9-A1F9-4316-B55D-DC407DA3BEA5}" srcOrd="1" destOrd="1" presId="urn:microsoft.com/office/officeart/2005/8/layout/cycle4"/>
    <dgm:cxn modelId="{5B152737-71FB-4290-B5BC-2BE14FE9BB5C}" srcId="{CC0C8CE8-6492-4F64-8471-1741110596B4}" destId="{5BA94D19-79B4-454F-B644-A973BBB95ADB}" srcOrd="2" destOrd="0" parTransId="{2E02DF72-8F48-4745-9B5F-EF127F51F7D1}" sibTransId="{79063017-7CD8-45E5-8AFF-0BF7B5F80666}"/>
    <dgm:cxn modelId="{4CD16B8A-BCBF-4D0F-BE32-51673ECB4782}" type="presOf" srcId="{6FCF7756-22E6-4704-AE2C-241EE88FF7AC}" destId="{8A495F27-71A9-413F-A39A-BC00107BADEC}" srcOrd="1" destOrd="2" presId="urn:microsoft.com/office/officeart/2005/8/layout/cycle4"/>
    <dgm:cxn modelId="{9A1F6638-2F1C-4C7F-8777-2B916CDA1771}" type="presOf" srcId="{4FFCC622-DE11-4CBF-885C-C8F4B3194826}" destId="{933B86B2-C76B-4594-9B64-2AF33B3B1236}" srcOrd="0" destOrd="3" presId="urn:microsoft.com/office/officeart/2005/8/layout/cycle4"/>
    <dgm:cxn modelId="{341D6581-6769-4B2D-8A16-280F5CF51870}" srcId="{CC0C8CE8-6492-4F64-8471-1741110596B4}" destId="{A26DD3FB-CEF2-4477-8C7C-60B06928D281}" srcOrd="1" destOrd="0" parTransId="{C47B2E6C-AA82-45DD-88F8-0451EB6EFFC5}" sibTransId="{9A225C83-4D52-4239-882E-53040967F60D}"/>
    <dgm:cxn modelId="{5519ADF5-4FC5-4AF3-B7CC-43B1913C0BEF}" type="presOf" srcId="{A26DD3FB-CEF2-4477-8C7C-60B06928D281}" destId="{A83CC02A-9B2A-47A9-BA3A-E4B9A24F927E}" srcOrd="1" destOrd="1" presId="urn:microsoft.com/office/officeart/2005/8/layout/cycle4"/>
    <dgm:cxn modelId="{14679E19-6136-4C80-8B96-A42C2466E8BE}" type="presOf" srcId="{297A1070-A158-4773-8FF8-C81BDB021095}" destId="{933B86B2-C76B-4594-9B64-2AF33B3B1236}" srcOrd="0" destOrd="2" presId="urn:microsoft.com/office/officeart/2005/8/layout/cycle4"/>
    <dgm:cxn modelId="{29513BDD-0C0C-4642-B5F2-3906880D86B8}" type="presOf" srcId="{6FCF7756-22E6-4704-AE2C-241EE88FF7AC}" destId="{61AF724E-BA33-4EDA-BE88-E6B61C314BA1}" srcOrd="0" destOrd="2" presId="urn:microsoft.com/office/officeart/2005/8/layout/cycle4"/>
    <dgm:cxn modelId="{09BCD142-F115-4601-A0C1-7539BFC4DD29}" type="presOf" srcId="{5BA94D19-79B4-454F-B644-A973BBB95ADB}" destId="{A83CC02A-9B2A-47A9-BA3A-E4B9A24F927E}" srcOrd="1" destOrd="2" presId="urn:microsoft.com/office/officeart/2005/8/layout/cycle4"/>
    <dgm:cxn modelId="{6207B657-F1C1-4338-8AC0-3AB173F6074F}" type="presOf" srcId="{8F5861DE-0428-4E2A-A7F9-E3261E30B303}" destId="{58C89469-C940-41DC-96AB-9069D37152E0}" srcOrd="0" destOrd="0" presId="urn:microsoft.com/office/officeart/2005/8/layout/cycle4"/>
    <dgm:cxn modelId="{C135BECA-B6C3-413A-859B-11EDF4D57F4C}" srcId="{A7F0876A-589D-4C40-BBB8-DB4C44A880AA}" destId="{DBFDBDCE-9F2C-4B05-BDBC-9CBD1BC0443B}" srcOrd="0" destOrd="0" parTransId="{D4228A40-01C6-4746-82F0-5190CF49AA61}" sibTransId="{68989C5A-6305-40A9-9E39-4EE13F2BC34D}"/>
    <dgm:cxn modelId="{14A44961-254B-4474-89B3-60E90114CE0A}" type="presOf" srcId="{6F4B05E0-80A9-4E4C-B9D1-209DC56CC9F7}" destId="{933B86B2-C76B-4594-9B64-2AF33B3B1236}" srcOrd="0" destOrd="4" presId="urn:microsoft.com/office/officeart/2005/8/layout/cycle4"/>
    <dgm:cxn modelId="{ED13D949-E525-426D-9461-308BD3E73631}" type="presOf" srcId="{E035BA3E-D3F1-4471-B531-6B771AFF5577}" destId="{A632B7B6-927B-4352-B903-558CC3B89309}" srcOrd="0" destOrd="1" presId="urn:microsoft.com/office/officeart/2005/8/layout/cycle4"/>
    <dgm:cxn modelId="{7E5C5B8B-2AFB-4A24-B940-3EC3FE7E4C28}" srcId="{CED12BDC-EAC3-43E8-88F9-984E4F883FD2}" destId="{E035BA3E-D3F1-4471-B531-6B771AFF5577}" srcOrd="1" destOrd="0" parTransId="{47FACF59-18BC-48C9-B9EC-11D760757068}" sibTransId="{53159DB2-7B08-4647-9618-A6FEC0903F03}"/>
    <dgm:cxn modelId="{C3899AFB-6475-4046-A2A9-73C48D6F0AA0}" srcId="{672BC7D8-BD98-4F5D-BB24-75291C87E1D3}" destId="{CC0C8CE8-6492-4F64-8471-1741110596B4}" srcOrd="3" destOrd="0" parTransId="{87F32F14-B06E-4B77-A046-8BBB31B4B759}" sibTransId="{68FFB442-FDFB-4FB1-81A7-82483B0CBEE4}"/>
    <dgm:cxn modelId="{A91FDBCF-C57D-4F15-A061-D9D5DCAC1C0A}" type="presOf" srcId="{92E899A7-9852-4768-BD87-D6926E752E24}" destId="{21F25CE1-744D-45AC-904D-AC0DCD7473AC}" srcOrd="1" destOrd="0" presId="urn:microsoft.com/office/officeart/2005/8/layout/cycle4"/>
    <dgm:cxn modelId="{0B91E47B-B193-44EA-8DE1-430B069036FB}" type="presOf" srcId="{6F4B05E0-80A9-4E4C-B9D1-209DC56CC9F7}" destId="{D1CF1DE9-A1F9-4316-B55D-DC407DA3BEA5}" srcOrd="1" destOrd="4" presId="urn:microsoft.com/office/officeart/2005/8/layout/cycle4"/>
    <dgm:cxn modelId="{0BBE62FD-F1DC-4798-B6F9-2B765ECA162F}" srcId="{A7F0876A-589D-4C40-BBB8-DB4C44A880AA}" destId="{4FFCC622-DE11-4CBF-885C-C8F4B3194826}" srcOrd="3" destOrd="0" parTransId="{62CDCCF9-19F8-4E5B-A87A-A54334D3A657}" sibTransId="{D856D817-3CB7-469A-A5AF-150AF20CB877}"/>
    <dgm:cxn modelId="{69062496-7DE8-4740-A165-73AF2D7B13DC}" srcId="{A7F0876A-589D-4C40-BBB8-DB4C44A880AA}" destId="{6F4B05E0-80A9-4E4C-B9D1-209DC56CC9F7}" srcOrd="4" destOrd="0" parTransId="{2C9F1FFA-06DC-4AE8-AC72-69F301A2CC46}" sibTransId="{E1BE5CCD-C03A-4C4E-97F0-A9B1DEB40609}"/>
    <dgm:cxn modelId="{CE97838A-548A-4B84-B50D-13AC70C45650}" srcId="{A7F0876A-589D-4C40-BBB8-DB4C44A880AA}" destId="{3E4F9FEC-0326-4F48-AA11-9B2E91787E5E}" srcOrd="1" destOrd="0" parTransId="{FA00F712-115F-418E-AFAE-C6DAAF6885E0}" sibTransId="{526C96E9-05B7-45D8-8F19-7C936549236C}"/>
    <dgm:cxn modelId="{935CE05F-9AF1-46C7-BC0B-01C7393A1755}" type="presOf" srcId="{A7DC2D99-6FF0-4F98-B604-64E97C61A755}" destId="{61AF724E-BA33-4EDA-BE88-E6B61C314BA1}" srcOrd="0" destOrd="0" presId="urn:microsoft.com/office/officeart/2005/8/layout/cycle4"/>
    <dgm:cxn modelId="{EDC06BAF-917E-4557-B83F-907299702CEF}" type="presOf" srcId="{672BC7D8-BD98-4F5D-BB24-75291C87E1D3}" destId="{F75F5260-A3B0-4BF1-8A64-6C1CD25AFEA2}" srcOrd="0" destOrd="0" presId="urn:microsoft.com/office/officeart/2005/8/layout/cycle4"/>
    <dgm:cxn modelId="{2D1B0F6E-B673-4DA9-8362-1E604A3FDFA1}" type="presParOf" srcId="{F75F5260-A3B0-4BF1-8A64-6C1CD25AFEA2}" destId="{F29DFE5A-DF07-4FF2-9D6A-EC7D4FFA3CCF}" srcOrd="0" destOrd="0" presId="urn:microsoft.com/office/officeart/2005/8/layout/cycle4"/>
    <dgm:cxn modelId="{D7CCD393-ADCC-4B41-A7BF-AEAC276DC245}" type="presParOf" srcId="{F29DFE5A-DF07-4FF2-9D6A-EC7D4FFA3CCF}" destId="{6969BF53-02DF-4725-BF68-9D11A774A574}" srcOrd="0" destOrd="0" presId="urn:microsoft.com/office/officeart/2005/8/layout/cycle4"/>
    <dgm:cxn modelId="{CB423DEF-688E-40F1-A90F-7CB805D58BDF}" type="presParOf" srcId="{6969BF53-02DF-4725-BF68-9D11A774A574}" destId="{A632B7B6-927B-4352-B903-558CC3B89309}" srcOrd="0" destOrd="0" presId="urn:microsoft.com/office/officeart/2005/8/layout/cycle4"/>
    <dgm:cxn modelId="{91C0FE24-6979-4D70-8325-0C3F087E2F96}" type="presParOf" srcId="{6969BF53-02DF-4725-BF68-9D11A774A574}" destId="{21F25CE1-744D-45AC-904D-AC0DCD7473AC}" srcOrd="1" destOrd="0" presId="urn:microsoft.com/office/officeart/2005/8/layout/cycle4"/>
    <dgm:cxn modelId="{B135885E-0BE7-4C5B-ABBC-8DAE49BAAF59}" type="presParOf" srcId="{F29DFE5A-DF07-4FF2-9D6A-EC7D4FFA3CCF}" destId="{59278627-FFDA-4DEC-B903-CDD1C8591700}" srcOrd="1" destOrd="0" presId="urn:microsoft.com/office/officeart/2005/8/layout/cycle4"/>
    <dgm:cxn modelId="{1869FCBB-4503-4C13-84DC-D8A4CE4B117A}" type="presParOf" srcId="{59278627-FFDA-4DEC-B903-CDD1C8591700}" destId="{933B86B2-C76B-4594-9B64-2AF33B3B1236}" srcOrd="0" destOrd="0" presId="urn:microsoft.com/office/officeart/2005/8/layout/cycle4"/>
    <dgm:cxn modelId="{82AA2853-3793-4602-A360-0BA1AC1AECEF}" type="presParOf" srcId="{59278627-FFDA-4DEC-B903-CDD1C8591700}" destId="{D1CF1DE9-A1F9-4316-B55D-DC407DA3BEA5}" srcOrd="1" destOrd="0" presId="urn:microsoft.com/office/officeart/2005/8/layout/cycle4"/>
    <dgm:cxn modelId="{A0F63A18-E8E1-43E2-B362-AF649D9A43A8}" type="presParOf" srcId="{F29DFE5A-DF07-4FF2-9D6A-EC7D4FFA3CCF}" destId="{204132E4-F97C-4BFC-8A45-92710D77B7E3}" srcOrd="2" destOrd="0" presId="urn:microsoft.com/office/officeart/2005/8/layout/cycle4"/>
    <dgm:cxn modelId="{F6FC9BE8-B025-4074-B437-7F970447C9C5}" type="presParOf" srcId="{204132E4-F97C-4BFC-8A45-92710D77B7E3}" destId="{61AF724E-BA33-4EDA-BE88-E6B61C314BA1}" srcOrd="0" destOrd="0" presId="urn:microsoft.com/office/officeart/2005/8/layout/cycle4"/>
    <dgm:cxn modelId="{EA4C826D-6ABA-4D23-8548-6AA0EBE41F79}" type="presParOf" srcId="{204132E4-F97C-4BFC-8A45-92710D77B7E3}" destId="{8A495F27-71A9-413F-A39A-BC00107BADEC}" srcOrd="1" destOrd="0" presId="urn:microsoft.com/office/officeart/2005/8/layout/cycle4"/>
    <dgm:cxn modelId="{7A4C6316-D695-410D-9C86-BC37CD699BF7}" type="presParOf" srcId="{F29DFE5A-DF07-4FF2-9D6A-EC7D4FFA3CCF}" destId="{DCD8987D-8A85-429B-B95B-6F5FC4B5F3AF}" srcOrd="3" destOrd="0" presId="urn:microsoft.com/office/officeart/2005/8/layout/cycle4"/>
    <dgm:cxn modelId="{701D72F8-9892-4B01-8240-A610BC91945B}" type="presParOf" srcId="{DCD8987D-8A85-429B-B95B-6F5FC4B5F3AF}" destId="{58C89469-C940-41DC-96AB-9069D37152E0}" srcOrd="0" destOrd="0" presId="urn:microsoft.com/office/officeart/2005/8/layout/cycle4"/>
    <dgm:cxn modelId="{073D1EBE-7AF5-4799-9DA8-C31A22941134}" type="presParOf" srcId="{DCD8987D-8A85-429B-B95B-6F5FC4B5F3AF}" destId="{A83CC02A-9B2A-47A9-BA3A-E4B9A24F927E}" srcOrd="1" destOrd="0" presId="urn:microsoft.com/office/officeart/2005/8/layout/cycle4"/>
    <dgm:cxn modelId="{27998F9A-69C0-4034-9945-C7688ACDD6F6}" type="presParOf" srcId="{F29DFE5A-DF07-4FF2-9D6A-EC7D4FFA3CCF}" destId="{D6AB2134-A6B9-411D-B576-B9DE6E86B2E1}" srcOrd="4" destOrd="0" presId="urn:microsoft.com/office/officeart/2005/8/layout/cycle4"/>
    <dgm:cxn modelId="{A70B1EFE-7338-4056-A879-C407C7E12E68}" type="presParOf" srcId="{F75F5260-A3B0-4BF1-8A64-6C1CD25AFEA2}" destId="{3853A650-0777-40DA-B7DF-57B4BE499E64}" srcOrd="1" destOrd="0" presId="urn:microsoft.com/office/officeart/2005/8/layout/cycle4"/>
    <dgm:cxn modelId="{A566BF82-CD1F-4E89-8A28-7D09ED53FC8C}" type="presParOf" srcId="{3853A650-0777-40DA-B7DF-57B4BE499E64}" destId="{8D6902A8-E3EB-4D9B-8B41-888CB24B67A1}" srcOrd="0" destOrd="0" presId="urn:microsoft.com/office/officeart/2005/8/layout/cycle4"/>
    <dgm:cxn modelId="{115DFC70-9B5B-4AD9-B074-0692B90B497C}" type="presParOf" srcId="{3853A650-0777-40DA-B7DF-57B4BE499E64}" destId="{3646CCD1-8C8C-4C0C-8E6F-29B6908BAAB8}" srcOrd="1" destOrd="0" presId="urn:microsoft.com/office/officeart/2005/8/layout/cycle4"/>
    <dgm:cxn modelId="{84684550-B0BF-472E-9147-1B0A9043063B}" type="presParOf" srcId="{3853A650-0777-40DA-B7DF-57B4BE499E64}" destId="{8C369AE9-F608-4776-92B4-FD853C53A3A0}" srcOrd="2" destOrd="0" presId="urn:microsoft.com/office/officeart/2005/8/layout/cycle4"/>
    <dgm:cxn modelId="{E23B3937-52EE-44EB-994F-C6F447FCFAA6}" type="presParOf" srcId="{3853A650-0777-40DA-B7DF-57B4BE499E64}" destId="{813A54AA-C87E-46FC-A1D0-7B4B5572FFCA}" srcOrd="3" destOrd="0" presId="urn:microsoft.com/office/officeart/2005/8/layout/cycle4"/>
    <dgm:cxn modelId="{BAE646D9-AF41-4186-A6DB-3FBA21980276}" type="presParOf" srcId="{3853A650-0777-40DA-B7DF-57B4BE499E64}" destId="{2A7BB106-29B9-41A3-AD5C-D6122032C403}" srcOrd="4" destOrd="0" presId="urn:microsoft.com/office/officeart/2005/8/layout/cycle4"/>
    <dgm:cxn modelId="{C1027197-4936-4307-BBBA-EFB28BF5BD2A}" type="presParOf" srcId="{F75F5260-A3B0-4BF1-8A64-6C1CD25AFEA2}" destId="{A49E6C34-D4FE-45E9-9656-52AD83EF1327}" srcOrd="2" destOrd="0" presId="urn:microsoft.com/office/officeart/2005/8/layout/cycle4"/>
    <dgm:cxn modelId="{1B72A3E5-A60B-4E45-AB45-9FAB86B0F631}" type="presParOf" srcId="{F75F5260-A3B0-4BF1-8A64-6C1CD25AFEA2}" destId="{EACD8EA1-820C-4324-9E32-FC2C87586D8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BC7D8-BD98-4F5D-BB24-75291C87E1D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D12BDC-EAC3-43E8-88F9-984E4F883FD2}">
      <dgm:prSet phldrT="[Text]" custT="1"/>
      <dgm:spPr/>
      <dgm:t>
        <a:bodyPr/>
        <a:lstStyle/>
        <a:p>
          <a:r>
            <a:rPr lang="de-DE" sz="1200" dirty="0" smtClean="0"/>
            <a:t>Forschungs-förderung</a:t>
          </a:r>
          <a:endParaRPr lang="de-DE" sz="1200" dirty="0"/>
        </a:p>
      </dgm:t>
    </dgm:pt>
    <dgm:pt modelId="{37D700E8-1493-4F20-BE58-65C7FCAC7182}" type="parTrans" cxnId="{533AA55B-D629-4757-90FB-CF480F0FFDA3}">
      <dgm:prSet/>
      <dgm:spPr/>
      <dgm:t>
        <a:bodyPr/>
        <a:lstStyle/>
        <a:p>
          <a:endParaRPr lang="de-DE" sz="1800"/>
        </a:p>
      </dgm:t>
    </dgm:pt>
    <dgm:pt modelId="{BAE017E1-DAA3-4F69-B1AD-CDB42982365A}" type="sibTrans" cxnId="{533AA55B-D629-4757-90FB-CF480F0FFDA3}">
      <dgm:prSet/>
      <dgm:spPr/>
      <dgm:t>
        <a:bodyPr/>
        <a:lstStyle/>
        <a:p>
          <a:endParaRPr lang="de-DE" sz="1800"/>
        </a:p>
      </dgm:t>
    </dgm:pt>
    <dgm:pt modelId="{92E899A7-9852-4768-BD87-D6926E752E24}">
      <dgm:prSet phldrT="[Text]" custT="1"/>
      <dgm:spPr/>
      <dgm:t>
        <a:bodyPr anchor="ctr"/>
        <a:lstStyle/>
        <a:p>
          <a:r>
            <a:rPr lang="de-DE" sz="1000" dirty="0" smtClean="0"/>
            <a:t>Leitung: 1 PÄ</a:t>
          </a:r>
          <a:endParaRPr lang="de-DE" sz="1000" dirty="0"/>
        </a:p>
      </dgm:t>
    </dgm:pt>
    <dgm:pt modelId="{24A1AF32-37DF-4CA1-82FD-13FE7C3CBA1F}" type="parTrans" cxnId="{761218F6-8F58-4DD4-B4FB-9B3B84D916AA}">
      <dgm:prSet/>
      <dgm:spPr/>
      <dgm:t>
        <a:bodyPr/>
        <a:lstStyle/>
        <a:p>
          <a:endParaRPr lang="de-DE" sz="1800"/>
        </a:p>
      </dgm:t>
    </dgm:pt>
    <dgm:pt modelId="{65089172-FB7D-4B10-8CB9-2BB296D29746}" type="sibTrans" cxnId="{761218F6-8F58-4DD4-B4FB-9B3B84D916AA}">
      <dgm:prSet/>
      <dgm:spPr/>
      <dgm:t>
        <a:bodyPr/>
        <a:lstStyle/>
        <a:p>
          <a:endParaRPr lang="de-DE" sz="1800"/>
        </a:p>
      </dgm:t>
    </dgm:pt>
    <dgm:pt modelId="{A7F0876A-589D-4C40-BBB8-DB4C44A880AA}">
      <dgm:prSet phldrT="[Text]" custT="1"/>
      <dgm:spPr/>
      <dgm:t>
        <a:bodyPr/>
        <a:lstStyle/>
        <a:p>
          <a:r>
            <a:rPr lang="de-DE" sz="1200" dirty="0" err="1" smtClean="0"/>
            <a:t>FuE</a:t>
          </a:r>
          <a:r>
            <a:rPr lang="de-DE" sz="1200" dirty="0" smtClean="0"/>
            <a:t>-Marketing</a:t>
          </a:r>
          <a:endParaRPr lang="de-DE" sz="1200" dirty="0"/>
        </a:p>
      </dgm:t>
    </dgm:pt>
    <dgm:pt modelId="{A0CEF608-7664-41F7-BD78-4E33FA2D6168}" type="parTrans" cxnId="{06C91A15-317D-4ED2-88D4-52C1092C4758}">
      <dgm:prSet/>
      <dgm:spPr/>
      <dgm:t>
        <a:bodyPr/>
        <a:lstStyle/>
        <a:p>
          <a:endParaRPr lang="de-DE" sz="1800"/>
        </a:p>
      </dgm:t>
    </dgm:pt>
    <dgm:pt modelId="{3AB7AD1A-99CC-4F11-A854-A7C00E07A7F5}" type="sibTrans" cxnId="{06C91A15-317D-4ED2-88D4-52C1092C4758}">
      <dgm:prSet/>
      <dgm:spPr/>
      <dgm:t>
        <a:bodyPr/>
        <a:lstStyle/>
        <a:p>
          <a:endParaRPr lang="de-DE" sz="1800"/>
        </a:p>
      </dgm:t>
    </dgm:pt>
    <dgm:pt modelId="{DBFDBDCE-9F2C-4B05-BDBC-9CBD1BC0443B}">
      <dgm:prSet phldrT="[Text]" custT="1"/>
      <dgm:spPr/>
      <dgm:t>
        <a:bodyPr/>
        <a:lstStyle/>
        <a:p>
          <a:pPr algn="l"/>
          <a:r>
            <a:rPr lang="de-DE" sz="1000" dirty="0" err="1" smtClean="0"/>
            <a:t>FuE</a:t>
          </a:r>
          <a:r>
            <a:rPr lang="de-DE" sz="1000" dirty="0" smtClean="0"/>
            <a:t>-Marketing 1,0 PÄ</a:t>
          </a:r>
          <a:endParaRPr lang="de-DE" sz="1000" dirty="0"/>
        </a:p>
      </dgm:t>
    </dgm:pt>
    <dgm:pt modelId="{D4228A40-01C6-4746-82F0-5190CF49AA61}" type="parTrans" cxnId="{C135BECA-B6C3-413A-859B-11EDF4D57F4C}">
      <dgm:prSet/>
      <dgm:spPr/>
      <dgm:t>
        <a:bodyPr/>
        <a:lstStyle/>
        <a:p>
          <a:endParaRPr lang="de-DE" sz="1800"/>
        </a:p>
      </dgm:t>
    </dgm:pt>
    <dgm:pt modelId="{68989C5A-6305-40A9-9E39-4EE13F2BC34D}" type="sibTrans" cxnId="{C135BECA-B6C3-413A-859B-11EDF4D57F4C}">
      <dgm:prSet/>
      <dgm:spPr/>
      <dgm:t>
        <a:bodyPr/>
        <a:lstStyle/>
        <a:p>
          <a:endParaRPr lang="de-DE" sz="1800"/>
        </a:p>
      </dgm:t>
    </dgm:pt>
    <dgm:pt modelId="{6AEC1127-8807-44F9-8D9D-02DBA268F093}">
      <dgm:prSet phldrT="[Text]" custT="1"/>
      <dgm:spPr/>
      <dgm:t>
        <a:bodyPr/>
        <a:lstStyle/>
        <a:p>
          <a:r>
            <a:rPr lang="de-DE" sz="1200" dirty="0" smtClean="0"/>
            <a:t>Forschungs-</a:t>
          </a:r>
        </a:p>
        <a:p>
          <a:r>
            <a:rPr lang="de-DE" sz="1200" dirty="0" err="1" smtClean="0"/>
            <a:t>transfer</a:t>
          </a:r>
          <a:endParaRPr lang="de-DE" sz="1200" dirty="0"/>
        </a:p>
      </dgm:t>
    </dgm:pt>
    <dgm:pt modelId="{02F10821-809D-4798-A2A1-E962317E8E1F}" type="parTrans" cxnId="{925A1FB6-0DC1-43E7-A734-EA069036282D}">
      <dgm:prSet/>
      <dgm:spPr/>
      <dgm:t>
        <a:bodyPr/>
        <a:lstStyle/>
        <a:p>
          <a:endParaRPr lang="de-DE" sz="1800"/>
        </a:p>
      </dgm:t>
    </dgm:pt>
    <dgm:pt modelId="{382D13CC-4B89-46E1-A02D-AA477F6B1A41}" type="sibTrans" cxnId="{925A1FB6-0DC1-43E7-A734-EA069036282D}">
      <dgm:prSet/>
      <dgm:spPr/>
      <dgm:t>
        <a:bodyPr/>
        <a:lstStyle/>
        <a:p>
          <a:endParaRPr lang="de-DE" sz="1800"/>
        </a:p>
      </dgm:t>
    </dgm:pt>
    <dgm:pt modelId="{A7DC2D99-6FF0-4F98-B604-64E97C61A755}">
      <dgm:prSet phldrT="[Text]" custT="1"/>
      <dgm:spPr/>
      <dgm:t>
        <a:bodyPr/>
        <a:lstStyle/>
        <a:p>
          <a:pPr algn="l"/>
          <a:r>
            <a:rPr lang="de-DE" sz="1000" dirty="0" err="1" smtClean="0"/>
            <a:t>Technologiescouting</a:t>
          </a:r>
          <a:r>
            <a:rPr lang="de-DE" sz="1000" dirty="0" smtClean="0"/>
            <a:t> 1,5 PÄ</a:t>
          </a:r>
          <a:endParaRPr lang="de-DE" sz="1000" dirty="0"/>
        </a:p>
      </dgm:t>
    </dgm:pt>
    <dgm:pt modelId="{CB51551F-109E-405F-91A4-1CA70982165B}" type="parTrans" cxnId="{2D1F2F76-3D82-472B-9EED-A3C41B89746A}">
      <dgm:prSet/>
      <dgm:spPr/>
      <dgm:t>
        <a:bodyPr/>
        <a:lstStyle/>
        <a:p>
          <a:endParaRPr lang="de-DE" sz="1800"/>
        </a:p>
      </dgm:t>
    </dgm:pt>
    <dgm:pt modelId="{A39755EF-5AB5-46B6-8609-5DB04D58386A}" type="sibTrans" cxnId="{2D1F2F76-3D82-472B-9EED-A3C41B89746A}">
      <dgm:prSet/>
      <dgm:spPr/>
      <dgm:t>
        <a:bodyPr/>
        <a:lstStyle/>
        <a:p>
          <a:endParaRPr lang="de-DE" sz="1800"/>
        </a:p>
      </dgm:t>
    </dgm:pt>
    <dgm:pt modelId="{CC0C8CE8-6492-4F64-8471-1741110596B4}">
      <dgm:prSet phldrT="[Text]" custT="1"/>
      <dgm:spPr/>
      <dgm:t>
        <a:bodyPr/>
        <a:lstStyle/>
        <a:p>
          <a:r>
            <a:rPr lang="de-DE" sz="1200" dirty="0" smtClean="0"/>
            <a:t>K1-Der Gründer-service</a:t>
          </a:r>
          <a:endParaRPr lang="de-DE" sz="1200" dirty="0"/>
        </a:p>
      </dgm:t>
    </dgm:pt>
    <dgm:pt modelId="{87F32F14-B06E-4B77-A046-8BBB31B4B759}" type="parTrans" cxnId="{C3899AFB-6475-4046-A2A9-73C48D6F0AA0}">
      <dgm:prSet/>
      <dgm:spPr/>
      <dgm:t>
        <a:bodyPr/>
        <a:lstStyle/>
        <a:p>
          <a:endParaRPr lang="de-DE" sz="1800"/>
        </a:p>
      </dgm:t>
    </dgm:pt>
    <dgm:pt modelId="{68FFB442-FDFB-4FB1-81A7-82483B0CBEE4}" type="sibTrans" cxnId="{C3899AFB-6475-4046-A2A9-73C48D6F0AA0}">
      <dgm:prSet/>
      <dgm:spPr/>
      <dgm:t>
        <a:bodyPr/>
        <a:lstStyle/>
        <a:p>
          <a:endParaRPr lang="de-DE" sz="1800"/>
        </a:p>
      </dgm:t>
    </dgm:pt>
    <dgm:pt modelId="{8F5861DE-0428-4E2A-A7F9-E3261E30B303}">
      <dgm:prSet phldrT="[Text]" custT="1"/>
      <dgm:spPr/>
      <dgm:t>
        <a:bodyPr anchor="t"/>
        <a:lstStyle/>
        <a:p>
          <a:r>
            <a:rPr lang="de-DE" sz="1000" dirty="0" smtClean="0"/>
            <a:t> Beratung &amp; Coaching 2PÄ</a:t>
          </a:r>
          <a:endParaRPr lang="de-DE" sz="1000" dirty="0"/>
        </a:p>
      </dgm:t>
    </dgm:pt>
    <dgm:pt modelId="{F547BC4F-91F5-4FC9-9BE7-E51654348CB0}" type="parTrans" cxnId="{E94B1DF8-D383-4B4F-930F-76C198329A72}">
      <dgm:prSet/>
      <dgm:spPr/>
      <dgm:t>
        <a:bodyPr/>
        <a:lstStyle/>
        <a:p>
          <a:endParaRPr lang="de-DE" sz="1800"/>
        </a:p>
      </dgm:t>
    </dgm:pt>
    <dgm:pt modelId="{8EBFCBD0-DC5A-44F1-8907-41CA8F1A3607}" type="sibTrans" cxnId="{E94B1DF8-D383-4B4F-930F-76C198329A72}">
      <dgm:prSet/>
      <dgm:spPr/>
      <dgm:t>
        <a:bodyPr/>
        <a:lstStyle/>
        <a:p>
          <a:endParaRPr lang="de-DE" sz="1800"/>
        </a:p>
      </dgm:t>
    </dgm:pt>
    <dgm:pt modelId="{6F4B05E0-80A9-4E4C-B9D1-209DC56CC9F7}">
      <dgm:prSet phldrT="[Text]" custT="1"/>
      <dgm:spPr/>
      <dgm:t>
        <a:bodyPr/>
        <a:lstStyle/>
        <a:p>
          <a:pPr algn="l"/>
          <a:endParaRPr lang="de-DE" sz="1400" dirty="0"/>
        </a:p>
      </dgm:t>
    </dgm:pt>
    <dgm:pt modelId="{2C9F1FFA-06DC-4AE8-AC72-69F301A2CC46}" type="parTrans" cxnId="{69062496-7DE8-4740-A165-73AF2D7B13DC}">
      <dgm:prSet/>
      <dgm:spPr/>
      <dgm:t>
        <a:bodyPr/>
        <a:lstStyle/>
        <a:p>
          <a:endParaRPr lang="de-DE"/>
        </a:p>
      </dgm:t>
    </dgm:pt>
    <dgm:pt modelId="{E1BE5CCD-C03A-4C4E-97F0-A9B1DEB40609}" type="sibTrans" cxnId="{69062496-7DE8-4740-A165-73AF2D7B13DC}">
      <dgm:prSet/>
      <dgm:spPr/>
      <dgm:t>
        <a:bodyPr/>
        <a:lstStyle/>
        <a:p>
          <a:endParaRPr lang="de-DE"/>
        </a:p>
      </dgm:t>
    </dgm:pt>
    <dgm:pt modelId="{8C3464D1-DC9D-4AE3-BA67-910CA644287B}">
      <dgm:prSet phldrT="[Text]" custT="1"/>
      <dgm:spPr/>
      <dgm:t>
        <a:bodyPr/>
        <a:lstStyle/>
        <a:p>
          <a:pPr algn="l"/>
          <a:r>
            <a:rPr lang="de-DE" sz="1000" dirty="0" smtClean="0"/>
            <a:t>Patentinformationszentrum 1,5 PÄ</a:t>
          </a:r>
          <a:endParaRPr lang="de-DE" sz="1000" dirty="0"/>
        </a:p>
      </dgm:t>
    </dgm:pt>
    <dgm:pt modelId="{4BD16C53-549C-4224-B019-105BD3721A3D}" type="parTrans" cxnId="{F0B08BC0-AA08-42BE-9320-4B452359680A}">
      <dgm:prSet/>
      <dgm:spPr/>
      <dgm:t>
        <a:bodyPr/>
        <a:lstStyle/>
        <a:p>
          <a:endParaRPr lang="de-DE"/>
        </a:p>
      </dgm:t>
    </dgm:pt>
    <dgm:pt modelId="{20EF3B42-7217-4E0B-BA2F-B5011182025E}" type="sibTrans" cxnId="{F0B08BC0-AA08-42BE-9320-4B452359680A}">
      <dgm:prSet/>
      <dgm:spPr/>
      <dgm:t>
        <a:bodyPr/>
        <a:lstStyle/>
        <a:p>
          <a:endParaRPr lang="de-DE"/>
        </a:p>
      </dgm:t>
    </dgm:pt>
    <dgm:pt modelId="{6FCF7756-22E6-4704-AE2C-241EE88FF7AC}">
      <dgm:prSet phldrT="[Text]" custT="1"/>
      <dgm:spPr/>
      <dgm:t>
        <a:bodyPr/>
        <a:lstStyle/>
        <a:p>
          <a:pPr algn="l"/>
          <a:r>
            <a:rPr lang="de-DE" sz="1000" dirty="0" smtClean="0"/>
            <a:t>Schutzrechte/Lizenzen 2 PÄ</a:t>
          </a:r>
          <a:endParaRPr lang="de-DE" sz="1000" dirty="0"/>
        </a:p>
      </dgm:t>
    </dgm:pt>
    <dgm:pt modelId="{884570A2-336E-412F-A766-66C322BB6AE3}" type="parTrans" cxnId="{29350FE6-6B05-4797-B0ED-1CF0FF824B82}">
      <dgm:prSet/>
      <dgm:spPr/>
      <dgm:t>
        <a:bodyPr/>
        <a:lstStyle/>
        <a:p>
          <a:endParaRPr lang="de-DE"/>
        </a:p>
      </dgm:t>
    </dgm:pt>
    <dgm:pt modelId="{7257F84D-E7BB-4FC6-AEF4-7208B2A41452}" type="sibTrans" cxnId="{29350FE6-6B05-4797-B0ED-1CF0FF824B82}">
      <dgm:prSet/>
      <dgm:spPr/>
      <dgm:t>
        <a:bodyPr/>
        <a:lstStyle/>
        <a:p>
          <a:endParaRPr lang="de-DE"/>
        </a:p>
      </dgm:t>
    </dgm:pt>
    <dgm:pt modelId="{862A3C6E-97D1-4ED3-9E62-AC2DBA74F927}">
      <dgm:prSet phldrT="[Text]" custT="1"/>
      <dgm:spPr/>
      <dgm:t>
        <a:bodyPr anchor="ctr"/>
        <a:lstStyle/>
        <a:p>
          <a:r>
            <a:rPr lang="de-DE" sz="1000" dirty="0" smtClean="0"/>
            <a:t>Sekretariat 1 PÄ</a:t>
          </a:r>
          <a:endParaRPr lang="de-DE" sz="1000" dirty="0"/>
        </a:p>
      </dgm:t>
    </dgm:pt>
    <dgm:pt modelId="{E1E0AF1E-4E87-483E-9C04-E295622797A1}" type="parTrans" cxnId="{83C52BF1-30AF-475D-90CB-599BB5AB3A81}">
      <dgm:prSet/>
      <dgm:spPr/>
      <dgm:t>
        <a:bodyPr/>
        <a:lstStyle/>
        <a:p>
          <a:endParaRPr lang="de-DE"/>
        </a:p>
      </dgm:t>
    </dgm:pt>
    <dgm:pt modelId="{A8A0168C-8B6D-44EA-9D66-74DC982E6A1A}" type="sibTrans" cxnId="{83C52BF1-30AF-475D-90CB-599BB5AB3A81}">
      <dgm:prSet/>
      <dgm:spPr/>
      <dgm:t>
        <a:bodyPr/>
        <a:lstStyle/>
        <a:p>
          <a:endParaRPr lang="de-DE"/>
        </a:p>
      </dgm:t>
    </dgm:pt>
    <dgm:pt modelId="{0D12DA2A-53E9-4E14-8FAD-3B409A7600E6}">
      <dgm:prSet phldrT="[Text]" custT="1"/>
      <dgm:spPr/>
      <dgm:t>
        <a:bodyPr anchor="ctr"/>
        <a:lstStyle/>
        <a:p>
          <a:r>
            <a:rPr lang="de-DE" sz="1000" dirty="0" smtClean="0"/>
            <a:t>Forschungsförderung 2,75 PÄ</a:t>
          </a:r>
          <a:endParaRPr lang="de-DE" sz="1000" dirty="0"/>
        </a:p>
      </dgm:t>
    </dgm:pt>
    <dgm:pt modelId="{D32D3E87-6CB6-45A1-8C38-4D6DBB2B14E7}" type="parTrans" cxnId="{2F243DFE-5CE1-4742-89B8-C5A7D5B0BFCF}">
      <dgm:prSet/>
      <dgm:spPr/>
      <dgm:t>
        <a:bodyPr/>
        <a:lstStyle/>
        <a:p>
          <a:endParaRPr lang="de-DE"/>
        </a:p>
      </dgm:t>
    </dgm:pt>
    <dgm:pt modelId="{1410DA78-9B8F-4E64-870D-D3109DB06F9B}" type="sibTrans" cxnId="{2F243DFE-5CE1-4742-89B8-C5A7D5B0BFCF}">
      <dgm:prSet/>
      <dgm:spPr/>
      <dgm:t>
        <a:bodyPr/>
        <a:lstStyle/>
        <a:p>
          <a:endParaRPr lang="de-DE"/>
        </a:p>
      </dgm:t>
    </dgm:pt>
    <dgm:pt modelId="{718F61DB-71CB-499E-8BE8-D2F04D6BA3F1}">
      <dgm:prSet phldrT="[Text]" custT="1"/>
      <dgm:spPr/>
      <dgm:t>
        <a:bodyPr anchor="ctr"/>
        <a:lstStyle/>
        <a:p>
          <a:r>
            <a:rPr lang="de-DE" sz="1000" dirty="0" smtClean="0"/>
            <a:t>Auftragsforschung 0,75 PÄ</a:t>
          </a:r>
          <a:endParaRPr lang="de-DE" sz="1000" dirty="0"/>
        </a:p>
      </dgm:t>
    </dgm:pt>
    <dgm:pt modelId="{577945B9-E928-419D-AD3E-6989E2B9BAC4}" type="parTrans" cxnId="{2172DA82-D6A8-43E9-8366-820E248C40DC}">
      <dgm:prSet/>
      <dgm:spPr/>
      <dgm:t>
        <a:bodyPr/>
        <a:lstStyle/>
        <a:p>
          <a:endParaRPr lang="de-DE"/>
        </a:p>
      </dgm:t>
    </dgm:pt>
    <dgm:pt modelId="{8A3E98BA-CE7D-4354-94EF-5813F8EC5A9F}" type="sibTrans" cxnId="{2172DA82-D6A8-43E9-8366-820E248C40DC}">
      <dgm:prSet/>
      <dgm:spPr/>
      <dgm:t>
        <a:bodyPr/>
        <a:lstStyle/>
        <a:p>
          <a:endParaRPr lang="de-DE"/>
        </a:p>
      </dgm:t>
    </dgm:pt>
    <dgm:pt modelId="{A65257CD-E25F-4B1D-9B9E-4299AC241B5D}">
      <dgm:prSet phldrT="[Text]" custT="1"/>
      <dgm:spPr/>
      <dgm:t>
        <a:bodyPr/>
        <a:lstStyle/>
        <a:p>
          <a:pPr algn="l"/>
          <a:r>
            <a:rPr lang="de-DE" sz="1000" dirty="0" smtClean="0"/>
            <a:t> Messeorganisation 0,75 PÄ</a:t>
          </a:r>
          <a:endParaRPr lang="de-DE" sz="1000" dirty="0"/>
        </a:p>
      </dgm:t>
    </dgm:pt>
    <dgm:pt modelId="{040A469D-2DEF-4159-9352-6382C8A24ABA}" type="parTrans" cxnId="{AB2BFFD4-B2DD-4113-BC35-EF6C1C6B41D4}">
      <dgm:prSet/>
      <dgm:spPr/>
      <dgm:t>
        <a:bodyPr/>
        <a:lstStyle/>
        <a:p>
          <a:endParaRPr lang="de-DE"/>
        </a:p>
      </dgm:t>
    </dgm:pt>
    <dgm:pt modelId="{6D070999-B4A5-4B42-9C39-34A638432351}" type="sibTrans" cxnId="{AB2BFFD4-B2DD-4113-BC35-EF6C1C6B41D4}">
      <dgm:prSet/>
      <dgm:spPr/>
      <dgm:t>
        <a:bodyPr/>
        <a:lstStyle/>
        <a:p>
          <a:endParaRPr lang="de-DE"/>
        </a:p>
      </dgm:t>
    </dgm:pt>
    <dgm:pt modelId="{83A34894-BA46-4967-8B6A-79C62D3D31D4}">
      <dgm:prSet phldrT="[Text]" custT="1"/>
      <dgm:spPr/>
      <dgm:t>
        <a:bodyPr anchor="t"/>
        <a:lstStyle/>
        <a:p>
          <a:r>
            <a:rPr lang="de-DE" sz="1000" dirty="0" smtClean="0"/>
            <a:t> Weiterbildung &amp; Lehre 2 PÄ</a:t>
          </a:r>
          <a:endParaRPr lang="de-DE" sz="1000" dirty="0"/>
        </a:p>
      </dgm:t>
    </dgm:pt>
    <dgm:pt modelId="{C6A53875-0AD9-49DC-9356-51EAC58CFAF8}" type="parTrans" cxnId="{207B136D-CB1B-4C3F-95A0-0D3AB2B9C292}">
      <dgm:prSet/>
      <dgm:spPr/>
      <dgm:t>
        <a:bodyPr/>
        <a:lstStyle/>
        <a:p>
          <a:endParaRPr lang="de-DE"/>
        </a:p>
      </dgm:t>
    </dgm:pt>
    <dgm:pt modelId="{D9AC04DF-1EB4-4A71-93F7-DAD594678430}" type="sibTrans" cxnId="{207B136D-CB1B-4C3F-95A0-0D3AB2B9C292}">
      <dgm:prSet/>
      <dgm:spPr/>
      <dgm:t>
        <a:bodyPr/>
        <a:lstStyle/>
        <a:p>
          <a:endParaRPr lang="de-DE"/>
        </a:p>
      </dgm:t>
    </dgm:pt>
    <dgm:pt modelId="{E618631B-25A3-41BE-9D11-02037322515B}">
      <dgm:prSet phldrT="[Text]" custT="1"/>
      <dgm:spPr/>
      <dgm:t>
        <a:bodyPr anchor="t"/>
        <a:lstStyle/>
        <a:p>
          <a:r>
            <a:rPr lang="de-DE" sz="1000" dirty="0" smtClean="0"/>
            <a:t>Marketing, PR-Arbeit  1 PÄ</a:t>
          </a:r>
          <a:endParaRPr lang="de-DE" sz="1000" dirty="0"/>
        </a:p>
      </dgm:t>
    </dgm:pt>
    <dgm:pt modelId="{3BC5B70A-0BC2-4AA7-8E7A-0483F14B9716}" type="parTrans" cxnId="{A9B0E9CF-A626-42BA-A180-A0D40109D30B}">
      <dgm:prSet/>
      <dgm:spPr/>
      <dgm:t>
        <a:bodyPr/>
        <a:lstStyle/>
        <a:p>
          <a:endParaRPr lang="de-DE"/>
        </a:p>
      </dgm:t>
    </dgm:pt>
    <dgm:pt modelId="{9D93F513-02B8-4E66-A0EA-BF47FDA7194F}" type="sibTrans" cxnId="{A9B0E9CF-A626-42BA-A180-A0D40109D30B}">
      <dgm:prSet/>
      <dgm:spPr/>
      <dgm:t>
        <a:bodyPr/>
        <a:lstStyle/>
        <a:p>
          <a:endParaRPr lang="de-DE"/>
        </a:p>
      </dgm:t>
    </dgm:pt>
    <dgm:pt modelId="{4F5E0F70-D151-4296-91FF-4EAAC80B5148}">
      <dgm:prSet phldrT="[Text]" custT="1"/>
      <dgm:spPr/>
      <dgm:t>
        <a:bodyPr anchor="t"/>
        <a:lstStyle/>
        <a:p>
          <a:r>
            <a:rPr lang="de-DE" sz="1000" dirty="0" smtClean="0"/>
            <a:t> Netzwerkarbeit, Finanzierung 1,5 PÄ</a:t>
          </a:r>
          <a:endParaRPr lang="de-DE" sz="1000" dirty="0"/>
        </a:p>
      </dgm:t>
    </dgm:pt>
    <dgm:pt modelId="{D6FA595C-014D-4BD4-803F-9D61917B3EBD}" type="parTrans" cxnId="{22BD16D4-61D8-47BF-AFE2-CB94B1D61183}">
      <dgm:prSet/>
      <dgm:spPr/>
      <dgm:t>
        <a:bodyPr/>
        <a:lstStyle/>
        <a:p>
          <a:endParaRPr lang="de-DE"/>
        </a:p>
      </dgm:t>
    </dgm:pt>
    <dgm:pt modelId="{3075666C-9A10-4D01-8F56-155E6C324CA7}" type="sibTrans" cxnId="{22BD16D4-61D8-47BF-AFE2-CB94B1D61183}">
      <dgm:prSet/>
      <dgm:spPr/>
      <dgm:t>
        <a:bodyPr/>
        <a:lstStyle/>
        <a:p>
          <a:endParaRPr lang="de-DE"/>
        </a:p>
      </dgm:t>
    </dgm:pt>
    <dgm:pt modelId="{7677DD39-00A5-4931-8AAA-D52EFF701E5F}">
      <dgm:prSet phldrT="[Text]" custT="1"/>
      <dgm:spPr/>
      <dgm:t>
        <a:bodyPr/>
        <a:lstStyle/>
        <a:p>
          <a:pPr algn="l"/>
          <a:r>
            <a:rPr lang="de-DE" sz="1000" dirty="0" smtClean="0"/>
            <a:t> Forschungsdatenbank/Statistik 0,75 PÄ</a:t>
          </a:r>
          <a:endParaRPr lang="de-DE" sz="1000" dirty="0"/>
        </a:p>
      </dgm:t>
    </dgm:pt>
    <dgm:pt modelId="{45739502-4123-4CE2-9B80-358A36816B43}" type="parTrans" cxnId="{C60587EE-4F45-453B-BB18-C4F67ED9E09D}">
      <dgm:prSet/>
      <dgm:spPr/>
      <dgm:t>
        <a:bodyPr/>
        <a:lstStyle/>
        <a:p>
          <a:endParaRPr lang="de-DE"/>
        </a:p>
      </dgm:t>
    </dgm:pt>
    <dgm:pt modelId="{C694AD6E-F81E-4600-A242-C12D7A241949}" type="sibTrans" cxnId="{C60587EE-4F45-453B-BB18-C4F67ED9E09D}">
      <dgm:prSet/>
      <dgm:spPr/>
      <dgm:t>
        <a:bodyPr/>
        <a:lstStyle/>
        <a:p>
          <a:endParaRPr lang="de-DE"/>
        </a:p>
      </dgm:t>
    </dgm:pt>
    <dgm:pt modelId="{F75F5260-A3B0-4BF1-8A64-6C1CD25AFEA2}" type="pres">
      <dgm:prSet presAssocID="{672BC7D8-BD98-4F5D-BB24-75291C87E1D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29DFE5A-DF07-4FF2-9D6A-EC7D4FFA3CCF}" type="pres">
      <dgm:prSet presAssocID="{672BC7D8-BD98-4F5D-BB24-75291C87E1D3}" presName="children" presStyleCnt="0"/>
      <dgm:spPr/>
    </dgm:pt>
    <dgm:pt modelId="{6969BF53-02DF-4725-BF68-9D11A774A574}" type="pres">
      <dgm:prSet presAssocID="{672BC7D8-BD98-4F5D-BB24-75291C87E1D3}" presName="child1group" presStyleCnt="0"/>
      <dgm:spPr/>
    </dgm:pt>
    <dgm:pt modelId="{A632B7B6-927B-4352-B903-558CC3B89309}" type="pres">
      <dgm:prSet presAssocID="{672BC7D8-BD98-4F5D-BB24-75291C87E1D3}" presName="child1" presStyleLbl="bgAcc1" presStyleIdx="0" presStyleCnt="4" custScaleX="193817" custLinFactNeighborX="-29906" custLinFactNeighborY="17595"/>
      <dgm:spPr/>
      <dgm:t>
        <a:bodyPr/>
        <a:lstStyle/>
        <a:p>
          <a:endParaRPr lang="de-DE"/>
        </a:p>
      </dgm:t>
    </dgm:pt>
    <dgm:pt modelId="{21F25CE1-744D-45AC-904D-AC0DCD7473AC}" type="pres">
      <dgm:prSet presAssocID="{672BC7D8-BD98-4F5D-BB24-75291C87E1D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278627-FFDA-4DEC-B903-CDD1C8591700}" type="pres">
      <dgm:prSet presAssocID="{672BC7D8-BD98-4F5D-BB24-75291C87E1D3}" presName="child2group" presStyleCnt="0"/>
      <dgm:spPr/>
    </dgm:pt>
    <dgm:pt modelId="{933B86B2-C76B-4594-9B64-2AF33B3B1236}" type="pres">
      <dgm:prSet presAssocID="{672BC7D8-BD98-4F5D-BB24-75291C87E1D3}" presName="child2" presStyleLbl="bgAcc1" presStyleIdx="1" presStyleCnt="4" custScaleX="212586" custLinFactNeighborX="59797" custLinFactNeighborY="24965"/>
      <dgm:spPr/>
      <dgm:t>
        <a:bodyPr/>
        <a:lstStyle/>
        <a:p>
          <a:endParaRPr lang="de-DE"/>
        </a:p>
      </dgm:t>
    </dgm:pt>
    <dgm:pt modelId="{D1CF1DE9-A1F9-4316-B55D-DC407DA3BEA5}" type="pres">
      <dgm:prSet presAssocID="{672BC7D8-BD98-4F5D-BB24-75291C87E1D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132E4-F97C-4BFC-8A45-92710D77B7E3}" type="pres">
      <dgm:prSet presAssocID="{672BC7D8-BD98-4F5D-BB24-75291C87E1D3}" presName="child3group" presStyleCnt="0"/>
      <dgm:spPr/>
    </dgm:pt>
    <dgm:pt modelId="{61AF724E-BA33-4EDA-BE88-E6B61C314BA1}" type="pres">
      <dgm:prSet presAssocID="{672BC7D8-BD98-4F5D-BB24-75291C87E1D3}" presName="child3" presStyleLbl="bgAcc1" presStyleIdx="2" presStyleCnt="4" custScaleX="196544" custScaleY="100350" custLinFactNeighborX="60908" custLinFactNeighborY="-6300"/>
      <dgm:spPr/>
      <dgm:t>
        <a:bodyPr/>
        <a:lstStyle/>
        <a:p>
          <a:endParaRPr lang="de-DE"/>
        </a:p>
      </dgm:t>
    </dgm:pt>
    <dgm:pt modelId="{8A495F27-71A9-413F-A39A-BC00107BADEC}" type="pres">
      <dgm:prSet presAssocID="{672BC7D8-BD98-4F5D-BB24-75291C87E1D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D8987D-8A85-429B-B95B-6F5FC4B5F3AF}" type="pres">
      <dgm:prSet presAssocID="{672BC7D8-BD98-4F5D-BB24-75291C87E1D3}" presName="child4group" presStyleCnt="0"/>
      <dgm:spPr/>
    </dgm:pt>
    <dgm:pt modelId="{58C89469-C940-41DC-96AB-9069D37152E0}" type="pres">
      <dgm:prSet presAssocID="{672BC7D8-BD98-4F5D-BB24-75291C87E1D3}" presName="child4" presStyleLbl="bgAcc1" presStyleIdx="3" presStyleCnt="4" custScaleX="196379" custScaleY="99564" custLinFactNeighborX="-29352" custLinFactNeighborY="-2928"/>
      <dgm:spPr/>
      <dgm:t>
        <a:bodyPr/>
        <a:lstStyle/>
        <a:p>
          <a:endParaRPr lang="de-DE"/>
        </a:p>
      </dgm:t>
    </dgm:pt>
    <dgm:pt modelId="{A83CC02A-9B2A-47A9-BA3A-E4B9A24F927E}" type="pres">
      <dgm:prSet presAssocID="{672BC7D8-BD98-4F5D-BB24-75291C87E1D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AB2134-A6B9-411D-B576-B9DE6E86B2E1}" type="pres">
      <dgm:prSet presAssocID="{672BC7D8-BD98-4F5D-BB24-75291C87E1D3}" presName="childPlaceholder" presStyleCnt="0"/>
      <dgm:spPr/>
    </dgm:pt>
    <dgm:pt modelId="{3853A650-0777-40DA-B7DF-57B4BE499E64}" type="pres">
      <dgm:prSet presAssocID="{672BC7D8-BD98-4F5D-BB24-75291C87E1D3}" presName="circle" presStyleCnt="0"/>
      <dgm:spPr/>
    </dgm:pt>
    <dgm:pt modelId="{8D6902A8-E3EB-4D9B-8B41-888CB24B67A1}" type="pres">
      <dgm:prSet presAssocID="{672BC7D8-BD98-4F5D-BB24-75291C87E1D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46CCD1-8C8C-4C0C-8E6F-29B6908BAAB8}" type="pres">
      <dgm:prSet presAssocID="{672BC7D8-BD98-4F5D-BB24-75291C87E1D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369AE9-F608-4776-92B4-FD853C53A3A0}" type="pres">
      <dgm:prSet presAssocID="{672BC7D8-BD98-4F5D-BB24-75291C87E1D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3A54AA-C87E-46FC-A1D0-7B4B5572FFCA}" type="pres">
      <dgm:prSet presAssocID="{672BC7D8-BD98-4F5D-BB24-75291C87E1D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7BB106-29B9-41A3-AD5C-D6122032C403}" type="pres">
      <dgm:prSet presAssocID="{672BC7D8-BD98-4F5D-BB24-75291C87E1D3}" presName="quadrantPlaceholder" presStyleCnt="0"/>
      <dgm:spPr/>
    </dgm:pt>
    <dgm:pt modelId="{A49E6C34-D4FE-45E9-9656-52AD83EF1327}" type="pres">
      <dgm:prSet presAssocID="{672BC7D8-BD98-4F5D-BB24-75291C87E1D3}" presName="center1" presStyleLbl="fgShp" presStyleIdx="0" presStyleCnt="2"/>
      <dgm:spPr/>
    </dgm:pt>
    <dgm:pt modelId="{EACD8EA1-820C-4324-9E32-FC2C87586D8B}" type="pres">
      <dgm:prSet presAssocID="{672BC7D8-BD98-4F5D-BB24-75291C87E1D3}" presName="center2" presStyleLbl="fgShp" presStyleIdx="1" presStyleCnt="2"/>
      <dgm:spPr/>
    </dgm:pt>
  </dgm:ptLst>
  <dgm:cxnLst>
    <dgm:cxn modelId="{E4FD4445-44C2-4980-982B-EF6E9C8A6052}" type="presOf" srcId="{92E899A7-9852-4768-BD87-D6926E752E24}" destId="{A632B7B6-927B-4352-B903-558CC3B89309}" srcOrd="0" destOrd="0" presId="urn:microsoft.com/office/officeart/2005/8/layout/cycle4"/>
    <dgm:cxn modelId="{98F8DF35-C2EC-43CB-9D5A-745379D4E0B5}" type="presOf" srcId="{6F4B05E0-80A9-4E4C-B9D1-209DC56CC9F7}" destId="{933B86B2-C76B-4594-9B64-2AF33B3B1236}" srcOrd="0" destOrd="3" presId="urn:microsoft.com/office/officeart/2005/8/layout/cycle4"/>
    <dgm:cxn modelId="{C60587EE-4F45-453B-BB18-C4F67ED9E09D}" srcId="{A7F0876A-589D-4C40-BBB8-DB4C44A880AA}" destId="{7677DD39-00A5-4931-8AAA-D52EFF701E5F}" srcOrd="2" destOrd="0" parTransId="{45739502-4123-4CE2-9B80-358A36816B43}" sibTransId="{C694AD6E-F81E-4600-A242-C12D7A241949}"/>
    <dgm:cxn modelId="{778D07C7-4F90-40E3-ADF9-4724C2EB67F1}" type="presOf" srcId="{8F5861DE-0428-4E2A-A7F9-E3261E30B303}" destId="{A83CC02A-9B2A-47A9-BA3A-E4B9A24F927E}" srcOrd="1" destOrd="0" presId="urn:microsoft.com/office/officeart/2005/8/layout/cycle4"/>
    <dgm:cxn modelId="{00F0179A-F227-4A5F-BBEE-FC0FF2FBC98C}" type="presOf" srcId="{CC0C8CE8-6492-4F64-8471-1741110596B4}" destId="{813A54AA-C87E-46FC-A1D0-7B4B5572FFCA}" srcOrd="0" destOrd="0" presId="urn:microsoft.com/office/officeart/2005/8/layout/cycle4"/>
    <dgm:cxn modelId="{6C86E978-70C2-4A6D-A2D9-498AFEAA24C1}" type="presOf" srcId="{6FCF7756-22E6-4704-AE2C-241EE88FF7AC}" destId="{8A495F27-71A9-413F-A39A-BC00107BADEC}" srcOrd="1" destOrd="2" presId="urn:microsoft.com/office/officeart/2005/8/layout/cycle4"/>
    <dgm:cxn modelId="{2D1F2F76-3D82-472B-9EED-A3C41B89746A}" srcId="{6AEC1127-8807-44F9-8D9D-02DBA268F093}" destId="{A7DC2D99-6FF0-4F98-B604-64E97C61A755}" srcOrd="0" destOrd="0" parTransId="{CB51551F-109E-405F-91A4-1CA70982165B}" sibTransId="{A39755EF-5AB5-46B6-8609-5DB04D58386A}"/>
    <dgm:cxn modelId="{CA2A5372-3E1B-4E84-B4D3-494E7BFC4AB5}" type="presOf" srcId="{E618631B-25A3-41BE-9D11-02037322515B}" destId="{58C89469-C940-41DC-96AB-9069D37152E0}" srcOrd="0" destOrd="2" presId="urn:microsoft.com/office/officeart/2005/8/layout/cycle4"/>
    <dgm:cxn modelId="{2F243DFE-5CE1-4742-89B8-C5A7D5B0BFCF}" srcId="{CED12BDC-EAC3-43E8-88F9-984E4F883FD2}" destId="{0D12DA2A-53E9-4E14-8FAD-3B409A7600E6}" srcOrd="2" destOrd="0" parTransId="{D32D3E87-6CB6-45A1-8C38-4D6DBB2B14E7}" sibTransId="{1410DA78-9B8F-4E64-870D-D3109DB06F9B}"/>
    <dgm:cxn modelId="{2461D32C-7200-4960-A9E0-72627C56094E}" type="presOf" srcId="{672BC7D8-BD98-4F5D-BB24-75291C87E1D3}" destId="{F75F5260-A3B0-4BF1-8A64-6C1CD25AFEA2}" srcOrd="0" destOrd="0" presId="urn:microsoft.com/office/officeart/2005/8/layout/cycle4"/>
    <dgm:cxn modelId="{C16D66C2-BF23-4768-A2C7-ECC741508329}" type="presOf" srcId="{6AEC1127-8807-44F9-8D9D-02DBA268F093}" destId="{8C369AE9-F608-4776-92B4-FD853C53A3A0}" srcOrd="0" destOrd="0" presId="urn:microsoft.com/office/officeart/2005/8/layout/cycle4"/>
    <dgm:cxn modelId="{A26AEBC2-6A21-45EB-BA66-D33CFC8F3F31}" type="presOf" srcId="{A65257CD-E25F-4B1D-9B9E-4299AC241B5D}" destId="{D1CF1DE9-A1F9-4316-B55D-DC407DA3BEA5}" srcOrd="1" destOrd="1" presId="urn:microsoft.com/office/officeart/2005/8/layout/cycle4"/>
    <dgm:cxn modelId="{5664D117-5375-42AC-B60B-51B826330F90}" type="presOf" srcId="{DBFDBDCE-9F2C-4B05-BDBC-9CBD1BC0443B}" destId="{D1CF1DE9-A1F9-4316-B55D-DC407DA3BEA5}" srcOrd="1" destOrd="0" presId="urn:microsoft.com/office/officeart/2005/8/layout/cycle4"/>
    <dgm:cxn modelId="{FBE8983F-892F-4452-ADA3-1E71EFFC5DA1}" type="presOf" srcId="{A65257CD-E25F-4B1D-9B9E-4299AC241B5D}" destId="{933B86B2-C76B-4594-9B64-2AF33B3B1236}" srcOrd="0" destOrd="1" presId="urn:microsoft.com/office/officeart/2005/8/layout/cycle4"/>
    <dgm:cxn modelId="{4B1977A5-DF9B-4B65-AA2E-7C3CCBD7A0B0}" type="presOf" srcId="{7677DD39-00A5-4931-8AAA-D52EFF701E5F}" destId="{D1CF1DE9-A1F9-4316-B55D-DC407DA3BEA5}" srcOrd="1" destOrd="2" presId="urn:microsoft.com/office/officeart/2005/8/layout/cycle4"/>
    <dgm:cxn modelId="{BC9A4786-1675-4FA6-8C38-D5807C64A427}" type="presOf" srcId="{6F4B05E0-80A9-4E4C-B9D1-209DC56CC9F7}" destId="{D1CF1DE9-A1F9-4316-B55D-DC407DA3BEA5}" srcOrd="1" destOrd="3" presId="urn:microsoft.com/office/officeart/2005/8/layout/cycle4"/>
    <dgm:cxn modelId="{AB2BFFD4-B2DD-4113-BC35-EF6C1C6B41D4}" srcId="{A7F0876A-589D-4C40-BBB8-DB4C44A880AA}" destId="{A65257CD-E25F-4B1D-9B9E-4299AC241B5D}" srcOrd="1" destOrd="0" parTransId="{040A469D-2DEF-4159-9352-6382C8A24ABA}" sibTransId="{6D070999-B4A5-4B42-9C39-34A638432351}"/>
    <dgm:cxn modelId="{B5A5776A-52CA-49A7-ABBF-7AEA0E3E1A0D}" type="presOf" srcId="{83A34894-BA46-4967-8B6A-79C62D3D31D4}" destId="{A83CC02A-9B2A-47A9-BA3A-E4B9A24F927E}" srcOrd="1" destOrd="1" presId="urn:microsoft.com/office/officeart/2005/8/layout/cycle4"/>
    <dgm:cxn modelId="{506021C3-2B43-487D-A6AB-459EEBE0C591}" type="presOf" srcId="{6FCF7756-22E6-4704-AE2C-241EE88FF7AC}" destId="{61AF724E-BA33-4EDA-BE88-E6B61C314BA1}" srcOrd="0" destOrd="2" presId="urn:microsoft.com/office/officeart/2005/8/layout/cycle4"/>
    <dgm:cxn modelId="{79ADA052-8D9C-42D9-A6E8-424D19D6921E}" type="presOf" srcId="{718F61DB-71CB-499E-8BE8-D2F04D6BA3F1}" destId="{21F25CE1-744D-45AC-904D-AC0DCD7473AC}" srcOrd="1" destOrd="3" presId="urn:microsoft.com/office/officeart/2005/8/layout/cycle4"/>
    <dgm:cxn modelId="{3B884E2E-EEE8-44B4-B03F-AD7009543938}" type="presOf" srcId="{E618631B-25A3-41BE-9D11-02037322515B}" destId="{A83CC02A-9B2A-47A9-BA3A-E4B9A24F927E}" srcOrd="1" destOrd="2" presId="urn:microsoft.com/office/officeart/2005/8/layout/cycle4"/>
    <dgm:cxn modelId="{207B136D-CB1B-4C3F-95A0-0D3AB2B9C292}" srcId="{CC0C8CE8-6492-4F64-8471-1741110596B4}" destId="{83A34894-BA46-4967-8B6A-79C62D3D31D4}" srcOrd="1" destOrd="0" parTransId="{C6A53875-0AD9-49DC-9356-51EAC58CFAF8}" sibTransId="{D9AC04DF-1EB4-4A71-93F7-DAD594678430}"/>
    <dgm:cxn modelId="{C6FE6990-C678-4F56-90B9-1D44F0CE8CC1}" type="presOf" srcId="{4F5E0F70-D151-4296-91FF-4EAAC80B5148}" destId="{A83CC02A-9B2A-47A9-BA3A-E4B9A24F927E}" srcOrd="1" destOrd="3" presId="urn:microsoft.com/office/officeart/2005/8/layout/cycle4"/>
    <dgm:cxn modelId="{A9B0E9CF-A626-42BA-A180-A0D40109D30B}" srcId="{CC0C8CE8-6492-4F64-8471-1741110596B4}" destId="{E618631B-25A3-41BE-9D11-02037322515B}" srcOrd="2" destOrd="0" parTransId="{3BC5B70A-0BC2-4AA7-8E7A-0483F14B9716}" sibTransId="{9D93F513-02B8-4E66-A0EA-BF47FDA7194F}"/>
    <dgm:cxn modelId="{B68D3EBA-9A21-4E2A-8E15-66F99B91E740}" type="presOf" srcId="{A7F0876A-589D-4C40-BBB8-DB4C44A880AA}" destId="{3646CCD1-8C8C-4C0C-8E6F-29B6908BAAB8}" srcOrd="0" destOrd="0" presId="urn:microsoft.com/office/officeart/2005/8/layout/cycle4"/>
    <dgm:cxn modelId="{22BD16D4-61D8-47BF-AFE2-CB94B1D61183}" srcId="{CC0C8CE8-6492-4F64-8471-1741110596B4}" destId="{4F5E0F70-D151-4296-91FF-4EAAC80B5148}" srcOrd="3" destOrd="0" parTransId="{D6FA595C-014D-4BD4-803F-9D61917B3EBD}" sibTransId="{3075666C-9A10-4D01-8F56-155E6C324CA7}"/>
    <dgm:cxn modelId="{319B62A7-BC2F-47DA-954D-59CC78245B17}" type="presOf" srcId="{A7DC2D99-6FF0-4F98-B604-64E97C61A755}" destId="{61AF724E-BA33-4EDA-BE88-E6B61C314BA1}" srcOrd="0" destOrd="0" presId="urn:microsoft.com/office/officeart/2005/8/layout/cycle4"/>
    <dgm:cxn modelId="{A8B3F084-D590-49C7-8775-3544899A5078}" type="presOf" srcId="{8C3464D1-DC9D-4AE3-BA67-910CA644287B}" destId="{8A495F27-71A9-413F-A39A-BC00107BADEC}" srcOrd="1" destOrd="1" presId="urn:microsoft.com/office/officeart/2005/8/layout/cycle4"/>
    <dgm:cxn modelId="{BC4BB7CF-E4CF-4883-9615-181E516C0654}" type="presOf" srcId="{A7DC2D99-6FF0-4F98-B604-64E97C61A755}" destId="{8A495F27-71A9-413F-A39A-BC00107BADEC}" srcOrd="1" destOrd="0" presId="urn:microsoft.com/office/officeart/2005/8/layout/cycle4"/>
    <dgm:cxn modelId="{E50C5B59-38DC-46C8-8DAD-F724ECE652B6}" type="presOf" srcId="{0D12DA2A-53E9-4E14-8FAD-3B409A7600E6}" destId="{21F25CE1-744D-45AC-904D-AC0DCD7473AC}" srcOrd="1" destOrd="2" presId="urn:microsoft.com/office/officeart/2005/8/layout/cycle4"/>
    <dgm:cxn modelId="{06C91A15-317D-4ED2-88D4-52C1092C4758}" srcId="{672BC7D8-BD98-4F5D-BB24-75291C87E1D3}" destId="{A7F0876A-589D-4C40-BBB8-DB4C44A880AA}" srcOrd="1" destOrd="0" parTransId="{A0CEF608-7664-41F7-BD78-4E33FA2D6168}" sibTransId="{3AB7AD1A-99CC-4F11-A854-A7C00E07A7F5}"/>
    <dgm:cxn modelId="{C3899AFB-6475-4046-A2A9-73C48D6F0AA0}" srcId="{672BC7D8-BD98-4F5D-BB24-75291C87E1D3}" destId="{CC0C8CE8-6492-4F64-8471-1741110596B4}" srcOrd="3" destOrd="0" parTransId="{87F32F14-B06E-4B77-A046-8BBB31B4B759}" sibTransId="{68FFB442-FDFB-4FB1-81A7-82483B0CBEE4}"/>
    <dgm:cxn modelId="{F0B08BC0-AA08-42BE-9320-4B452359680A}" srcId="{6AEC1127-8807-44F9-8D9D-02DBA268F093}" destId="{8C3464D1-DC9D-4AE3-BA67-910CA644287B}" srcOrd="1" destOrd="0" parTransId="{4BD16C53-549C-4224-B019-105BD3721A3D}" sibTransId="{20EF3B42-7217-4E0B-BA2F-B5011182025E}"/>
    <dgm:cxn modelId="{FDB32F0B-2704-49C5-892E-138480C541AA}" type="presOf" srcId="{8F5861DE-0428-4E2A-A7F9-E3261E30B303}" destId="{58C89469-C940-41DC-96AB-9069D37152E0}" srcOrd="0" destOrd="0" presId="urn:microsoft.com/office/officeart/2005/8/layout/cycle4"/>
    <dgm:cxn modelId="{54EC7BDE-C68A-4B36-AC90-09996D37F47E}" type="presOf" srcId="{83A34894-BA46-4967-8B6A-79C62D3D31D4}" destId="{58C89469-C940-41DC-96AB-9069D37152E0}" srcOrd="0" destOrd="1" presId="urn:microsoft.com/office/officeart/2005/8/layout/cycle4"/>
    <dgm:cxn modelId="{C135BECA-B6C3-413A-859B-11EDF4D57F4C}" srcId="{A7F0876A-589D-4C40-BBB8-DB4C44A880AA}" destId="{DBFDBDCE-9F2C-4B05-BDBC-9CBD1BC0443B}" srcOrd="0" destOrd="0" parTransId="{D4228A40-01C6-4746-82F0-5190CF49AA61}" sibTransId="{68989C5A-6305-40A9-9E39-4EE13F2BC34D}"/>
    <dgm:cxn modelId="{7022B63E-38C6-41AB-A118-24143C3D0711}" type="presOf" srcId="{718F61DB-71CB-499E-8BE8-D2F04D6BA3F1}" destId="{A632B7B6-927B-4352-B903-558CC3B89309}" srcOrd="0" destOrd="3" presId="urn:microsoft.com/office/officeart/2005/8/layout/cycle4"/>
    <dgm:cxn modelId="{69062496-7DE8-4740-A165-73AF2D7B13DC}" srcId="{A7F0876A-589D-4C40-BBB8-DB4C44A880AA}" destId="{6F4B05E0-80A9-4E4C-B9D1-209DC56CC9F7}" srcOrd="3" destOrd="0" parTransId="{2C9F1FFA-06DC-4AE8-AC72-69F301A2CC46}" sibTransId="{E1BE5CCD-C03A-4C4E-97F0-A9B1DEB40609}"/>
    <dgm:cxn modelId="{925A1FB6-0DC1-43E7-A734-EA069036282D}" srcId="{672BC7D8-BD98-4F5D-BB24-75291C87E1D3}" destId="{6AEC1127-8807-44F9-8D9D-02DBA268F093}" srcOrd="2" destOrd="0" parTransId="{02F10821-809D-4798-A2A1-E962317E8E1F}" sibTransId="{382D13CC-4B89-46E1-A02D-AA477F6B1A41}"/>
    <dgm:cxn modelId="{29350FE6-6B05-4797-B0ED-1CF0FF824B82}" srcId="{6AEC1127-8807-44F9-8D9D-02DBA268F093}" destId="{6FCF7756-22E6-4704-AE2C-241EE88FF7AC}" srcOrd="2" destOrd="0" parTransId="{884570A2-336E-412F-A766-66C322BB6AE3}" sibTransId="{7257F84D-E7BB-4FC6-AEF4-7208B2A41452}"/>
    <dgm:cxn modelId="{42695FEE-BD43-489D-882F-9E308A4FB080}" type="presOf" srcId="{0D12DA2A-53E9-4E14-8FAD-3B409A7600E6}" destId="{A632B7B6-927B-4352-B903-558CC3B89309}" srcOrd="0" destOrd="2" presId="urn:microsoft.com/office/officeart/2005/8/layout/cycle4"/>
    <dgm:cxn modelId="{83C52BF1-30AF-475D-90CB-599BB5AB3A81}" srcId="{CED12BDC-EAC3-43E8-88F9-984E4F883FD2}" destId="{862A3C6E-97D1-4ED3-9E62-AC2DBA74F927}" srcOrd="1" destOrd="0" parTransId="{E1E0AF1E-4E87-483E-9C04-E295622797A1}" sibTransId="{A8A0168C-8B6D-44EA-9D66-74DC982E6A1A}"/>
    <dgm:cxn modelId="{2172DA82-D6A8-43E9-8366-820E248C40DC}" srcId="{CED12BDC-EAC3-43E8-88F9-984E4F883FD2}" destId="{718F61DB-71CB-499E-8BE8-D2F04D6BA3F1}" srcOrd="3" destOrd="0" parTransId="{577945B9-E928-419D-AD3E-6989E2B9BAC4}" sibTransId="{8A3E98BA-CE7D-4354-94EF-5813F8EC5A9F}"/>
    <dgm:cxn modelId="{C4DE40E8-032D-4BCC-86C7-763AF5122767}" type="presOf" srcId="{4F5E0F70-D151-4296-91FF-4EAAC80B5148}" destId="{58C89469-C940-41DC-96AB-9069D37152E0}" srcOrd="0" destOrd="3" presId="urn:microsoft.com/office/officeart/2005/8/layout/cycle4"/>
    <dgm:cxn modelId="{BE49F6B1-D33D-492D-BE06-E691F17C824A}" type="presOf" srcId="{DBFDBDCE-9F2C-4B05-BDBC-9CBD1BC0443B}" destId="{933B86B2-C76B-4594-9B64-2AF33B3B1236}" srcOrd="0" destOrd="0" presId="urn:microsoft.com/office/officeart/2005/8/layout/cycle4"/>
    <dgm:cxn modelId="{60DDFF5C-505D-4EE6-AECF-EF581AAD6580}" type="presOf" srcId="{7677DD39-00A5-4931-8AAA-D52EFF701E5F}" destId="{933B86B2-C76B-4594-9B64-2AF33B3B1236}" srcOrd="0" destOrd="2" presId="urn:microsoft.com/office/officeart/2005/8/layout/cycle4"/>
    <dgm:cxn modelId="{E3FFAFCB-7CBE-46FA-95B6-A5E8252043EF}" type="presOf" srcId="{92E899A7-9852-4768-BD87-D6926E752E24}" destId="{21F25CE1-744D-45AC-904D-AC0DCD7473AC}" srcOrd="1" destOrd="0" presId="urn:microsoft.com/office/officeart/2005/8/layout/cycle4"/>
    <dgm:cxn modelId="{5E730880-679B-48EF-9194-68D8400B351C}" type="presOf" srcId="{862A3C6E-97D1-4ED3-9E62-AC2DBA74F927}" destId="{A632B7B6-927B-4352-B903-558CC3B89309}" srcOrd="0" destOrd="1" presId="urn:microsoft.com/office/officeart/2005/8/layout/cycle4"/>
    <dgm:cxn modelId="{533AA55B-D629-4757-90FB-CF480F0FFDA3}" srcId="{672BC7D8-BD98-4F5D-BB24-75291C87E1D3}" destId="{CED12BDC-EAC3-43E8-88F9-984E4F883FD2}" srcOrd="0" destOrd="0" parTransId="{37D700E8-1493-4F20-BE58-65C7FCAC7182}" sibTransId="{BAE017E1-DAA3-4F69-B1AD-CDB42982365A}"/>
    <dgm:cxn modelId="{E94B1DF8-D383-4B4F-930F-76C198329A72}" srcId="{CC0C8CE8-6492-4F64-8471-1741110596B4}" destId="{8F5861DE-0428-4E2A-A7F9-E3261E30B303}" srcOrd="0" destOrd="0" parTransId="{F547BC4F-91F5-4FC9-9BE7-E51654348CB0}" sibTransId="{8EBFCBD0-DC5A-44F1-8907-41CA8F1A3607}"/>
    <dgm:cxn modelId="{BE8AC3EF-93E2-4D48-9C77-ACBA0D25E75E}" type="presOf" srcId="{8C3464D1-DC9D-4AE3-BA67-910CA644287B}" destId="{61AF724E-BA33-4EDA-BE88-E6B61C314BA1}" srcOrd="0" destOrd="1" presId="urn:microsoft.com/office/officeart/2005/8/layout/cycle4"/>
    <dgm:cxn modelId="{33E32365-980B-42D4-862E-AA36137447CF}" type="presOf" srcId="{862A3C6E-97D1-4ED3-9E62-AC2DBA74F927}" destId="{21F25CE1-744D-45AC-904D-AC0DCD7473AC}" srcOrd="1" destOrd="1" presId="urn:microsoft.com/office/officeart/2005/8/layout/cycle4"/>
    <dgm:cxn modelId="{2EB8627E-A763-48B5-BBCB-57879B39941F}" type="presOf" srcId="{CED12BDC-EAC3-43E8-88F9-984E4F883FD2}" destId="{8D6902A8-E3EB-4D9B-8B41-888CB24B67A1}" srcOrd="0" destOrd="0" presId="urn:microsoft.com/office/officeart/2005/8/layout/cycle4"/>
    <dgm:cxn modelId="{761218F6-8F58-4DD4-B4FB-9B3B84D916AA}" srcId="{CED12BDC-EAC3-43E8-88F9-984E4F883FD2}" destId="{92E899A7-9852-4768-BD87-D6926E752E24}" srcOrd="0" destOrd="0" parTransId="{24A1AF32-37DF-4CA1-82FD-13FE7C3CBA1F}" sibTransId="{65089172-FB7D-4B10-8CB9-2BB296D29746}"/>
    <dgm:cxn modelId="{B89E12E0-9FE7-4209-A80B-C9F8EA5E90A5}" type="presParOf" srcId="{F75F5260-A3B0-4BF1-8A64-6C1CD25AFEA2}" destId="{F29DFE5A-DF07-4FF2-9D6A-EC7D4FFA3CCF}" srcOrd="0" destOrd="0" presId="urn:microsoft.com/office/officeart/2005/8/layout/cycle4"/>
    <dgm:cxn modelId="{472F9BCC-1F6C-40EC-87C6-53475ADDBBE7}" type="presParOf" srcId="{F29DFE5A-DF07-4FF2-9D6A-EC7D4FFA3CCF}" destId="{6969BF53-02DF-4725-BF68-9D11A774A574}" srcOrd="0" destOrd="0" presId="urn:microsoft.com/office/officeart/2005/8/layout/cycle4"/>
    <dgm:cxn modelId="{79D481D0-C0F5-476C-9427-6984EAE52FC8}" type="presParOf" srcId="{6969BF53-02DF-4725-BF68-9D11A774A574}" destId="{A632B7B6-927B-4352-B903-558CC3B89309}" srcOrd="0" destOrd="0" presId="urn:microsoft.com/office/officeart/2005/8/layout/cycle4"/>
    <dgm:cxn modelId="{E7F08C53-AAE0-4F66-AD71-A946EB8B8BA7}" type="presParOf" srcId="{6969BF53-02DF-4725-BF68-9D11A774A574}" destId="{21F25CE1-744D-45AC-904D-AC0DCD7473AC}" srcOrd="1" destOrd="0" presId="urn:microsoft.com/office/officeart/2005/8/layout/cycle4"/>
    <dgm:cxn modelId="{B17C4686-3D07-4A39-B515-A32BFC320172}" type="presParOf" srcId="{F29DFE5A-DF07-4FF2-9D6A-EC7D4FFA3CCF}" destId="{59278627-FFDA-4DEC-B903-CDD1C8591700}" srcOrd="1" destOrd="0" presId="urn:microsoft.com/office/officeart/2005/8/layout/cycle4"/>
    <dgm:cxn modelId="{0583E1FB-F5B6-4E50-B344-C16794B8EDA3}" type="presParOf" srcId="{59278627-FFDA-4DEC-B903-CDD1C8591700}" destId="{933B86B2-C76B-4594-9B64-2AF33B3B1236}" srcOrd="0" destOrd="0" presId="urn:microsoft.com/office/officeart/2005/8/layout/cycle4"/>
    <dgm:cxn modelId="{3BCB2157-014C-4934-AA41-089927D6E778}" type="presParOf" srcId="{59278627-FFDA-4DEC-B903-CDD1C8591700}" destId="{D1CF1DE9-A1F9-4316-B55D-DC407DA3BEA5}" srcOrd="1" destOrd="0" presId="urn:microsoft.com/office/officeart/2005/8/layout/cycle4"/>
    <dgm:cxn modelId="{D5E98FEF-7D64-4B52-9BB0-E56918CCF555}" type="presParOf" srcId="{F29DFE5A-DF07-4FF2-9D6A-EC7D4FFA3CCF}" destId="{204132E4-F97C-4BFC-8A45-92710D77B7E3}" srcOrd="2" destOrd="0" presId="urn:microsoft.com/office/officeart/2005/8/layout/cycle4"/>
    <dgm:cxn modelId="{D2DE28FE-2D2F-4591-B94B-95998278A5D6}" type="presParOf" srcId="{204132E4-F97C-4BFC-8A45-92710D77B7E3}" destId="{61AF724E-BA33-4EDA-BE88-E6B61C314BA1}" srcOrd="0" destOrd="0" presId="urn:microsoft.com/office/officeart/2005/8/layout/cycle4"/>
    <dgm:cxn modelId="{5867BFFA-F9C1-4B8E-926F-82C9C545244D}" type="presParOf" srcId="{204132E4-F97C-4BFC-8A45-92710D77B7E3}" destId="{8A495F27-71A9-413F-A39A-BC00107BADEC}" srcOrd="1" destOrd="0" presId="urn:microsoft.com/office/officeart/2005/8/layout/cycle4"/>
    <dgm:cxn modelId="{2823DD0E-6939-475A-8117-821E88773AA5}" type="presParOf" srcId="{F29DFE5A-DF07-4FF2-9D6A-EC7D4FFA3CCF}" destId="{DCD8987D-8A85-429B-B95B-6F5FC4B5F3AF}" srcOrd="3" destOrd="0" presId="urn:microsoft.com/office/officeart/2005/8/layout/cycle4"/>
    <dgm:cxn modelId="{5B82EB02-2557-43F6-A641-25832A492195}" type="presParOf" srcId="{DCD8987D-8A85-429B-B95B-6F5FC4B5F3AF}" destId="{58C89469-C940-41DC-96AB-9069D37152E0}" srcOrd="0" destOrd="0" presId="urn:microsoft.com/office/officeart/2005/8/layout/cycle4"/>
    <dgm:cxn modelId="{9150BD3E-1C0F-4AF0-954E-7BE088842B80}" type="presParOf" srcId="{DCD8987D-8A85-429B-B95B-6F5FC4B5F3AF}" destId="{A83CC02A-9B2A-47A9-BA3A-E4B9A24F927E}" srcOrd="1" destOrd="0" presId="urn:microsoft.com/office/officeart/2005/8/layout/cycle4"/>
    <dgm:cxn modelId="{4D683F9F-D960-4498-9D27-2959A4CF5A6F}" type="presParOf" srcId="{F29DFE5A-DF07-4FF2-9D6A-EC7D4FFA3CCF}" destId="{D6AB2134-A6B9-411D-B576-B9DE6E86B2E1}" srcOrd="4" destOrd="0" presId="urn:microsoft.com/office/officeart/2005/8/layout/cycle4"/>
    <dgm:cxn modelId="{0E2DE74D-152E-42A0-B63E-573E0449D150}" type="presParOf" srcId="{F75F5260-A3B0-4BF1-8A64-6C1CD25AFEA2}" destId="{3853A650-0777-40DA-B7DF-57B4BE499E64}" srcOrd="1" destOrd="0" presId="urn:microsoft.com/office/officeart/2005/8/layout/cycle4"/>
    <dgm:cxn modelId="{8E579EFE-B9E9-4204-90BA-6E879A51050F}" type="presParOf" srcId="{3853A650-0777-40DA-B7DF-57B4BE499E64}" destId="{8D6902A8-E3EB-4D9B-8B41-888CB24B67A1}" srcOrd="0" destOrd="0" presId="urn:microsoft.com/office/officeart/2005/8/layout/cycle4"/>
    <dgm:cxn modelId="{C23DE10B-B3D9-49DE-B327-85573160A022}" type="presParOf" srcId="{3853A650-0777-40DA-B7DF-57B4BE499E64}" destId="{3646CCD1-8C8C-4C0C-8E6F-29B6908BAAB8}" srcOrd="1" destOrd="0" presId="urn:microsoft.com/office/officeart/2005/8/layout/cycle4"/>
    <dgm:cxn modelId="{B5A01BF7-6059-49C5-B90E-ADDE84ED10DA}" type="presParOf" srcId="{3853A650-0777-40DA-B7DF-57B4BE499E64}" destId="{8C369AE9-F608-4776-92B4-FD853C53A3A0}" srcOrd="2" destOrd="0" presId="urn:microsoft.com/office/officeart/2005/8/layout/cycle4"/>
    <dgm:cxn modelId="{04568086-2E49-4F8A-814C-6800417C28DE}" type="presParOf" srcId="{3853A650-0777-40DA-B7DF-57B4BE499E64}" destId="{813A54AA-C87E-46FC-A1D0-7B4B5572FFCA}" srcOrd="3" destOrd="0" presId="urn:microsoft.com/office/officeart/2005/8/layout/cycle4"/>
    <dgm:cxn modelId="{F7996A29-55EF-459E-A3F1-538F115F5BA2}" type="presParOf" srcId="{3853A650-0777-40DA-B7DF-57B4BE499E64}" destId="{2A7BB106-29B9-41A3-AD5C-D6122032C403}" srcOrd="4" destOrd="0" presId="urn:microsoft.com/office/officeart/2005/8/layout/cycle4"/>
    <dgm:cxn modelId="{5A706301-2DFB-42EE-9C55-30E4E1F38520}" type="presParOf" srcId="{F75F5260-A3B0-4BF1-8A64-6C1CD25AFEA2}" destId="{A49E6C34-D4FE-45E9-9656-52AD83EF1327}" srcOrd="2" destOrd="0" presId="urn:microsoft.com/office/officeart/2005/8/layout/cycle4"/>
    <dgm:cxn modelId="{CFB23482-24AC-42C5-9EAF-A1F5737F197F}" type="presParOf" srcId="{F75F5260-A3B0-4BF1-8A64-6C1CD25AFEA2}" destId="{EACD8EA1-820C-4324-9E32-FC2C87586D8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E4466-0905-4E96-AA7B-76B5594630A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B775486-68C1-44F7-9C75-651E39D12555}">
      <dgm:prSet phldrT="[Text]"/>
      <dgm:spPr/>
      <dgm:t>
        <a:bodyPr/>
        <a:lstStyle/>
        <a:p>
          <a:r>
            <a:rPr lang="de-DE" b="1" dirty="0" smtClean="0"/>
            <a:t>Bündelung von </a:t>
          </a:r>
        </a:p>
        <a:p>
          <a:r>
            <a:rPr lang="de-DE" b="1" dirty="0" smtClean="0"/>
            <a:t>Forschung, Lehre</a:t>
          </a:r>
        </a:p>
        <a:p>
          <a:r>
            <a:rPr lang="de-DE" b="1" dirty="0" smtClean="0"/>
            <a:t>Technologietransfer</a:t>
          </a:r>
        </a:p>
        <a:p>
          <a:r>
            <a:rPr lang="de-DE" b="1" dirty="0" smtClean="0"/>
            <a:t>Infrastruktur</a:t>
          </a:r>
          <a:endParaRPr lang="de-DE" b="1" dirty="0"/>
        </a:p>
      </dgm:t>
    </dgm:pt>
    <dgm:pt modelId="{48DE76F9-8852-4510-85EC-EDCECAF8CF60}" type="parTrans" cxnId="{23218623-1169-4333-8368-9E1BA5D70DD3}">
      <dgm:prSet/>
      <dgm:spPr/>
      <dgm:t>
        <a:bodyPr/>
        <a:lstStyle/>
        <a:p>
          <a:endParaRPr lang="de-DE"/>
        </a:p>
      </dgm:t>
    </dgm:pt>
    <dgm:pt modelId="{70A18F26-5416-48AC-929F-29D712BA0990}" type="sibTrans" cxnId="{23218623-1169-4333-8368-9E1BA5D70DD3}">
      <dgm:prSet/>
      <dgm:spPr/>
      <dgm:t>
        <a:bodyPr/>
        <a:lstStyle/>
        <a:p>
          <a:endParaRPr lang="de-DE"/>
        </a:p>
      </dgm:t>
    </dgm:pt>
    <dgm:pt modelId="{44DD3E0D-0AAF-41CD-8BC3-BC68C54D666D}">
      <dgm:prSet phldrT="[Text]"/>
      <dgm:spPr/>
      <dgm:t>
        <a:bodyPr/>
        <a:lstStyle/>
        <a:p>
          <a:r>
            <a:rPr lang="de-DE" b="1" dirty="0" smtClean="0">
              <a:solidFill>
                <a:schemeClr val="accent3"/>
              </a:solidFill>
            </a:rPr>
            <a:t>Standort UKJ</a:t>
          </a:r>
        </a:p>
        <a:p>
          <a:r>
            <a:rPr lang="de-DE" dirty="0" smtClean="0"/>
            <a:t>Medizin, Diagnostik, Therapie</a:t>
          </a:r>
        </a:p>
      </dgm:t>
    </dgm:pt>
    <dgm:pt modelId="{08ADBEA8-6297-47B3-AFCA-9216B8AA462B}" type="parTrans" cxnId="{C6CD2C1E-2513-44BE-B25B-47F5375A984A}">
      <dgm:prSet/>
      <dgm:spPr/>
      <dgm:t>
        <a:bodyPr/>
        <a:lstStyle/>
        <a:p>
          <a:endParaRPr lang="de-DE"/>
        </a:p>
      </dgm:t>
    </dgm:pt>
    <dgm:pt modelId="{CED44390-EE64-4DD1-A892-33F2F2122DC8}" type="sibTrans" cxnId="{C6CD2C1E-2513-44BE-B25B-47F5375A984A}">
      <dgm:prSet/>
      <dgm:spPr/>
      <dgm:t>
        <a:bodyPr/>
        <a:lstStyle/>
        <a:p>
          <a:endParaRPr lang="de-DE"/>
        </a:p>
      </dgm:t>
    </dgm:pt>
    <dgm:pt modelId="{C7191BF5-DC36-4AE6-8681-89163451034F}">
      <dgm:prSet phldrT="[Text]"/>
      <dgm:spPr/>
      <dgm:t>
        <a:bodyPr/>
        <a:lstStyle/>
        <a:p>
          <a:r>
            <a:rPr lang="de-DE" b="1" dirty="0" smtClean="0">
              <a:solidFill>
                <a:schemeClr val="accent3"/>
              </a:solidFill>
            </a:rPr>
            <a:t>Standort Beutenberg-Campus</a:t>
          </a:r>
        </a:p>
        <a:p>
          <a:r>
            <a:rPr lang="de-DE" dirty="0" smtClean="0"/>
            <a:t>Ingenieurwesen</a:t>
          </a:r>
          <a:endParaRPr lang="de-DE" dirty="0"/>
        </a:p>
      </dgm:t>
    </dgm:pt>
    <dgm:pt modelId="{A279EC70-FE67-452E-A47D-3F646E87AF67}" type="parTrans" cxnId="{86FD8130-3778-4393-AEDC-C56662F4468B}">
      <dgm:prSet/>
      <dgm:spPr/>
      <dgm:t>
        <a:bodyPr/>
        <a:lstStyle/>
        <a:p>
          <a:endParaRPr lang="de-DE"/>
        </a:p>
      </dgm:t>
    </dgm:pt>
    <dgm:pt modelId="{159C689C-831E-4EE4-9D0B-9FB723F5BE90}" type="sibTrans" cxnId="{86FD8130-3778-4393-AEDC-C56662F4468B}">
      <dgm:prSet/>
      <dgm:spPr/>
      <dgm:t>
        <a:bodyPr/>
        <a:lstStyle/>
        <a:p>
          <a:endParaRPr lang="de-DE"/>
        </a:p>
      </dgm:t>
    </dgm:pt>
    <dgm:pt modelId="{A453FB9A-09B6-47EF-A6E4-623E75AB4378}">
      <dgm:prSet phldrT="[Text]"/>
      <dgm:spPr/>
      <dgm:t>
        <a:bodyPr/>
        <a:lstStyle/>
        <a:p>
          <a:r>
            <a:rPr lang="de-DE" b="1" dirty="0" smtClean="0">
              <a:solidFill>
                <a:schemeClr val="accent3"/>
              </a:solidFill>
            </a:rPr>
            <a:t>Standort </a:t>
          </a:r>
        </a:p>
        <a:p>
          <a:r>
            <a:rPr lang="de-DE" b="1" dirty="0" err="1" smtClean="0">
              <a:solidFill>
                <a:schemeClr val="accent3"/>
              </a:solidFill>
            </a:rPr>
            <a:t>JenTower</a:t>
          </a:r>
          <a:endParaRPr lang="de-DE" b="1" dirty="0" smtClean="0">
            <a:solidFill>
              <a:schemeClr val="accent3"/>
            </a:solidFill>
          </a:endParaRPr>
        </a:p>
        <a:p>
          <a:r>
            <a:rPr lang="de-DE" dirty="0" smtClean="0"/>
            <a:t>Informatik, </a:t>
          </a:r>
        </a:p>
        <a:p>
          <a:r>
            <a:rPr lang="de-DE" dirty="0" smtClean="0"/>
            <a:t>E-Commerce</a:t>
          </a:r>
          <a:endParaRPr lang="de-DE" dirty="0"/>
        </a:p>
      </dgm:t>
    </dgm:pt>
    <dgm:pt modelId="{DF607FB3-A9B6-45A5-9A22-3F8EF7C869D7}" type="parTrans" cxnId="{63C6126F-1BEF-4EAF-84FC-02C1122540DC}">
      <dgm:prSet/>
      <dgm:spPr/>
      <dgm:t>
        <a:bodyPr/>
        <a:lstStyle/>
        <a:p>
          <a:endParaRPr lang="de-DE"/>
        </a:p>
      </dgm:t>
    </dgm:pt>
    <dgm:pt modelId="{139E16B4-94E8-41A4-B02F-4599447C93E0}" type="sibTrans" cxnId="{63C6126F-1BEF-4EAF-84FC-02C1122540DC}">
      <dgm:prSet/>
      <dgm:spPr/>
      <dgm:t>
        <a:bodyPr/>
        <a:lstStyle/>
        <a:p>
          <a:endParaRPr lang="de-DE"/>
        </a:p>
      </dgm:t>
    </dgm:pt>
    <dgm:pt modelId="{4C7BF501-3333-41F5-9770-952652D591D1}">
      <dgm:prSet phldrT="[Text]"/>
      <dgm:spPr/>
      <dgm:t>
        <a:bodyPr/>
        <a:lstStyle/>
        <a:p>
          <a:r>
            <a:rPr lang="de-DE" b="1" dirty="0" smtClean="0">
              <a:solidFill>
                <a:schemeClr val="accent3"/>
              </a:solidFill>
            </a:rPr>
            <a:t>Standort</a:t>
          </a:r>
        </a:p>
        <a:p>
          <a:r>
            <a:rPr lang="de-DE" b="1" dirty="0" smtClean="0">
              <a:solidFill>
                <a:schemeClr val="accent3"/>
              </a:solidFill>
            </a:rPr>
            <a:t>Max-Wien-Platz</a:t>
          </a:r>
        </a:p>
        <a:p>
          <a:r>
            <a:rPr lang="de-DE" dirty="0" smtClean="0"/>
            <a:t>Optik, </a:t>
          </a:r>
          <a:r>
            <a:rPr lang="de-DE" dirty="0" err="1" smtClean="0"/>
            <a:t>Photonik</a:t>
          </a:r>
          <a:r>
            <a:rPr lang="de-DE" dirty="0" smtClean="0"/>
            <a:t>, Neue Materialien</a:t>
          </a:r>
          <a:endParaRPr lang="de-DE" dirty="0"/>
        </a:p>
      </dgm:t>
    </dgm:pt>
    <dgm:pt modelId="{6C65D693-7FA3-44ED-BB65-A66F655E2F18}" type="parTrans" cxnId="{7348E09B-6FE9-4228-B171-47A371093B9B}">
      <dgm:prSet/>
      <dgm:spPr/>
      <dgm:t>
        <a:bodyPr/>
        <a:lstStyle/>
        <a:p>
          <a:endParaRPr lang="de-DE"/>
        </a:p>
      </dgm:t>
    </dgm:pt>
    <dgm:pt modelId="{6B771405-CF2C-46E1-8075-B421E107255E}" type="sibTrans" cxnId="{7348E09B-6FE9-4228-B171-47A371093B9B}">
      <dgm:prSet/>
      <dgm:spPr/>
      <dgm:t>
        <a:bodyPr/>
        <a:lstStyle/>
        <a:p>
          <a:endParaRPr lang="de-DE"/>
        </a:p>
      </dgm:t>
    </dgm:pt>
    <dgm:pt modelId="{3FD09DFF-5D49-4DC4-ACF8-A91BA148DF3C}" type="pres">
      <dgm:prSet presAssocID="{CABE4466-0905-4E96-AA7B-76B5594630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D2E753-BD6D-4FDC-A3FE-CC991670C1D7}" type="pres">
      <dgm:prSet presAssocID="{2B775486-68C1-44F7-9C75-651E39D12555}" presName="centerShape" presStyleLbl="node0" presStyleIdx="0" presStyleCnt="1"/>
      <dgm:spPr/>
      <dgm:t>
        <a:bodyPr/>
        <a:lstStyle/>
        <a:p>
          <a:endParaRPr lang="de-DE"/>
        </a:p>
      </dgm:t>
    </dgm:pt>
    <dgm:pt modelId="{A6C84B8B-6FAC-456A-A342-0545DD16DD31}" type="pres">
      <dgm:prSet presAssocID="{44DD3E0D-0AAF-41CD-8BC3-BC68C54D66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581F68-86B5-47F8-BFB1-CC2175D72B38}" type="pres">
      <dgm:prSet presAssocID="{44DD3E0D-0AAF-41CD-8BC3-BC68C54D666D}" presName="dummy" presStyleCnt="0"/>
      <dgm:spPr/>
    </dgm:pt>
    <dgm:pt modelId="{C1D7FF10-4934-4897-BD65-66C3972116AB}" type="pres">
      <dgm:prSet presAssocID="{CED44390-EE64-4DD1-A892-33F2F2122DC8}" presName="sibTrans" presStyleLbl="sibTrans2D1" presStyleIdx="0" presStyleCnt="4"/>
      <dgm:spPr/>
      <dgm:t>
        <a:bodyPr/>
        <a:lstStyle/>
        <a:p>
          <a:endParaRPr lang="de-DE"/>
        </a:p>
      </dgm:t>
    </dgm:pt>
    <dgm:pt modelId="{D061C032-FDD2-45FE-875A-2D39F3C899F3}" type="pres">
      <dgm:prSet presAssocID="{C7191BF5-DC36-4AE6-8681-8916345103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7EF726-EA0D-4690-A101-7115D4AC8474}" type="pres">
      <dgm:prSet presAssocID="{C7191BF5-DC36-4AE6-8681-89163451034F}" presName="dummy" presStyleCnt="0"/>
      <dgm:spPr/>
    </dgm:pt>
    <dgm:pt modelId="{F90BDF0B-26DF-4921-8D82-A5986C2EA3E4}" type="pres">
      <dgm:prSet presAssocID="{159C689C-831E-4EE4-9D0B-9FB723F5BE90}" presName="sibTrans" presStyleLbl="sibTrans2D1" presStyleIdx="1" presStyleCnt="4"/>
      <dgm:spPr/>
      <dgm:t>
        <a:bodyPr/>
        <a:lstStyle/>
        <a:p>
          <a:endParaRPr lang="de-DE"/>
        </a:p>
      </dgm:t>
    </dgm:pt>
    <dgm:pt modelId="{2A283BC9-2EF5-43B1-8000-CE51D8EE8A11}" type="pres">
      <dgm:prSet presAssocID="{A453FB9A-09B6-47EF-A6E4-623E75AB43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3D46BE-BD67-4ED3-8DAB-C58A5B4E2397}" type="pres">
      <dgm:prSet presAssocID="{A453FB9A-09B6-47EF-A6E4-623E75AB4378}" presName="dummy" presStyleCnt="0"/>
      <dgm:spPr/>
    </dgm:pt>
    <dgm:pt modelId="{364FCF54-CA37-45AB-BDF3-92D466A98A76}" type="pres">
      <dgm:prSet presAssocID="{139E16B4-94E8-41A4-B02F-4599447C93E0}" presName="sibTrans" presStyleLbl="sibTrans2D1" presStyleIdx="2" presStyleCnt="4"/>
      <dgm:spPr/>
      <dgm:t>
        <a:bodyPr/>
        <a:lstStyle/>
        <a:p>
          <a:endParaRPr lang="de-DE"/>
        </a:p>
      </dgm:t>
    </dgm:pt>
    <dgm:pt modelId="{53AF64DE-38A1-4509-976D-3AD2CA5368DD}" type="pres">
      <dgm:prSet presAssocID="{4C7BF501-3333-41F5-9770-952652D591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90DBD-CA89-41AF-99E6-8035DAFA9CFA}" type="pres">
      <dgm:prSet presAssocID="{4C7BF501-3333-41F5-9770-952652D591D1}" presName="dummy" presStyleCnt="0"/>
      <dgm:spPr/>
    </dgm:pt>
    <dgm:pt modelId="{6E56EDFD-31B2-44A6-94C1-B1443B967E57}" type="pres">
      <dgm:prSet presAssocID="{6B771405-CF2C-46E1-8075-B421E107255E}" presName="sibTrans" presStyleLbl="sibTrans2D1" presStyleIdx="3" presStyleCnt="4" custScaleX="105981" custScaleY="101373"/>
      <dgm:spPr/>
      <dgm:t>
        <a:bodyPr/>
        <a:lstStyle/>
        <a:p>
          <a:endParaRPr lang="de-DE"/>
        </a:p>
      </dgm:t>
    </dgm:pt>
  </dgm:ptLst>
  <dgm:cxnLst>
    <dgm:cxn modelId="{F7B44411-8000-44AB-9794-F2136743AA09}" type="presOf" srcId="{44DD3E0D-0AAF-41CD-8BC3-BC68C54D666D}" destId="{A6C84B8B-6FAC-456A-A342-0545DD16DD31}" srcOrd="0" destOrd="0" presId="urn:microsoft.com/office/officeart/2005/8/layout/radial6"/>
    <dgm:cxn modelId="{23218623-1169-4333-8368-9E1BA5D70DD3}" srcId="{CABE4466-0905-4E96-AA7B-76B5594630AC}" destId="{2B775486-68C1-44F7-9C75-651E39D12555}" srcOrd="0" destOrd="0" parTransId="{48DE76F9-8852-4510-85EC-EDCECAF8CF60}" sibTransId="{70A18F26-5416-48AC-929F-29D712BA0990}"/>
    <dgm:cxn modelId="{7F85A050-516F-4D47-800B-1619C6FD71CC}" type="presOf" srcId="{C7191BF5-DC36-4AE6-8681-89163451034F}" destId="{D061C032-FDD2-45FE-875A-2D39F3C899F3}" srcOrd="0" destOrd="0" presId="urn:microsoft.com/office/officeart/2005/8/layout/radial6"/>
    <dgm:cxn modelId="{8106215E-E8C5-4D89-A9EF-D490CCC62550}" type="presOf" srcId="{6B771405-CF2C-46E1-8075-B421E107255E}" destId="{6E56EDFD-31B2-44A6-94C1-B1443B967E57}" srcOrd="0" destOrd="0" presId="urn:microsoft.com/office/officeart/2005/8/layout/radial6"/>
    <dgm:cxn modelId="{6C89FDBE-A69B-4B2F-AFBB-395FD3BEBD97}" type="presOf" srcId="{139E16B4-94E8-41A4-B02F-4599447C93E0}" destId="{364FCF54-CA37-45AB-BDF3-92D466A98A76}" srcOrd="0" destOrd="0" presId="urn:microsoft.com/office/officeart/2005/8/layout/radial6"/>
    <dgm:cxn modelId="{2EE2261E-A386-4A7A-BA31-EA8255A9619E}" type="presOf" srcId="{159C689C-831E-4EE4-9D0B-9FB723F5BE90}" destId="{F90BDF0B-26DF-4921-8D82-A5986C2EA3E4}" srcOrd="0" destOrd="0" presId="urn:microsoft.com/office/officeart/2005/8/layout/radial6"/>
    <dgm:cxn modelId="{D539B865-D152-4058-904F-6BA8DBE6BEBF}" type="presOf" srcId="{CED44390-EE64-4DD1-A892-33F2F2122DC8}" destId="{C1D7FF10-4934-4897-BD65-66C3972116AB}" srcOrd="0" destOrd="0" presId="urn:microsoft.com/office/officeart/2005/8/layout/radial6"/>
    <dgm:cxn modelId="{7348E09B-6FE9-4228-B171-47A371093B9B}" srcId="{2B775486-68C1-44F7-9C75-651E39D12555}" destId="{4C7BF501-3333-41F5-9770-952652D591D1}" srcOrd="3" destOrd="0" parTransId="{6C65D693-7FA3-44ED-BB65-A66F655E2F18}" sibTransId="{6B771405-CF2C-46E1-8075-B421E107255E}"/>
    <dgm:cxn modelId="{19559E70-AF10-404F-8A3D-1BDF5109A09F}" type="presOf" srcId="{A453FB9A-09B6-47EF-A6E4-623E75AB4378}" destId="{2A283BC9-2EF5-43B1-8000-CE51D8EE8A11}" srcOrd="0" destOrd="0" presId="urn:microsoft.com/office/officeart/2005/8/layout/radial6"/>
    <dgm:cxn modelId="{535BE407-5824-4F94-9E47-1D5134295EA2}" type="presOf" srcId="{4C7BF501-3333-41F5-9770-952652D591D1}" destId="{53AF64DE-38A1-4509-976D-3AD2CA5368DD}" srcOrd="0" destOrd="0" presId="urn:microsoft.com/office/officeart/2005/8/layout/radial6"/>
    <dgm:cxn modelId="{86FD8130-3778-4393-AEDC-C56662F4468B}" srcId="{2B775486-68C1-44F7-9C75-651E39D12555}" destId="{C7191BF5-DC36-4AE6-8681-89163451034F}" srcOrd="1" destOrd="0" parTransId="{A279EC70-FE67-452E-A47D-3F646E87AF67}" sibTransId="{159C689C-831E-4EE4-9D0B-9FB723F5BE90}"/>
    <dgm:cxn modelId="{63C6126F-1BEF-4EAF-84FC-02C1122540DC}" srcId="{2B775486-68C1-44F7-9C75-651E39D12555}" destId="{A453FB9A-09B6-47EF-A6E4-623E75AB4378}" srcOrd="2" destOrd="0" parTransId="{DF607FB3-A9B6-45A5-9A22-3F8EF7C869D7}" sibTransId="{139E16B4-94E8-41A4-B02F-4599447C93E0}"/>
    <dgm:cxn modelId="{C6CD2C1E-2513-44BE-B25B-47F5375A984A}" srcId="{2B775486-68C1-44F7-9C75-651E39D12555}" destId="{44DD3E0D-0AAF-41CD-8BC3-BC68C54D666D}" srcOrd="0" destOrd="0" parTransId="{08ADBEA8-6297-47B3-AFCA-9216B8AA462B}" sibTransId="{CED44390-EE64-4DD1-A892-33F2F2122DC8}"/>
    <dgm:cxn modelId="{C44110DD-2F69-46D2-A4EA-0A8EA1671900}" type="presOf" srcId="{2B775486-68C1-44F7-9C75-651E39D12555}" destId="{FAD2E753-BD6D-4FDC-A3FE-CC991670C1D7}" srcOrd="0" destOrd="0" presId="urn:microsoft.com/office/officeart/2005/8/layout/radial6"/>
    <dgm:cxn modelId="{CCF6F20D-6FBD-4FF7-AA4D-83837BFB91E4}" type="presOf" srcId="{CABE4466-0905-4E96-AA7B-76B5594630AC}" destId="{3FD09DFF-5D49-4DC4-ACF8-A91BA148DF3C}" srcOrd="0" destOrd="0" presId="urn:microsoft.com/office/officeart/2005/8/layout/radial6"/>
    <dgm:cxn modelId="{DD16628E-FB99-44BE-A4DA-5FFD531461B7}" type="presParOf" srcId="{3FD09DFF-5D49-4DC4-ACF8-A91BA148DF3C}" destId="{FAD2E753-BD6D-4FDC-A3FE-CC991670C1D7}" srcOrd="0" destOrd="0" presId="urn:microsoft.com/office/officeart/2005/8/layout/radial6"/>
    <dgm:cxn modelId="{DFADB913-10E5-4076-BE14-25DD776BB4DF}" type="presParOf" srcId="{3FD09DFF-5D49-4DC4-ACF8-A91BA148DF3C}" destId="{A6C84B8B-6FAC-456A-A342-0545DD16DD31}" srcOrd="1" destOrd="0" presId="urn:microsoft.com/office/officeart/2005/8/layout/radial6"/>
    <dgm:cxn modelId="{0231C6C0-2751-46F9-9389-4013EF2E7E58}" type="presParOf" srcId="{3FD09DFF-5D49-4DC4-ACF8-A91BA148DF3C}" destId="{8A581F68-86B5-47F8-BFB1-CC2175D72B38}" srcOrd="2" destOrd="0" presId="urn:microsoft.com/office/officeart/2005/8/layout/radial6"/>
    <dgm:cxn modelId="{B4B23B95-BE7B-419F-9990-0418152885A8}" type="presParOf" srcId="{3FD09DFF-5D49-4DC4-ACF8-A91BA148DF3C}" destId="{C1D7FF10-4934-4897-BD65-66C3972116AB}" srcOrd="3" destOrd="0" presId="urn:microsoft.com/office/officeart/2005/8/layout/radial6"/>
    <dgm:cxn modelId="{7E9D49A2-1632-44BD-A04E-6925DB935A5C}" type="presParOf" srcId="{3FD09DFF-5D49-4DC4-ACF8-A91BA148DF3C}" destId="{D061C032-FDD2-45FE-875A-2D39F3C899F3}" srcOrd="4" destOrd="0" presId="urn:microsoft.com/office/officeart/2005/8/layout/radial6"/>
    <dgm:cxn modelId="{54080572-E805-4806-8715-79998E3FD6E8}" type="presParOf" srcId="{3FD09DFF-5D49-4DC4-ACF8-A91BA148DF3C}" destId="{C77EF726-EA0D-4690-A101-7115D4AC8474}" srcOrd="5" destOrd="0" presId="urn:microsoft.com/office/officeart/2005/8/layout/radial6"/>
    <dgm:cxn modelId="{0933B5A7-41A4-4582-A917-0616FFD4F44B}" type="presParOf" srcId="{3FD09DFF-5D49-4DC4-ACF8-A91BA148DF3C}" destId="{F90BDF0B-26DF-4921-8D82-A5986C2EA3E4}" srcOrd="6" destOrd="0" presId="urn:microsoft.com/office/officeart/2005/8/layout/radial6"/>
    <dgm:cxn modelId="{195CD94A-094A-4C3B-920B-22E0955A2853}" type="presParOf" srcId="{3FD09DFF-5D49-4DC4-ACF8-A91BA148DF3C}" destId="{2A283BC9-2EF5-43B1-8000-CE51D8EE8A11}" srcOrd="7" destOrd="0" presId="urn:microsoft.com/office/officeart/2005/8/layout/radial6"/>
    <dgm:cxn modelId="{91CA629E-6546-4451-AB37-50AD4A113D69}" type="presParOf" srcId="{3FD09DFF-5D49-4DC4-ACF8-A91BA148DF3C}" destId="{133D46BE-BD67-4ED3-8DAB-C58A5B4E2397}" srcOrd="8" destOrd="0" presId="urn:microsoft.com/office/officeart/2005/8/layout/radial6"/>
    <dgm:cxn modelId="{9258EA6E-AA85-4200-8927-1D2923101B22}" type="presParOf" srcId="{3FD09DFF-5D49-4DC4-ACF8-A91BA148DF3C}" destId="{364FCF54-CA37-45AB-BDF3-92D466A98A76}" srcOrd="9" destOrd="0" presId="urn:microsoft.com/office/officeart/2005/8/layout/radial6"/>
    <dgm:cxn modelId="{79E4DD4E-EFA7-4895-81AA-ABDD2D5EE0D8}" type="presParOf" srcId="{3FD09DFF-5D49-4DC4-ACF8-A91BA148DF3C}" destId="{53AF64DE-38A1-4509-976D-3AD2CA5368DD}" srcOrd="10" destOrd="0" presId="urn:microsoft.com/office/officeart/2005/8/layout/radial6"/>
    <dgm:cxn modelId="{75326C48-3B79-4BF9-BEC4-6CC8A70467A6}" type="presParOf" srcId="{3FD09DFF-5D49-4DC4-ACF8-A91BA148DF3C}" destId="{FDE90DBD-CA89-41AF-99E6-8035DAFA9CFA}" srcOrd="11" destOrd="0" presId="urn:microsoft.com/office/officeart/2005/8/layout/radial6"/>
    <dgm:cxn modelId="{54CE1051-68DC-49D3-A91D-53BE0C60864A}" type="presParOf" srcId="{3FD09DFF-5D49-4DC4-ACF8-A91BA148DF3C}" destId="{6E56EDFD-31B2-44A6-94C1-B1443B967E5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559A9E-33B3-4E81-88FA-6AED9A7513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5E86975-39BA-4268-9404-3CDBA027FD32}">
      <dgm:prSet phldrT="[Text]" custT="1"/>
      <dgm:spPr/>
      <dgm:t>
        <a:bodyPr/>
        <a:lstStyle/>
        <a:p>
          <a:r>
            <a:rPr lang="de-DE" sz="2000" dirty="0" smtClean="0"/>
            <a:t>Uni-intern</a:t>
          </a:r>
          <a:endParaRPr lang="de-DE" sz="2000" dirty="0"/>
        </a:p>
      </dgm:t>
    </dgm:pt>
    <dgm:pt modelId="{5B2129CF-D24D-4192-A6EE-5B90E785EFFC}" type="parTrans" cxnId="{4C48DE0B-58B9-49B2-B058-5237FE1C1D7A}">
      <dgm:prSet/>
      <dgm:spPr/>
      <dgm:t>
        <a:bodyPr/>
        <a:lstStyle/>
        <a:p>
          <a:endParaRPr lang="de-DE"/>
        </a:p>
      </dgm:t>
    </dgm:pt>
    <dgm:pt modelId="{EAC7F913-49FA-4D8B-B7E4-B0C3524A2EFC}" type="sibTrans" cxnId="{4C48DE0B-58B9-49B2-B058-5237FE1C1D7A}">
      <dgm:prSet/>
      <dgm:spPr/>
      <dgm:t>
        <a:bodyPr/>
        <a:lstStyle/>
        <a:p>
          <a:endParaRPr lang="de-DE"/>
        </a:p>
      </dgm:t>
    </dgm:pt>
    <dgm:pt modelId="{0059D942-F463-40D4-8861-BE55D23A7C00}">
      <dgm:prSet phldrT="[Text]" custT="1"/>
      <dgm:spPr/>
      <dgm:t>
        <a:bodyPr/>
        <a:lstStyle/>
        <a:p>
          <a:r>
            <a:rPr lang="de-DE" sz="1200" dirty="0" smtClean="0"/>
            <a:t>Information und </a:t>
          </a:r>
          <a:r>
            <a:rPr lang="de-DE" sz="1200" b="1" dirty="0" smtClean="0"/>
            <a:t>Beratung in Fakultäten</a:t>
          </a:r>
          <a:endParaRPr lang="de-DE" sz="1200" b="1" dirty="0"/>
        </a:p>
      </dgm:t>
    </dgm:pt>
    <dgm:pt modelId="{DCD2CF48-817D-4162-B866-1FC7E03588EF}" type="parTrans" cxnId="{2C9CCAA3-FC26-47B6-A155-4257F2C7B5C3}">
      <dgm:prSet/>
      <dgm:spPr/>
      <dgm:t>
        <a:bodyPr/>
        <a:lstStyle/>
        <a:p>
          <a:endParaRPr lang="de-DE"/>
        </a:p>
      </dgm:t>
    </dgm:pt>
    <dgm:pt modelId="{B3EA317A-7BD1-4188-88DC-9B1F08646F22}" type="sibTrans" cxnId="{2C9CCAA3-FC26-47B6-A155-4257F2C7B5C3}">
      <dgm:prSet/>
      <dgm:spPr/>
      <dgm:t>
        <a:bodyPr/>
        <a:lstStyle/>
        <a:p>
          <a:endParaRPr lang="de-DE"/>
        </a:p>
      </dgm:t>
    </dgm:pt>
    <dgm:pt modelId="{50453DB0-AC1B-4011-B217-1FBE0E412417}">
      <dgm:prSet phldrT="[Text]" custT="1"/>
      <dgm:spPr/>
      <dgm:t>
        <a:bodyPr/>
        <a:lstStyle/>
        <a:p>
          <a:r>
            <a:rPr lang="de-DE" sz="1200" b="1" dirty="0" smtClean="0"/>
            <a:t>Fakultätsübergreifende Lehrformate </a:t>
          </a:r>
          <a:r>
            <a:rPr lang="de-DE" sz="1200" dirty="0" smtClean="0"/>
            <a:t>und </a:t>
          </a:r>
          <a:r>
            <a:rPr lang="de-DE" sz="1200" b="1" dirty="0" smtClean="0"/>
            <a:t>Weiterbildungsangebote</a:t>
          </a:r>
          <a:endParaRPr lang="de-DE" sz="1200" b="1" dirty="0"/>
        </a:p>
      </dgm:t>
    </dgm:pt>
    <dgm:pt modelId="{28CBA2E3-5F7F-4EB4-83D7-C79A0A4EFC7F}" type="parTrans" cxnId="{87E02446-FA2C-4E10-9DE4-638725CAF064}">
      <dgm:prSet/>
      <dgm:spPr/>
      <dgm:t>
        <a:bodyPr/>
        <a:lstStyle/>
        <a:p>
          <a:endParaRPr lang="de-DE"/>
        </a:p>
      </dgm:t>
    </dgm:pt>
    <dgm:pt modelId="{1CCB8D4F-40B9-4D4E-9E96-0159FC6B328D}" type="sibTrans" cxnId="{87E02446-FA2C-4E10-9DE4-638725CAF064}">
      <dgm:prSet/>
      <dgm:spPr/>
      <dgm:t>
        <a:bodyPr/>
        <a:lstStyle/>
        <a:p>
          <a:endParaRPr lang="de-DE"/>
        </a:p>
      </dgm:t>
    </dgm:pt>
    <dgm:pt modelId="{9941FC88-3B98-420F-9C7C-47428E065559}">
      <dgm:prSet phldrT="[Text]" custT="1"/>
      <dgm:spPr/>
      <dgm:t>
        <a:bodyPr/>
        <a:lstStyle/>
        <a:p>
          <a:r>
            <a:rPr lang="de-DE" sz="2000" dirty="0" smtClean="0"/>
            <a:t>Regional</a:t>
          </a:r>
          <a:endParaRPr lang="de-DE" sz="2000" dirty="0"/>
        </a:p>
      </dgm:t>
    </dgm:pt>
    <dgm:pt modelId="{CF7B19FB-5B4F-4744-92BE-F12EEEE911C7}" type="parTrans" cxnId="{455381EA-78B7-410B-8321-3E6B652D26F4}">
      <dgm:prSet/>
      <dgm:spPr/>
      <dgm:t>
        <a:bodyPr/>
        <a:lstStyle/>
        <a:p>
          <a:endParaRPr lang="de-DE"/>
        </a:p>
      </dgm:t>
    </dgm:pt>
    <dgm:pt modelId="{90550C25-A6E1-4DD7-8385-022394918859}" type="sibTrans" cxnId="{455381EA-78B7-410B-8321-3E6B652D26F4}">
      <dgm:prSet/>
      <dgm:spPr/>
      <dgm:t>
        <a:bodyPr/>
        <a:lstStyle/>
        <a:p>
          <a:endParaRPr lang="de-DE"/>
        </a:p>
      </dgm:t>
    </dgm:pt>
    <dgm:pt modelId="{DFA78388-6F88-44B0-BF34-7B271E9CD367}">
      <dgm:prSet phldrT="[Text]" custT="1"/>
      <dgm:spPr/>
      <dgm:t>
        <a:bodyPr/>
        <a:lstStyle/>
        <a:p>
          <a:r>
            <a:rPr lang="de-DE" sz="2000" dirty="0" smtClean="0"/>
            <a:t>International</a:t>
          </a:r>
          <a:endParaRPr lang="de-DE" sz="2000" dirty="0"/>
        </a:p>
      </dgm:t>
    </dgm:pt>
    <dgm:pt modelId="{6A5EE607-310D-4FC5-A33E-810227135D9C}" type="parTrans" cxnId="{A418DBCC-5112-4CA6-BA4F-6F45E3A78736}">
      <dgm:prSet/>
      <dgm:spPr/>
      <dgm:t>
        <a:bodyPr/>
        <a:lstStyle/>
        <a:p>
          <a:endParaRPr lang="de-DE"/>
        </a:p>
      </dgm:t>
    </dgm:pt>
    <dgm:pt modelId="{38BD464F-DE53-4442-9A12-7C388023A009}" type="sibTrans" cxnId="{A418DBCC-5112-4CA6-BA4F-6F45E3A78736}">
      <dgm:prSet/>
      <dgm:spPr/>
      <dgm:t>
        <a:bodyPr/>
        <a:lstStyle/>
        <a:p>
          <a:endParaRPr lang="de-DE"/>
        </a:p>
      </dgm:t>
    </dgm:pt>
    <dgm:pt modelId="{AC15CCEF-5E81-4BA4-A6B1-83807B6F6661}">
      <dgm:prSet phldrT="[Text]" custT="1"/>
      <dgm:spPr/>
      <dgm:t>
        <a:bodyPr/>
        <a:lstStyle/>
        <a:p>
          <a:r>
            <a:rPr lang="de-DE" sz="1200" b="1" dirty="0" smtClean="0"/>
            <a:t>Forschergruppe:</a:t>
          </a:r>
          <a:r>
            <a:rPr lang="de-DE" sz="1200" dirty="0" smtClean="0"/>
            <a:t> Gründungsmanagement-Technologietransfer-Kreativ- und Innovationsmanagement (Jena-Weimar)</a:t>
          </a:r>
          <a:endParaRPr lang="de-DE" sz="1200" dirty="0"/>
        </a:p>
      </dgm:t>
    </dgm:pt>
    <dgm:pt modelId="{3C781674-8BB1-4079-B375-BC6E00D17503}" type="parTrans" cxnId="{BB024212-69AA-4FFE-A9B6-90B6DBF10A52}">
      <dgm:prSet/>
      <dgm:spPr/>
      <dgm:t>
        <a:bodyPr/>
        <a:lstStyle/>
        <a:p>
          <a:endParaRPr lang="de-DE"/>
        </a:p>
      </dgm:t>
    </dgm:pt>
    <dgm:pt modelId="{5B1D9F43-B131-4664-87D8-78AFF1C94E5D}" type="sibTrans" cxnId="{BB024212-69AA-4FFE-A9B6-90B6DBF10A52}">
      <dgm:prSet/>
      <dgm:spPr/>
      <dgm:t>
        <a:bodyPr/>
        <a:lstStyle/>
        <a:p>
          <a:endParaRPr lang="de-DE"/>
        </a:p>
      </dgm:t>
    </dgm:pt>
    <dgm:pt modelId="{C40FA586-5F70-4CFF-A5A8-58089FA4365C}">
      <dgm:prSet phldrT="[Text]" custT="1"/>
      <dgm:spPr/>
      <dgm:t>
        <a:bodyPr/>
        <a:lstStyle/>
        <a:p>
          <a:r>
            <a:rPr lang="de-DE" sz="1200" b="1" dirty="0" smtClean="0"/>
            <a:t>Qualifizierung des wissenschaftlichen Nachwuchses für die Wirtschaft</a:t>
          </a:r>
          <a:endParaRPr lang="de-DE" sz="1200" b="1" dirty="0"/>
        </a:p>
      </dgm:t>
    </dgm:pt>
    <dgm:pt modelId="{D5CFF707-AE91-4964-8133-EA1BCCB651DF}" type="parTrans" cxnId="{0FE887D8-CABD-4F4C-95B9-DED88975D26A}">
      <dgm:prSet/>
      <dgm:spPr/>
      <dgm:t>
        <a:bodyPr/>
        <a:lstStyle/>
        <a:p>
          <a:endParaRPr lang="de-DE"/>
        </a:p>
      </dgm:t>
    </dgm:pt>
    <dgm:pt modelId="{6292D820-12CB-4B0D-8698-ECE62CC947C0}" type="sibTrans" cxnId="{0FE887D8-CABD-4F4C-95B9-DED88975D26A}">
      <dgm:prSet/>
      <dgm:spPr/>
      <dgm:t>
        <a:bodyPr/>
        <a:lstStyle/>
        <a:p>
          <a:endParaRPr lang="de-DE"/>
        </a:p>
      </dgm:t>
    </dgm:pt>
    <dgm:pt modelId="{0E2D938E-E323-4ED3-8D43-1AE157A04E50}">
      <dgm:prSet phldrT="[Text]" custT="1"/>
      <dgm:spPr/>
      <dgm:t>
        <a:bodyPr/>
        <a:lstStyle/>
        <a:p>
          <a:r>
            <a:rPr lang="de-DE" sz="1200" b="1" dirty="0" smtClean="0"/>
            <a:t>Internationalisierungsstrategie </a:t>
          </a:r>
          <a:r>
            <a:rPr lang="de-DE" sz="1200" dirty="0" smtClean="0"/>
            <a:t>der Universität</a:t>
          </a:r>
          <a:endParaRPr lang="de-DE" sz="1200" dirty="0"/>
        </a:p>
      </dgm:t>
    </dgm:pt>
    <dgm:pt modelId="{819BC798-E326-4D61-AE9E-92FAF7501706}" type="parTrans" cxnId="{DFDAB9BB-AB72-4AD6-96AC-EADBA4EA7444}">
      <dgm:prSet/>
      <dgm:spPr/>
      <dgm:t>
        <a:bodyPr/>
        <a:lstStyle/>
        <a:p>
          <a:endParaRPr lang="de-DE"/>
        </a:p>
      </dgm:t>
    </dgm:pt>
    <dgm:pt modelId="{525D605A-A6A4-4950-B11C-547C57785592}" type="sibTrans" cxnId="{DFDAB9BB-AB72-4AD6-96AC-EADBA4EA7444}">
      <dgm:prSet/>
      <dgm:spPr/>
      <dgm:t>
        <a:bodyPr/>
        <a:lstStyle/>
        <a:p>
          <a:endParaRPr lang="de-DE"/>
        </a:p>
      </dgm:t>
    </dgm:pt>
    <dgm:pt modelId="{F8FE03EA-6FF5-4AFC-A78C-BCE41DAB230F}">
      <dgm:prSet phldrT="[Text]" custT="1"/>
      <dgm:spPr/>
      <dgm:t>
        <a:bodyPr/>
        <a:lstStyle/>
        <a:p>
          <a:r>
            <a:rPr lang="de-DE" sz="1200" dirty="0" smtClean="0"/>
            <a:t>Gezielte Vorbereitung auf </a:t>
          </a:r>
          <a:r>
            <a:rPr lang="de-DE" sz="1200" b="1" dirty="0" err="1" smtClean="0"/>
            <a:t>Horizon</a:t>
          </a:r>
          <a:r>
            <a:rPr lang="de-DE" sz="1200" b="1" dirty="0" smtClean="0"/>
            <a:t> 2020</a:t>
          </a:r>
          <a:endParaRPr lang="de-DE" sz="1200" b="1" dirty="0"/>
        </a:p>
      </dgm:t>
    </dgm:pt>
    <dgm:pt modelId="{A61841C3-7318-4814-89B3-BA6DE410E35D}" type="parTrans" cxnId="{CDC5616F-C3C9-4223-B0E3-E0F0A748FC08}">
      <dgm:prSet/>
      <dgm:spPr/>
      <dgm:t>
        <a:bodyPr/>
        <a:lstStyle/>
        <a:p>
          <a:endParaRPr lang="de-DE"/>
        </a:p>
      </dgm:t>
    </dgm:pt>
    <dgm:pt modelId="{9E387F6E-8FBB-4C9E-9C47-E94BE4C8F2DF}" type="sibTrans" cxnId="{CDC5616F-C3C9-4223-B0E3-E0F0A748FC08}">
      <dgm:prSet/>
      <dgm:spPr/>
      <dgm:t>
        <a:bodyPr/>
        <a:lstStyle/>
        <a:p>
          <a:endParaRPr lang="de-DE"/>
        </a:p>
      </dgm:t>
    </dgm:pt>
    <dgm:pt modelId="{9BA29817-B880-495D-A96D-81B336583DD2}">
      <dgm:prSet phldrT="[Text]" custT="1"/>
      <dgm:spPr/>
      <dgm:t>
        <a:bodyPr/>
        <a:lstStyle/>
        <a:p>
          <a:r>
            <a:rPr lang="de-DE" sz="1200" b="1" dirty="0" smtClean="0"/>
            <a:t>Konzentration</a:t>
          </a:r>
          <a:r>
            <a:rPr lang="de-DE" sz="1200" dirty="0" smtClean="0"/>
            <a:t> auf strategische Forschungsschwerpunkte</a:t>
          </a:r>
          <a:endParaRPr lang="de-DE" sz="1200" dirty="0"/>
        </a:p>
      </dgm:t>
    </dgm:pt>
    <dgm:pt modelId="{8954521F-D132-4C3F-8350-3FA78950AE00}" type="parTrans" cxnId="{F1A9D7FD-EA59-42D3-97E6-5BC64E492771}">
      <dgm:prSet/>
      <dgm:spPr/>
      <dgm:t>
        <a:bodyPr/>
        <a:lstStyle/>
        <a:p>
          <a:endParaRPr lang="de-DE"/>
        </a:p>
      </dgm:t>
    </dgm:pt>
    <dgm:pt modelId="{B1B38CC6-55BF-449A-A5F4-30BD834CE01C}" type="sibTrans" cxnId="{F1A9D7FD-EA59-42D3-97E6-5BC64E492771}">
      <dgm:prSet/>
      <dgm:spPr/>
      <dgm:t>
        <a:bodyPr/>
        <a:lstStyle/>
        <a:p>
          <a:endParaRPr lang="de-DE"/>
        </a:p>
      </dgm:t>
    </dgm:pt>
    <dgm:pt modelId="{C9229C6D-4F8B-47D8-9355-46AA23C9FF65}">
      <dgm:prSet phldrT="[Text]" custT="1"/>
      <dgm:spPr/>
      <dgm:t>
        <a:bodyPr/>
        <a:lstStyle/>
        <a:p>
          <a:r>
            <a:rPr lang="de-DE" sz="1200" dirty="0" smtClean="0"/>
            <a:t>EU-</a:t>
          </a:r>
          <a:r>
            <a:rPr lang="de-DE" sz="1200" b="1" dirty="0" smtClean="0"/>
            <a:t>Coaching</a:t>
          </a:r>
          <a:r>
            <a:rPr lang="de-DE" sz="1200" dirty="0" smtClean="0"/>
            <a:t> (KOWI, Thüringenvertretung der EU, </a:t>
          </a:r>
          <a:r>
            <a:rPr lang="de-DE" sz="1200" dirty="0" err="1" smtClean="0"/>
            <a:t>Technoogiecluster</a:t>
          </a:r>
          <a:r>
            <a:rPr lang="de-DE" sz="1200" dirty="0" smtClean="0"/>
            <a:t>: </a:t>
          </a:r>
          <a:r>
            <a:rPr lang="de-DE" sz="1200" dirty="0" err="1" smtClean="0"/>
            <a:t>Photonics</a:t>
          </a:r>
          <a:r>
            <a:rPr lang="de-DE" sz="1200" dirty="0" smtClean="0"/>
            <a:t> 21)</a:t>
          </a:r>
          <a:endParaRPr lang="de-DE" sz="1200" dirty="0"/>
        </a:p>
      </dgm:t>
    </dgm:pt>
    <dgm:pt modelId="{AC235347-EE08-4780-B873-36B80D54D99F}" type="parTrans" cxnId="{126A6F87-91A8-4A65-A0CF-E53B51A122D3}">
      <dgm:prSet/>
      <dgm:spPr/>
      <dgm:t>
        <a:bodyPr/>
        <a:lstStyle/>
        <a:p>
          <a:endParaRPr lang="de-DE"/>
        </a:p>
      </dgm:t>
    </dgm:pt>
    <dgm:pt modelId="{A01112AD-2816-4AC6-B40C-38D2D5264512}" type="sibTrans" cxnId="{126A6F87-91A8-4A65-A0CF-E53B51A122D3}">
      <dgm:prSet/>
      <dgm:spPr/>
      <dgm:t>
        <a:bodyPr/>
        <a:lstStyle/>
        <a:p>
          <a:endParaRPr lang="de-DE"/>
        </a:p>
      </dgm:t>
    </dgm:pt>
    <dgm:pt modelId="{7FFDF244-2629-45AA-A7F9-67808185248E}">
      <dgm:prSet phldrT="[Text]" custT="1"/>
      <dgm:spPr/>
      <dgm:t>
        <a:bodyPr/>
        <a:lstStyle/>
        <a:p>
          <a:r>
            <a:rPr lang="de-DE" sz="1200" b="1" dirty="0" smtClean="0"/>
            <a:t>Verknüpfung von Landes- und EU-Projektplanung</a:t>
          </a:r>
          <a:endParaRPr lang="de-DE" sz="1200" b="1" dirty="0"/>
        </a:p>
      </dgm:t>
    </dgm:pt>
    <dgm:pt modelId="{BBF49FBF-CDDE-40A9-AF78-DEEB8E6A91E6}" type="parTrans" cxnId="{651E8BD3-FA92-4A09-B0E9-2AB4671736B2}">
      <dgm:prSet/>
      <dgm:spPr/>
      <dgm:t>
        <a:bodyPr/>
        <a:lstStyle/>
        <a:p>
          <a:endParaRPr lang="de-DE"/>
        </a:p>
      </dgm:t>
    </dgm:pt>
    <dgm:pt modelId="{341BDC95-3C1E-40A7-9C11-FA5CFD7D43B3}" type="sibTrans" cxnId="{651E8BD3-FA92-4A09-B0E9-2AB4671736B2}">
      <dgm:prSet/>
      <dgm:spPr/>
      <dgm:t>
        <a:bodyPr/>
        <a:lstStyle/>
        <a:p>
          <a:endParaRPr lang="de-DE"/>
        </a:p>
      </dgm:t>
    </dgm:pt>
    <dgm:pt modelId="{32523155-DB2F-455D-A3F2-DE6CACEF5EE0}">
      <dgm:prSet phldrT="[Text]" custT="1"/>
      <dgm:spPr/>
      <dgm:t>
        <a:bodyPr/>
        <a:lstStyle/>
        <a:p>
          <a:r>
            <a:rPr lang="de-DE" sz="1200" b="1" dirty="0" smtClean="0"/>
            <a:t>Verzahnung aller Maßnahmen </a:t>
          </a:r>
          <a:r>
            <a:rPr lang="de-DE" sz="1200" b="0" dirty="0" smtClean="0"/>
            <a:t>in definierten Schwerpunkten</a:t>
          </a:r>
          <a:endParaRPr lang="de-DE" sz="1200" b="0" dirty="0"/>
        </a:p>
      </dgm:t>
    </dgm:pt>
    <dgm:pt modelId="{4BBC3D0E-B55F-4A6B-AB64-FC2113B799D7}" type="sibTrans" cxnId="{B8A0E25B-0AEE-47AE-B1E3-07B4556D48C5}">
      <dgm:prSet/>
      <dgm:spPr/>
      <dgm:t>
        <a:bodyPr/>
        <a:lstStyle/>
        <a:p>
          <a:endParaRPr lang="de-DE"/>
        </a:p>
      </dgm:t>
    </dgm:pt>
    <dgm:pt modelId="{B99B2B9A-A8D2-4C9E-BBB4-A0B1C93B5692}" type="parTrans" cxnId="{B8A0E25B-0AEE-47AE-B1E3-07B4556D48C5}">
      <dgm:prSet/>
      <dgm:spPr/>
      <dgm:t>
        <a:bodyPr/>
        <a:lstStyle/>
        <a:p>
          <a:endParaRPr lang="de-DE"/>
        </a:p>
      </dgm:t>
    </dgm:pt>
    <dgm:pt modelId="{55C9B3D8-E52A-435E-977E-61A249C488C0}">
      <dgm:prSet phldrT="[Text]" custT="1"/>
      <dgm:spPr/>
      <dgm:t>
        <a:bodyPr/>
        <a:lstStyle/>
        <a:p>
          <a:endParaRPr lang="de-DE" sz="1200" dirty="0"/>
        </a:p>
      </dgm:t>
    </dgm:pt>
    <dgm:pt modelId="{2806C941-FB28-4AE1-AE56-1270070507B0}" type="sibTrans" cxnId="{7B4FE6B6-A126-464C-9FF5-14E62906AD3A}">
      <dgm:prSet/>
      <dgm:spPr/>
      <dgm:t>
        <a:bodyPr/>
        <a:lstStyle/>
        <a:p>
          <a:endParaRPr lang="de-DE"/>
        </a:p>
      </dgm:t>
    </dgm:pt>
    <dgm:pt modelId="{7E0A004D-DB4F-480A-AC60-5736742AC4C4}" type="parTrans" cxnId="{7B4FE6B6-A126-464C-9FF5-14E62906AD3A}">
      <dgm:prSet/>
      <dgm:spPr/>
      <dgm:t>
        <a:bodyPr/>
        <a:lstStyle/>
        <a:p>
          <a:endParaRPr lang="de-DE"/>
        </a:p>
      </dgm:t>
    </dgm:pt>
    <dgm:pt modelId="{6E5956A0-FE08-47D8-99AD-D663B61D4014}">
      <dgm:prSet phldrT="[Text]" custT="1"/>
      <dgm:spPr/>
      <dgm:t>
        <a:bodyPr/>
        <a:lstStyle/>
        <a:p>
          <a:r>
            <a:rPr lang="de-DE" sz="1200" dirty="0" smtClean="0"/>
            <a:t>Aufbau einer </a:t>
          </a:r>
          <a:r>
            <a:rPr lang="de-DE" sz="1200" b="1" dirty="0" smtClean="0"/>
            <a:t>regionalen Transferstrategie </a:t>
          </a:r>
          <a:r>
            <a:rPr lang="de-DE" sz="1200" dirty="0" smtClean="0"/>
            <a:t>und </a:t>
          </a:r>
          <a:r>
            <a:rPr lang="de-DE" sz="1200" b="1" dirty="0" smtClean="0"/>
            <a:t>strategischer Allianzen</a:t>
          </a:r>
          <a:r>
            <a:rPr lang="de-DE" sz="1200" dirty="0" smtClean="0"/>
            <a:t/>
          </a:r>
          <a:br>
            <a:rPr lang="de-DE" sz="1200" dirty="0" smtClean="0"/>
          </a:br>
          <a:r>
            <a:rPr lang="de-DE" sz="1200" dirty="0" smtClean="0"/>
            <a:t>(LEG Thüringen/Clustermanagement, Fachclustern und  regionalen Unternehmen und Unternehmensverbänden in definierten Kernbranchen)</a:t>
          </a:r>
          <a:endParaRPr lang="de-DE" dirty="0"/>
        </a:p>
      </dgm:t>
    </dgm:pt>
    <dgm:pt modelId="{6EF77ACF-BA54-4C1E-A15D-07A6DA85D566}" type="parTrans" cxnId="{68C6548D-369E-4B70-9B71-A1D589C140CA}">
      <dgm:prSet/>
      <dgm:spPr/>
      <dgm:t>
        <a:bodyPr/>
        <a:lstStyle/>
        <a:p>
          <a:endParaRPr lang="de-DE"/>
        </a:p>
      </dgm:t>
    </dgm:pt>
    <dgm:pt modelId="{BCD4DC3F-B9AD-4443-B05B-A8175FF880D0}" type="sibTrans" cxnId="{68C6548D-369E-4B70-9B71-A1D589C140CA}">
      <dgm:prSet/>
      <dgm:spPr/>
      <dgm:t>
        <a:bodyPr/>
        <a:lstStyle/>
        <a:p>
          <a:endParaRPr lang="de-DE"/>
        </a:p>
      </dgm:t>
    </dgm:pt>
    <dgm:pt modelId="{F1D51461-E71D-4856-A6DF-D5AEA8F7CDE0}" type="pres">
      <dgm:prSet presAssocID="{B3559A9E-33B3-4E81-88FA-6AED9A7513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3A8B794-5452-4F2E-B1C1-3F62604B6C9F}" type="pres">
      <dgm:prSet presAssocID="{B5E86975-39BA-4268-9404-3CDBA027FD32}" presName="linNode" presStyleCnt="0"/>
      <dgm:spPr/>
    </dgm:pt>
    <dgm:pt modelId="{6F27136E-CEA9-4EEF-AEDD-5A1DBC20D7D7}" type="pres">
      <dgm:prSet presAssocID="{B5E86975-39BA-4268-9404-3CDBA027FD3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E4622E-CE38-4F24-8526-DF5BB04DF299}" type="pres">
      <dgm:prSet presAssocID="{B5E86975-39BA-4268-9404-3CDBA027FD3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006861-561F-470A-83A8-B683B3303A6A}" type="pres">
      <dgm:prSet presAssocID="{EAC7F913-49FA-4D8B-B7E4-B0C3524A2EFC}" presName="sp" presStyleCnt="0"/>
      <dgm:spPr/>
    </dgm:pt>
    <dgm:pt modelId="{CB06D12E-A2A2-4331-AFB3-D2B337681596}" type="pres">
      <dgm:prSet presAssocID="{9941FC88-3B98-420F-9C7C-47428E065559}" presName="linNode" presStyleCnt="0"/>
      <dgm:spPr/>
    </dgm:pt>
    <dgm:pt modelId="{2CC398A2-D620-4875-9CB4-2C0DB87A367F}" type="pres">
      <dgm:prSet presAssocID="{9941FC88-3B98-420F-9C7C-47428E0655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8AD33D-F3E2-4424-832D-BBB7A344465F}" type="pres">
      <dgm:prSet presAssocID="{9941FC88-3B98-420F-9C7C-47428E065559}" presName="descendantText" presStyleLbl="alignAccFollowNode1" presStyleIdx="1" presStyleCnt="3" custLinFactNeighborX="4736" custLinFactNeighborY="-64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EE5895-02A4-49B6-ABFA-C6D98443166E}" type="pres">
      <dgm:prSet presAssocID="{90550C25-A6E1-4DD7-8385-022394918859}" presName="sp" presStyleCnt="0"/>
      <dgm:spPr/>
    </dgm:pt>
    <dgm:pt modelId="{F21781C1-0A53-491F-B9F6-3E13522125EA}" type="pres">
      <dgm:prSet presAssocID="{DFA78388-6F88-44B0-BF34-7B271E9CD367}" presName="linNode" presStyleCnt="0"/>
      <dgm:spPr/>
    </dgm:pt>
    <dgm:pt modelId="{AFF2850A-B9C3-4B05-A50C-B54D08721AC1}" type="pres">
      <dgm:prSet presAssocID="{DFA78388-6F88-44B0-BF34-7B271E9CD3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843B30-63B1-40DF-8BA8-D4A90DEE906C}" type="pres">
      <dgm:prSet presAssocID="{DFA78388-6F88-44B0-BF34-7B271E9CD3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B4FE6B6-A126-464C-9FF5-14E62906AD3A}" srcId="{9941FC88-3B98-420F-9C7C-47428E065559}" destId="{55C9B3D8-E52A-435E-977E-61A249C488C0}" srcOrd="0" destOrd="0" parTransId="{7E0A004D-DB4F-480A-AC60-5736742AC4C4}" sibTransId="{2806C941-FB28-4AE1-AE56-1270070507B0}"/>
    <dgm:cxn modelId="{023AE877-CE77-4790-A662-4340AF83D259}" type="presOf" srcId="{C9229C6D-4F8B-47D8-9355-46AA23C9FF65}" destId="{29843B30-63B1-40DF-8BA8-D4A90DEE906C}" srcOrd="0" destOrd="3" presId="urn:microsoft.com/office/officeart/2005/8/layout/vList5"/>
    <dgm:cxn modelId="{C4347D16-32A4-402A-9919-4AFF26A0B628}" type="presOf" srcId="{32523155-DB2F-455D-A3F2-DE6CACEF5EE0}" destId="{578AD33D-F3E2-4424-832D-BBB7A344465F}" srcOrd="0" destOrd="2" presId="urn:microsoft.com/office/officeart/2005/8/layout/vList5"/>
    <dgm:cxn modelId="{9F5762B5-13BD-43F9-962F-A51920BB16E5}" type="presOf" srcId="{B3559A9E-33B3-4E81-88FA-6AED9A75130A}" destId="{F1D51461-E71D-4856-A6DF-D5AEA8F7CDE0}" srcOrd="0" destOrd="0" presId="urn:microsoft.com/office/officeart/2005/8/layout/vList5"/>
    <dgm:cxn modelId="{E7E5ACD2-5D2F-4187-B6F2-96089D1897E0}" type="presOf" srcId="{9BA29817-B880-495D-A96D-81B336583DD2}" destId="{29843B30-63B1-40DF-8BA8-D4A90DEE906C}" srcOrd="0" destOrd="2" presId="urn:microsoft.com/office/officeart/2005/8/layout/vList5"/>
    <dgm:cxn modelId="{B8A0E25B-0AEE-47AE-B1E3-07B4556D48C5}" srcId="{9941FC88-3B98-420F-9C7C-47428E065559}" destId="{32523155-DB2F-455D-A3F2-DE6CACEF5EE0}" srcOrd="2" destOrd="0" parTransId="{B99B2B9A-A8D2-4C9E-BBB4-A0B1C93B5692}" sibTransId="{4BBC3D0E-B55F-4A6B-AB64-FC2113B799D7}"/>
    <dgm:cxn modelId="{CDC5616F-C3C9-4223-B0E3-E0F0A748FC08}" srcId="{DFA78388-6F88-44B0-BF34-7B271E9CD367}" destId="{F8FE03EA-6FF5-4AFC-A78C-BCE41DAB230F}" srcOrd="1" destOrd="0" parTransId="{A61841C3-7318-4814-89B3-BA6DE410E35D}" sibTransId="{9E387F6E-8FBB-4C9E-9C47-E94BE4C8F2DF}"/>
    <dgm:cxn modelId="{A418DBCC-5112-4CA6-BA4F-6F45E3A78736}" srcId="{B3559A9E-33B3-4E81-88FA-6AED9A75130A}" destId="{DFA78388-6F88-44B0-BF34-7B271E9CD367}" srcOrd="2" destOrd="0" parTransId="{6A5EE607-310D-4FC5-A33E-810227135D9C}" sibTransId="{38BD464F-DE53-4442-9A12-7C388023A009}"/>
    <dgm:cxn modelId="{A60EFC9B-17C3-47AA-9587-81B378E43B94}" type="presOf" srcId="{AC15CCEF-5E81-4BA4-A6B1-83807B6F6661}" destId="{F7E4622E-CE38-4F24-8526-DF5BB04DF299}" srcOrd="0" destOrd="2" presId="urn:microsoft.com/office/officeart/2005/8/layout/vList5"/>
    <dgm:cxn modelId="{455381EA-78B7-410B-8321-3E6B652D26F4}" srcId="{B3559A9E-33B3-4E81-88FA-6AED9A75130A}" destId="{9941FC88-3B98-420F-9C7C-47428E065559}" srcOrd="1" destOrd="0" parTransId="{CF7B19FB-5B4F-4744-92BE-F12EEEE911C7}" sibTransId="{90550C25-A6E1-4DD7-8385-022394918859}"/>
    <dgm:cxn modelId="{B101D65C-319F-45F9-9BC4-70DB771965B7}" type="presOf" srcId="{50453DB0-AC1B-4011-B217-1FBE0E412417}" destId="{F7E4622E-CE38-4F24-8526-DF5BB04DF299}" srcOrd="0" destOrd="1" presId="urn:microsoft.com/office/officeart/2005/8/layout/vList5"/>
    <dgm:cxn modelId="{226BFDC3-1E37-4F38-AB1F-BE2778580538}" type="presOf" srcId="{C40FA586-5F70-4CFF-A5A8-58089FA4365C}" destId="{F7E4622E-CE38-4F24-8526-DF5BB04DF299}" srcOrd="0" destOrd="3" presId="urn:microsoft.com/office/officeart/2005/8/layout/vList5"/>
    <dgm:cxn modelId="{BC11B739-AA3D-405C-BFAF-AE11CB1BB5D7}" type="presOf" srcId="{DFA78388-6F88-44B0-BF34-7B271E9CD367}" destId="{AFF2850A-B9C3-4B05-A50C-B54D08721AC1}" srcOrd="0" destOrd="0" presId="urn:microsoft.com/office/officeart/2005/8/layout/vList5"/>
    <dgm:cxn modelId="{68C6548D-369E-4B70-9B71-A1D589C140CA}" srcId="{9941FC88-3B98-420F-9C7C-47428E065559}" destId="{6E5956A0-FE08-47D8-99AD-D663B61D4014}" srcOrd="1" destOrd="0" parTransId="{6EF77ACF-BA54-4C1E-A15D-07A6DA85D566}" sibTransId="{BCD4DC3F-B9AD-4443-B05B-A8175FF880D0}"/>
    <dgm:cxn modelId="{C1307A18-AC33-4CFE-B1DB-4AD4996B06BB}" type="presOf" srcId="{B5E86975-39BA-4268-9404-3CDBA027FD32}" destId="{6F27136E-CEA9-4EEF-AEDD-5A1DBC20D7D7}" srcOrd="0" destOrd="0" presId="urn:microsoft.com/office/officeart/2005/8/layout/vList5"/>
    <dgm:cxn modelId="{8CB22B28-8A2F-45FE-83B7-1A8EBCDFD859}" type="presOf" srcId="{F8FE03EA-6FF5-4AFC-A78C-BCE41DAB230F}" destId="{29843B30-63B1-40DF-8BA8-D4A90DEE906C}" srcOrd="0" destOrd="1" presId="urn:microsoft.com/office/officeart/2005/8/layout/vList5"/>
    <dgm:cxn modelId="{651E8BD3-FA92-4A09-B0E9-2AB4671736B2}" srcId="{DFA78388-6F88-44B0-BF34-7B271E9CD367}" destId="{7FFDF244-2629-45AA-A7F9-67808185248E}" srcOrd="4" destOrd="0" parTransId="{BBF49FBF-CDDE-40A9-AF78-DEEB8E6A91E6}" sibTransId="{341BDC95-3C1E-40A7-9C11-FA5CFD7D43B3}"/>
    <dgm:cxn modelId="{C5B2923A-FCA7-4DAB-AA57-29495AC72D70}" type="presOf" srcId="{0059D942-F463-40D4-8861-BE55D23A7C00}" destId="{F7E4622E-CE38-4F24-8526-DF5BB04DF299}" srcOrd="0" destOrd="0" presId="urn:microsoft.com/office/officeart/2005/8/layout/vList5"/>
    <dgm:cxn modelId="{0231F5C9-BB0D-4C27-9897-F6C6CBD542B0}" type="presOf" srcId="{7FFDF244-2629-45AA-A7F9-67808185248E}" destId="{29843B30-63B1-40DF-8BA8-D4A90DEE906C}" srcOrd="0" destOrd="4" presId="urn:microsoft.com/office/officeart/2005/8/layout/vList5"/>
    <dgm:cxn modelId="{4C48DE0B-58B9-49B2-B058-5237FE1C1D7A}" srcId="{B3559A9E-33B3-4E81-88FA-6AED9A75130A}" destId="{B5E86975-39BA-4268-9404-3CDBA027FD32}" srcOrd="0" destOrd="0" parTransId="{5B2129CF-D24D-4192-A6EE-5B90E785EFFC}" sibTransId="{EAC7F913-49FA-4D8B-B7E4-B0C3524A2EFC}"/>
    <dgm:cxn modelId="{126A6F87-91A8-4A65-A0CF-E53B51A122D3}" srcId="{DFA78388-6F88-44B0-BF34-7B271E9CD367}" destId="{C9229C6D-4F8B-47D8-9355-46AA23C9FF65}" srcOrd="3" destOrd="0" parTransId="{AC235347-EE08-4780-B873-36B80D54D99F}" sibTransId="{A01112AD-2816-4AC6-B40C-38D2D5264512}"/>
    <dgm:cxn modelId="{DFDAB9BB-AB72-4AD6-96AC-EADBA4EA7444}" srcId="{DFA78388-6F88-44B0-BF34-7B271E9CD367}" destId="{0E2D938E-E323-4ED3-8D43-1AE157A04E50}" srcOrd="0" destOrd="0" parTransId="{819BC798-E326-4D61-AE9E-92FAF7501706}" sibTransId="{525D605A-A6A4-4950-B11C-547C57785592}"/>
    <dgm:cxn modelId="{0FE887D8-CABD-4F4C-95B9-DED88975D26A}" srcId="{B5E86975-39BA-4268-9404-3CDBA027FD32}" destId="{C40FA586-5F70-4CFF-A5A8-58089FA4365C}" srcOrd="3" destOrd="0" parTransId="{D5CFF707-AE91-4964-8133-EA1BCCB651DF}" sibTransId="{6292D820-12CB-4B0D-8698-ECE62CC947C0}"/>
    <dgm:cxn modelId="{87E02446-FA2C-4E10-9DE4-638725CAF064}" srcId="{B5E86975-39BA-4268-9404-3CDBA027FD32}" destId="{50453DB0-AC1B-4011-B217-1FBE0E412417}" srcOrd="1" destOrd="0" parTransId="{28CBA2E3-5F7F-4EB4-83D7-C79A0A4EFC7F}" sibTransId="{1CCB8D4F-40B9-4D4E-9E96-0159FC6B328D}"/>
    <dgm:cxn modelId="{7AAF5B39-47E4-4AF0-B859-AEDF271D41A9}" type="presOf" srcId="{6E5956A0-FE08-47D8-99AD-D663B61D4014}" destId="{578AD33D-F3E2-4424-832D-BBB7A344465F}" srcOrd="0" destOrd="1" presId="urn:microsoft.com/office/officeart/2005/8/layout/vList5"/>
    <dgm:cxn modelId="{2C9CCAA3-FC26-47B6-A155-4257F2C7B5C3}" srcId="{B5E86975-39BA-4268-9404-3CDBA027FD32}" destId="{0059D942-F463-40D4-8861-BE55D23A7C00}" srcOrd="0" destOrd="0" parTransId="{DCD2CF48-817D-4162-B866-1FC7E03588EF}" sibTransId="{B3EA317A-7BD1-4188-88DC-9B1F08646F22}"/>
    <dgm:cxn modelId="{BB024212-69AA-4FFE-A9B6-90B6DBF10A52}" srcId="{B5E86975-39BA-4268-9404-3CDBA027FD32}" destId="{AC15CCEF-5E81-4BA4-A6B1-83807B6F6661}" srcOrd="2" destOrd="0" parTransId="{3C781674-8BB1-4079-B375-BC6E00D17503}" sibTransId="{5B1D9F43-B131-4664-87D8-78AFF1C94E5D}"/>
    <dgm:cxn modelId="{F1A9D7FD-EA59-42D3-97E6-5BC64E492771}" srcId="{DFA78388-6F88-44B0-BF34-7B271E9CD367}" destId="{9BA29817-B880-495D-A96D-81B336583DD2}" srcOrd="2" destOrd="0" parTransId="{8954521F-D132-4C3F-8350-3FA78950AE00}" sibTransId="{B1B38CC6-55BF-449A-A5F4-30BD834CE01C}"/>
    <dgm:cxn modelId="{51CB7060-9BA1-497C-9F00-3CE517FFC451}" type="presOf" srcId="{9941FC88-3B98-420F-9C7C-47428E065559}" destId="{2CC398A2-D620-4875-9CB4-2C0DB87A367F}" srcOrd="0" destOrd="0" presId="urn:microsoft.com/office/officeart/2005/8/layout/vList5"/>
    <dgm:cxn modelId="{40F7BC1B-593C-430F-8DCA-A1ABF66848B8}" type="presOf" srcId="{0E2D938E-E323-4ED3-8D43-1AE157A04E50}" destId="{29843B30-63B1-40DF-8BA8-D4A90DEE906C}" srcOrd="0" destOrd="0" presId="urn:microsoft.com/office/officeart/2005/8/layout/vList5"/>
    <dgm:cxn modelId="{7E6D3CAF-959E-482B-AC91-16447D2CB860}" type="presOf" srcId="{55C9B3D8-E52A-435E-977E-61A249C488C0}" destId="{578AD33D-F3E2-4424-832D-BBB7A344465F}" srcOrd="0" destOrd="0" presId="urn:microsoft.com/office/officeart/2005/8/layout/vList5"/>
    <dgm:cxn modelId="{689BB972-19BF-4444-A427-194645212EB2}" type="presParOf" srcId="{F1D51461-E71D-4856-A6DF-D5AEA8F7CDE0}" destId="{C3A8B794-5452-4F2E-B1C1-3F62604B6C9F}" srcOrd="0" destOrd="0" presId="urn:microsoft.com/office/officeart/2005/8/layout/vList5"/>
    <dgm:cxn modelId="{9E4EDB35-9B59-4CAC-B1D6-E239C406AA12}" type="presParOf" srcId="{C3A8B794-5452-4F2E-B1C1-3F62604B6C9F}" destId="{6F27136E-CEA9-4EEF-AEDD-5A1DBC20D7D7}" srcOrd="0" destOrd="0" presId="urn:microsoft.com/office/officeart/2005/8/layout/vList5"/>
    <dgm:cxn modelId="{B74C5A02-25AD-4E88-92C1-454978592864}" type="presParOf" srcId="{C3A8B794-5452-4F2E-B1C1-3F62604B6C9F}" destId="{F7E4622E-CE38-4F24-8526-DF5BB04DF299}" srcOrd="1" destOrd="0" presId="urn:microsoft.com/office/officeart/2005/8/layout/vList5"/>
    <dgm:cxn modelId="{3C565510-CD41-4B87-A41D-2130D1E3FDCF}" type="presParOf" srcId="{F1D51461-E71D-4856-A6DF-D5AEA8F7CDE0}" destId="{F3006861-561F-470A-83A8-B683B3303A6A}" srcOrd="1" destOrd="0" presId="urn:microsoft.com/office/officeart/2005/8/layout/vList5"/>
    <dgm:cxn modelId="{7CBC953E-5EA4-4D0F-B61E-9B83F9479962}" type="presParOf" srcId="{F1D51461-E71D-4856-A6DF-D5AEA8F7CDE0}" destId="{CB06D12E-A2A2-4331-AFB3-D2B337681596}" srcOrd="2" destOrd="0" presId="urn:microsoft.com/office/officeart/2005/8/layout/vList5"/>
    <dgm:cxn modelId="{1D56A2B6-15FA-443D-B400-06A33B5DDF3D}" type="presParOf" srcId="{CB06D12E-A2A2-4331-AFB3-D2B337681596}" destId="{2CC398A2-D620-4875-9CB4-2C0DB87A367F}" srcOrd="0" destOrd="0" presId="urn:microsoft.com/office/officeart/2005/8/layout/vList5"/>
    <dgm:cxn modelId="{A414FDDA-ABB7-423C-95F6-FC52481006DF}" type="presParOf" srcId="{CB06D12E-A2A2-4331-AFB3-D2B337681596}" destId="{578AD33D-F3E2-4424-832D-BBB7A344465F}" srcOrd="1" destOrd="0" presId="urn:microsoft.com/office/officeart/2005/8/layout/vList5"/>
    <dgm:cxn modelId="{C02413AA-25DA-49B8-B2AC-E81C2DE788F4}" type="presParOf" srcId="{F1D51461-E71D-4856-A6DF-D5AEA8F7CDE0}" destId="{61EE5895-02A4-49B6-ABFA-C6D98443166E}" srcOrd="3" destOrd="0" presId="urn:microsoft.com/office/officeart/2005/8/layout/vList5"/>
    <dgm:cxn modelId="{8466083E-4330-49C9-81FF-A4E71140418F}" type="presParOf" srcId="{F1D51461-E71D-4856-A6DF-D5AEA8F7CDE0}" destId="{F21781C1-0A53-491F-B9F6-3E13522125EA}" srcOrd="4" destOrd="0" presId="urn:microsoft.com/office/officeart/2005/8/layout/vList5"/>
    <dgm:cxn modelId="{924A2709-7FFF-45F1-BB2B-FCD7B7854361}" type="presParOf" srcId="{F21781C1-0A53-491F-B9F6-3E13522125EA}" destId="{AFF2850A-B9C3-4B05-A50C-B54D08721AC1}" srcOrd="0" destOrd="0" presId="urn:microsoft.com/office/officeart/2005/8/layout/vList5"/>
    <dgm:cxn modelId="{1A3F8000-7C08-493F-A93B-4E04833C1969}" type="presParOf" srcId="{F21781C1-0A53-491F-B9F6-3E13522125EA}" destId="{29843B30-63B1-40DF-8BA8-D4A90DEE90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1EC28-1D84-4627-A7EE-48E6306CA694}">
      <dsp:nvSpPr>
        <dsp:cNvPr id="0" name=""/>
        <dsp:cNvSpPr/>
      </dsp:nvSpPr>
      <dsp:spPr>
        <a:xfrm>
          <a:off x="431824" y="1221058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Rektor</a:t>
          </a:r>
          <a:endParaRPr lang="de-DE" sz="900" kern="1200" dirty="0"/>
        </a:p>
      </dsp:txBody>
      <dsp:txXfrm>
        <a:off x="447366" y="1236600"/>
        <a:ext cx="1030204" cy="499560"/>
      </dsp:txXfrm>
    </dsp:sp>
    <dsp:sp modelId="{13BB2031-7F22-4403-B7BB-D642607C8009}">
      <dsp:nvSpPr>
        <dsp:cNvPr id="0" name=""/>
        <dsp:cNvSpPr/>
      </dsp:nvSpPr>
      <dsp:spPr>
        <a:xfrm rot="18289469">
          <a:off x="1333682" y="1161045"/>
          <a:ext cx="7433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4337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686785" y="1162675"/>
        <a:ext cx="37168" cy="37168"/>
      </dsp:txXfrm>
    </dsp:sp>
    <dsp:sp modelId="{01C5EE27-0A05-4CE4-837A-5F7A01DC77FA}">
      <dsp:nvSpPr>
        <dsp:cNvPr id="0" name=""/>
        <dsp:cNvSpPr/>
      </dsp:nvSpPr>
      <dsp:spPr>
        <a:xfrm>
          <a:off x="1917627" y="610817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Prorektorat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Forschung</a:t>
          </a:r>
          <a:endParaRPr lang="de-DE" sz="900" kern="1200" dirty="0"/>
        </a:p>
      </dsp:txBody>
      <dsp:txXfrm>
        <a:off x="1933169" y="626359"/>
        <a:ext cx="1030204" cy="499560"/>
      </dsp:txXfrm>
    </dsp:sp>
    <dsp:sp modelId="{8C64FFBD-B04B-42E1-AC7B-5DB76C483511}">
      <dsp:nvSpPr>
        <dsp:cNvPr id="0" name=""/>
        <dsp:cNvSpPr/>
      </dsp:nvSpPr>
      <dsp:spPr>
        <a:xfrm rot="18289469">
          <a:off x="2819486" y="550804"/>
          <a:ext cx="7433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43375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72589" y="552434"/>
        <a:ext cx="37168" cy="37168"/>
      </dsp:txXfrm>
    </dsp:sp>
    <dsp:sp modelId="{91A3266D-4B28-4C9E-AF7A-EB763EE3A566}">
      <dsp:nvSpPr>
        <dsp:cNvPr id="0" name=""/>
        <dsp:cNvSpPr/>
      </dsp:nvSpPr>
      <dsp:spPr>
        <a:xfrm>
          <a:off x="3403431" y="576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Servicezentrum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Forschung und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Transfer</a:t>
          </a:r>
          <a:endParaRPr lang="de-DE" sz="900" kern="1200" dirty="0"/>
        </a:p>
      </dsp:txBody>
      <dsp:txXfrm>
        <a:off x="3418973" y="16118"/>
        <a:ext cx="1030204" cy="499560"/>
      </dsp:txXfrm>
    </dsp:sp>
    <dsp:sp modelId="{1B1F9CB9-CF2A-4178-B5EE-19493DF34E89}">
      <dsp:nvSpPr>
        <dsp:cNvPr id="0" name=""/>
        <dsp:cNvSpPr/>
      </dsp:nvSpPr>
      <dsp:spPr>
        <a:xfrm>
          <a:off x="2978916" y="855924"/>
          <a:ext cx="4245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24515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80560" y="865526"/>
        <a:ext cx="21225" cy="21225"/>
      </dsp:txXfrm>
    </dsp:sp>
    <dsp:sp modelId="{F0B6164A-3263-4245-9192-C81905B8478B}">
      <dsp:nvSpPr>
        <dsp:cNvPr id="0" name=""/>
        <dsp:cNvSpPr/>
      </dsp:nvSpPr>
      <dsp:spPr>
        <a:xfrm>
          <a:off x="3403431" y="610817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Graduiertenakademie</a:t>
          </a:r>
          <a:endParaRPr lang="de-DE" sz="900" kern="1200" dirty="0"/>
        </a:p>
      </dsp:txBody>
      <dsp:txXfrm>
        <a:off x="3418973" y="626359"/>
        <a:ext cx="1030204" cy="499560"/>
      </dsp:txXfrm>
    </dsp:sp>
    <dsp:sp modelId="{93DC3274-D508-43F1-92D7-5AA872585F4C}">
      <dsp:nvSpPr>
        <dsp:cNvPr id="0" name=""/>
        <dsp:cNvSpPr/>
      </dsp:nvSpPr>
      <dsp:spPr>
        <a:xfrm rot="3310531">
          <a:off x="2819486" y="1161045"/>
          <a:ext cx="7433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43375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72589" y="1162675"/>
        <a:ext cx="37168" cy="37168"/>
      </dsp:txXfrm>
    </dsp:sp>
    <dsp:sp modelId="{310BCA80-607A-4B5B-8FB4-31101E70C301}">
      <dsp:nvSpPr>
        <dsp:cNvPr id="0" name=""/>
        <dsp:cNvSpPr/>
      </dsp:nvSpPr>
      <dsp:spPr>
        <a:xfrm>
          <a:off x="3403431" y="1221058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smtClean="0"/>
            <a:t>Internationales Büro</a:t>
          </a:r>
          <a:endParaRPr lang="de-DE" sz="900" kern="1200" dirty="0"/>
        </a:p>
      </dsp:txBody>
      <dsp:txXfrm>
        <a:off x="3418973" y="1236600"/>
        <a:ext cx="1030204" cy="499560"/>
      </dsp:txXfrm>
    </dsp:sp>
    <dsp:sp modelId="{182C5CE2-3832-45A0-B4E9-CDEE92C80B55}">
      <dsp:nvSpPr>
        <dsp:cNvPr id="0" name=""/>
        <dsp:cNvSpPr/>
      </dsp:nvSpPr>
      <dsp:spPr>
        <a:xfrm rot="3310531">
          <a:off x="1333682" y="1771285"/>
          <a:ext cx="7433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4337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686785" y="1772916"/>
        <a:ext cx="37168" cy="37168"/>
      </dsp:txXfrm>
    </dsp:sp>
    <dsp:sp modelId="{1AF34899-6237-4922-A0F7-DBCF3D14ACBD}">
      <dsp:nvSpPr>
        <dsp:cNvPr id="0" name=""/>
        <dsp:cNvSpPr/>
      </dsp:nvSpPr>
      <dsp:spPr>
        <a:xfrm>
          <a:off x="1917627" y="1831299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Kanzler</a:t>
          </a:r>
          <a:endParaRPr lang="de-DE" sz="900" kern="1200" dirty="0"/>
        </a:p>
      </dsp:txBody>
      <dsp:txXfrm>
        <a:off x="1933169" y="1846841"/>
        <a:ext cx="1030204" cy="499560"/>
      </dsp:txXfrm>
    </dsp:sp>
    <dsp:sp modelId="{1BA59371-FCE1-4CB2-BE37-CF5E2856D16D}">
      <dsp:nvSpPr>
        <dsp:cNvPr id="0" name=""/>
        <dsp:cNvSpPr/>
      </dsp:nvSpPr>
      <dsp:spPr>
        <a:xfrm>
          <a:off x="2978916" y="2076406"/>
          <a:ext cx="4245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24515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80560" y="2086008"/>
        <a:ext cx="21225" cy="21225"/>
      </dsp:txXfrm>
    </dsp:sp>
    <dsp:sp modelId="{69371E54-4B6E-4149-81A0-63A63AFE1FF4}">
      <dsp:nvSpPr>
        <dsp:cNvPr id="0" name=""/>
        <dsp:cNvSpPr/>
      </dsp:nvSpPr>
      <dsp:spPr>
        <a:xfrm>
          <a:off x="3403431" y="1831299"/>
          <a:ext cx="1061288" cy="53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Verwaltung</a:t>
          </a:r>
          <a:endParaRPr lang="de-DE" sz="900" kern="1200" dirty="0"/>
        </a:p>
      </dsp:txBody>
      <dsp:txXfrm>
        <a:off x="3418973" y="1846841"/>
        <a:ext cx="1030204" cy="499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724E-BA33-4EDA-BE88-E6B61C314BA1}">
      <dsp:nvSpPr>
        <dsp:cNvPr id="0" name=""/>
        <dsp:cNvSpPr/>
      </dsp:nvSpPr>
      <dsp:spPr>
        <a:xfrm>
          <a:off x="4032500" y="1890171"/>
          <a:ext cx="3021587" cy="1206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Technologiescouting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Patentinformationszentrum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Schutzrechte/Lizenzen</a:t>
          </a:r>
          <a:endParaRPr lang="de-DE" sz="1000" kern="1200" dirty="0"/>
        </a:p>
      </dsp:txBody>
      <dsp:txXfrm>
        <a:off x="4965475" y="2218246"/>
        <a:ext cx="2062113" cy="851730"/>
      </dsp:txXfrm>
    </dsp:sp>
    <dsp:sp modelId="{58C89469-C940-41DC-96AB-9069D37152E0}">
      <dsp:nvSpPr>
        <dsp:cNvPr id="0" name=""/>
        <dsp:cNvSpPr/>
      </dsp:nvSpPr>
      <dsp:spPr>
        <a:xfrm>
          <a:off x="796695" y="1944163"/>
          <a:ext cx="2745157" cy="1097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Beratung&amp;Coaching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Forschung&amp;Lehre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Administration&amp;Struktur</a:t>
          </a:r>
          <a:r>
            <a:rPr lang="de-DE" sz="1000" kern="1200" dirty="0" smtClean="0"/>
            <a:t/>
          </a:r>
          <a:br>
            <a:rPr lang="de-DE" sz="1000" kern="1200" dirty="0" smtClean="0"/>
          </a:br>
          <a:r>
            <a:rPr lang="de-DE" sz="800" kern="1200" dirty="0" smtClean="0"/>
            <a:t>(Finanzierung über EXIST IV-Förderung)</a:t>
          </a:r>
          <a:endParaRPr lang="de-DE" sz="800" kern="1200" dirty="0"/>
        </a:p>
      </dsp:txBody>
      <dsp:txXfrm>
        <a:off x="820809" y="2242716"/>
        <a:ext cx="1873382" cy="775087"/>
      </dsp:txXfrm>
    </dsp:sp>
    <dsp:sp modelId="{933B86B2-C76B-4594-9B64-2AF33B3B1236}">
      <dsp:nvSpPr>
        <dsp:cNvPr id="0" name=""/>
        <dsp:cNvSpPr/>
      </dsp:nvSpPr>
      <dsp:spPr>
        <a:xfrm>
          <a:off x="4147871" y="1"/>
          <a:ext cx="3043397" cy="977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Matching</a:t>
          </a:r>
          <a:r>
            <a:rPr lang="de-DE" sz="1000" kern="1200" dirty="0" smtClean="0"/>
            <a:t>-Veranstaltungen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Information&amp; Weiterbildung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Forschungsmessen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Forschungsdatenbank</a:t>
          </a:r>
          <a:endParaRPr lang="de-DE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kern="1200" dirty="0"/>
        </a:p>
      </dsp:txBody>
      <dsp:txXfrm>
        <a:off x="5082353" y="21464"/>
        <a:ext cx="2087452" cy="689861"/>
      </dsp:txXfrm>
    </dsp:sp>
    <dsp:sp modelId="{A632B7B6-927B-4352-B903-558CC3B89309}">
      <dsp:nvSpPr>
        <dsp:cNvPr id="0" name=""/>
        <dsp:cNvSpPr/>
      </dsp:nvSpPr>
      <dsp:spPr>
        <a:xfrm>
          <a:off x="936109" y="1"/>
          <a:ext cx="2549226" cy="977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Nationale &amp; internationale Forschungsförderung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Auftragsforschung</a:t>
          </a:r>
          <a:endParaRPr lang="de-DE" sz="1000" kern="1200" dirty="0"/>
        </a:p>
      </dsp:txBody>
      <dsp:txXfrm>
        <a:off x="957572" y="21464"/>
        <a:ext cx="1741532" cy="689861"/>
      </dsp:txXfrm>
    </dsp:sp>
    <dsp:sp modelId="{8D6902A8-E3EB-4D9B-8B41-888CB24B67A1}">
      <dsp:nvSpPr>
        <dsp:cNvPr id="0" name=""/>
        <dsp:cNvSpPr/>
      </dsp:nvSpPr>
      <dsp:spPr>
        <a:xfrm>
          <a:off x="2355809" y="203457"/>
          <a:ext cx="1322070" cy="13220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Forschungs-förderung</a:t>
          </a:r>
          <a:endParaRPr lang="de-DE" sz="1200" kern="1200" dirty="0"/>
        </a:p>
      </dsp:txBody>
      <dsp:txXfrm>
        <a:off x="2743034" y="590682"/>
        <a:ext cx="934845" cy="934845"/>
      </dsp:txXfrm>
    </dsp:sp>
    <dsp:sp modelId="{3646CCD1-8C8C-4C0C-8E6F-29B6908BAAB8}">
      <dsp:nvSpPr>
        <dsp:cNvPr id="0" name=""/>
        <dsp:cNvSpPr/>
      </dsp:nvSpPr>
      <dsp:spPr>
        <a:xfrm rot="5400000">
          <a:off x="3738944" y="203457"/>
          <a:ext cx="1322070" cy="13220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FuE</a:t>
          </a:r>
          <a:r>
            <a:rPr lang="de-DE" sz="1200" kern="1200" dirty="0" smtClean="0"/>
            <a:t>-Marketing</a:t>
          </a:r>
          <a:endParaRPr lang="de-DE" sz="1200" kern="1200" dirty="0"/>
        </a:p>
      </dsp:txBody>
      <dsp:txXfrm rot="-5400000">
        <a:off x="3738944" y="590682"/>
        <a:ext cx="934845" cy="934845"/>
      </dsp:txXfrm>
    </dsp:sp>
    <dsp:sp modelId="{8C369AE9-F608-4776-92B4-FD853C53A3A0}">
      <dsp:nvSpPr>
        <dsp:cNvPr id="0" name=""/>
        <dsp:cNvSpPr/>
      </dsp:nvSpPr>
      <dsp:spPr>
        <a:xfrm rot="10800000">
          <a:off x="3738944" y="1586592"/>
          <a:ext cx="1322070" cy="13220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Forschungs-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transfer</a:t>
          </a:r>
          <a:endParaRPr lang="de-DE" sz="1200" kern="1200" dirty="0"/>
        </a:p>
      </dsp:txBody>
      <dsp:txXfrm rot="10800000">
        <a:off x="3738944" y="1586592"/>
        <a:ext cx="934845" cy="934845"/>
      </dsp:txXfrm>
    </dsp:sp>
    <dsp:sp modelId="{813A54AA-C87E-46FC-A1D0-7B4B5572FFCA}">
      <dsp:nvSpPr>
        <dsp:cNvPr id="0" name=""/>
        <dsp:cNvSpPr/>
      </dsp:nvSpPr>
      <dsp:spPr>
        <a:xfrm rot="16200000">
          <a:off x="2355809" y="1586592"/>
          <a:ext cx="1322070" cy="13220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K1-Der Gründer-service</a:t>
          </a:r>
          <a:endParaRPr lang="de-DE" sz="1200" kern="1200" dirty="0"/>
        </a:p>
      </dsp:txBody>
      <dsp:txXfrm rot="5400000">
        <a:off x="2743034" y="1586592"/>
        <a:ext cx="934845" cy="934845"/>
      </dsp:txXfrm>
    </dsp:sp>
    <dsp:sp modelId="{A49E6C34-D4FE-45E9-9656-52AD83EF1327}">
      <dsp:nvSpPr>
        <dsp:cNvPr id="0" name=""/>
        <dsp:cNvSpPr/>
      </dsp:nvSpPr>
      <dsp:spPr>
        <a:xfrm>
          <a:off x="3480179" y="1281264"/>
          <a:ext cx="456465" cy="3969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D8EA1-820C-4324-9E32-FC2C87586D8B}">
      <dsp:nvSpPr>
        <dsp:cNvPr id="0" name=""/>
        <dsp:cNvSpPr/>
      </dsp:nvSpPr>
      <dsp:spPr>
        <a:xfrm rot="10800000">
          <a:off x="3480179" y="1433928"/>
          <a:ext cx="456465" cy="3969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724E-BA33-4EDA-BE88-E6B61C314BA1}">
      <dsp:nvSpPr>
        <dsp:cNvPr id="0" name=""/>
        <dsp:cNvSpPr/>
      </dsp:nvSpPr>
      <dsp:spPr>
        <a:xfrm>
          <a:off x="4325703" y="2050748"/>
          <a:ext cx="3020796" cy="999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Technologiescouting</a:t>
          </a:r>
          <a:r>
            <a:rPr lang="de-DE" sz="1000" kern="1200" dirty="0" smtClean="0"/>
            <a:t> 1,5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Patentinformationszentrum 1,5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Schutzrechte/Lizenzen 2 PÄ</a:t>
          </a:r>
          <a:endParaRPr lang="de-DE" sz="1000" kern="1200" dirty="0"/>
        </a:p>
      </dsp:txBody>
      <dsp:txXfrm>
        <a:off x="5253889" y="2322466"/>
        <a:ext cx="2070663" cy="705419"/>
      </dsp:txXfrm>
    </dsp:sp>
    <dsp:sp modelId="{58C89469-C940-41DC-96AB-9069D37152E0}">
      <dsp:nvSpPr>
        <dsp:cNvPr id="0" name=""/>
        <dsp:cNvSpPr/>
      </dsp:nvSpPr>
      <dsp:spPr>
        <a:xfrm>
          <a:off x="432047" y="2088232"/>
          <a:ext cx="3018260" cy="991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 Beratung &amp; Coaching 2PÄ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 Weiterbildung &amp; Lehre 2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Marketing, PR-Arbeit  1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 Netzwerkarbeit, Finanzierung 1,5 PÄ</a:t>
          </a:r>
          <a:endParaRPr lang="de-DE" sz="1000" kern="1200" dirty="0"/>
        </a:p>
      </dsp:txBody>
      <dsp:txXfrm>
        <a:off x="453822" y="2357822"/>
        <a:ext cx="2069232" cy="699894"/>
      </dsp:txXfrm>
    </dsp:sp>
    <dsp:sp modelId="{933B86B2-C76B-4594-9B64-2AF33B3B1236}">
      <dsp:nvSpPr>
        <dsp:cNvPr id="0" name=""/>
        <dsp:cNvSpPr/>
      </dsp:nvSpPr>
      <dsp:spPr>
        <a:xfrm>
          <a:off x="4149468" y="248115"/>
          <a:ext cx="3267355" cy="99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err="1" smtClean="0"/>
            <a:t>FuE</a:t>
          </a:r>
          <a:r>
            <a:rPr lang="de-DE" sz="1000" kern="1200" dirty="0" smtClean="0"/>
            <a:t>-Marketing 1,0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 Messeorganisation 0,75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 Forschungsdatenbank/Statistik 0,75 PÄ</a:t>
          </a:r>
          <a:endParaRPr lang="de-DE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kern="1200" dirty="0"/>
        </a:p>
      </dsp:txBody>
      <dsp:txXfrm>
        <a:off x="5151545" y="269985"/>
        <a:ext cx="2243408" cy="702959"/>
      </dsp:txXfrm>
    </dsp:sp>
    <dsp:sp modelId="{A632B7B6-927B-4352-B903-558CC3B89309}">
      <dsp:nvSpPr>
        <dsp:cNvPr id="0" name=""/>
        <dsp:cNvSpPr/>
      </dsp:nvSpPr>
      <dsp:spPr>
        <a:xfrm>
          <a:off x="443220" y="174740"/>
          <a:ext cx="2978883" cy="99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Leitung: 1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Sekretariat 1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Forschungsförderung 2,75 PÄ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Auftragsforschung 0,75 PÄ</a:t>
          </a:r>
          <a:endParaRPr lang="de-DE" sz="1000" kern="1200" dirty="0"/>
        </a:p>
      </dsp:txBody>
      <dsp:txXfrm>
        <a:off x="465090" y="196610"/>
        <a:ext cx="2041478" cy="702959"/>
      </dsp:txXfrm>
    </dsp:sp>
    <dsp:sp modelId="{8D6902A8-E3EB-4D9B-8B41-888CB24B67A1}">
      <dsp:nvSpPr>
        <dsp:cNvPr id="0" name=""/>
        <dsp:cNvSpPr/>
      </dsp:nvSpPr>
      <dsp:spPr>
        <a:xfrm>
          <a:off x="2330128" y="177776"/>
          <a:ext cx="1347170" cy="13471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Forschungs-förderung</a:t>
          </a:r>
          <a:endParaRPr lang="de-DE" sz="1200" kern="1200" dirty="0"/>
        </a:p>
      </dsp:txBody>
      <dsp:txXfrm>
        <a:off x="2724705" y="572353"/>
        <a:ext cx="952593" cy="952593"/>
      </dsp:txXfrm>
    </dsp:sp>
    <dsp:sp modelId="{3646CCD1-8C8C-4C0C-8E6F-29B6908BAAB8}">
      <dsp:nvSpPr>
        <dsp:cNvPr id="0" name=""/>
        <dsp:cNvSpPr/>
      </dsp:nvSpPr>
      <dsp:spPr>
        <a:xfrm rot="5400000">
          <a:off x="3739524" y="177776"/>
          <a:ext cx="1347170" cy="13471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FuE</a:t>
          </a:r>
          <a:r>
            <a:rPr lang="de-DE" sz="1200" kern="1200" dirty="0" smtClean="0"/>
            <a:t>-Marketing</a:t>
          </a:r>
          <a:endParaRPr lang="de-DE" sz="1200" kern="1200" dirty="0"/>
        </a:p>
      </dsp:txBody>
      <dsp:txXfrm rot="-5400000">
        <a:off x="3739524" y="572353"/>
        <a:ext cx="952593" cy="952593"/>
      </dsp:txXfrm>
    </dsp:sp>
    <dsp:sp modelId="{8C369AE9-F608-4776-92B4-FD853C53A3A0}">
      <dsp:nvSpPr>
        <dsp:cNvPr id="0" name=""/>
        <dsp:cNvSpPr/>
      </dsp:nvSpPr>
      <dsp:spPr>
        <a:xfrm rot="10800000">
          <a:off x="3739524" y="1587172"/>
          <a:ext cx="1347170" cy="13471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Forschungs-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transfer</a:t>
          </a:r>
          <a:endParaRPr lang="de-DE" sz="1200" kern="1200" dirty="0"/>
        </a:p>
      </dsp:txBody>
      <dsp:txXfrm rot="10800000">
        <a:off x="3739524" y="1587172"/>
        <a:ext cx="952593" cy="952593"/>
      </dsp:txXfrm>
    </dsp:sp>
    <dsp:sp modelId="{813A54AA-C87E-46FC-A1D0-7B4B5572FFCA}">
      <dsp:nvSpPr>
        <dsp:cNvPr id="0" name=""/>
        <dsp:cNvSpPr/>
      </dsp:nvSpPr>
      <dsp:spPr>
        <a:xfrm rot="16200000">
          <a:off x="2330128" y="1587172"/>
          <a:ext cx="1347170" cy="13471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K1-Der Gründer-service</a:t>
          </a:r>
          <a:endParaRPr lang="de-DE" sz="1200" kern="1200" dirty="0"/>
        </a:p>
      </dsp:txBody>
      <dsp:txXfrm rot="5400000">
        <a:off x="2724705" y="1587172"/>
        <a:ext cx="952593" cy="952593"/>
      </dsp:txXfrm>
    </dsp:sp>
    <dsp:sp modelId="{A49E6C34-D4FE-45E9-9656-52AD83EF1327}">
      <dsp:nvSpPr>
        <dsp:cNvPr id="0" name=""/>
        <dsp:cNvSpPr/>
      </dsp:nvSpPr>
      <dsp:spPr>
        <a:xfrm>
          <a:off x="3475846" y="1276047"/>
          <a:ext cx="465131" cy="4044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D8EA1-820C-4324-9E32-FC2C87586D8B}">
      <dsp:nvSpPr>
        <dsp:cNvPr id="0" name=""/>
        <dsp:cNvSpPr/>
      </dsp:nvSpPr>
      <dsp:spPr>
        <a:xfrm rot="10800000">
          <a:off x="3475846" y="1431610"/>
          <a:ext cx="465131" cy="4044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975F-24E6-4CDB-9F89-8C2C35E31A43}" type="datetimeFigureOut">
              <a:rPr lang="de-DE" smtClean="0"/>
              <a:t>18.11.2013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F4BBE-B519-4B97-80E7-25C5AD9F52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29470-BF64-476F-A74A-3CFBD4E8518A}" type="datetimeFigureOut">
              <a:rPr lang="de-DE" smtClean="0"/>
              <a:t>18.11.2013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6BAC-B778-45F8-90E8-3940C335BD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65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6BAC-B778-45F8-90E8-3940C335BD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8299-A932-4302-9FCC-9002547F1B7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21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8299-A932-4302-9FCC-9002547F1B7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7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8299-A932-4302-9FCC-9002547F1B7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21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21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inhaltsfolie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1484785"/>
            <a:ext cx="8351837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B0F0"/>
              </a:buClr>
              <a:buFont typeface="Wingdings" pitchFamily="2" charset="2"/>
              <a:buChar char="§"/>
              <a:defRPr>
                <a:latin typeface="+mj-lt"/>
              </a:defRPr>
            </a:lvl1pPr>
            <a:lvl2pPr marL="742950" indent="-285750">
              <a:buClr>
                <a:srgbClr val="92D05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FF0000"/>
              </a:buClr>
              <a:buFont typeface="Symbol" pitchFamily="18" charset="2"/>
              <a:buChar char="-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35292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724128" y="638132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/>
              <a:t>Fortbildung</a:t>
            </a:r>
            <a:r>
              <a:rPr lang="de-DE" sz="1000" baseline="0" dirty="0" smtClean="0"/>
              <a:t> Projektmanagement, Modul 3</a:t>
            </a:r>
            <a:endParaRPr lang="de-DE" sz="1000" dirty="0" smtClean="0"/>
          </a:p>
          <a:p>
            <a:pPr algn="l"/>
            <a:r>
              <a:rPr lang="de-DE" sz="1000" dirty="0" smtClean="0"/>
              <a:t>Referentin: Annett </a:t>
            </a:r>
            <a:r>
              <a:rPr lang="de-DE" sz="1000" dirty="0" err="1" smtClean="0"/>
              <a:t>Margull</a:t>
            </a:r>
            <a:endParaRPr lang="de-DE" sz="100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CF05566-24FD-44D8-95F8-0B5A3D14DD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13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inhaltsfolie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1484785"/>
            <a:ext cx="8351837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B0F0"/>
              </a:buClr>
              <a:buFont typeface="Wingdings" pitchFamily="2" charset="2"/>
              <a:buChar char="§"/>
              <a:defRPr>
                <a:latin typeface="+mj-lt"/>
              </a:defRPr>
            </a:lvl1pPr>
            <a:lvl2pPr marL="742950" indent="-285750">
              <a:buClr>
                <a:srgbClr val="92D05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FF0000"/>
              </a:buClr>
              <a:buFont typeface="Symbol" pitchFamily="18" charset="2"/>
              <a:buChar char="-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35292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796136" y="6365498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/>
              <a:t>Dr. Kerstin </a:t>
            </a:r>
            <a:r>
              <a:rPr lang="de-DE" sz="1000" dirty="0" err="1" smtClean="0"/>
              <a:t>Rötzler</a:t>
            </a:r>
            <a:endParaRPr lang="de-DE" sz="1000" dirty="0" smtClean="0"/>
          </a:p>
          <a:p>
            <a:pPr algn="l"/>
            <a:r>
              <a:rPr lang="de-DE" sz="800" dirty="0" smtClean="0"/>
              <a:t>Europäische Strukturfonds</a:t>
            </a:r>
          </a:p>
          <a:p>
            <a:pPr algn="l"/>
            <a:r>
              <a:rPr lang="de-DE" sz="800" dirty="0" smtClean="0"/>
              <a:t>WZW  Wissenschaftszentrum Sachsen-Anhalt</a:t>
            </a:r>
            <a:endParaRPr lang="de-DE" sz="80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CF05566-24FD-44D8-95F8-0B5A3D14DD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13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5D87D-2370-405F-B444-308F9BACDF67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2448D-FD03-4FEF-9496-E7A5922BBD9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185650" cy="9751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" y="6181780"/>
            <a:ext cx="2699066" cy="6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7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5D87D-2370-405F-B444-308F9BACDF67}" type="datetimeFigureOut">
              <a:rPr lang="de-DE" smtClean="0"/>
              <a:pPr/>
              <a:t>18.11.2013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2448D-FD03-4FEF-9496-E7A5922BBD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5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ruck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6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Druck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1484785"/>
            <a:ext cx="8351837" cy="4896544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>
                <a:latin typeface="+mj-lt"/>
              </a:defRPr>
            </a:lvl1pPr>
            <a:lvl2pPr marL="742950" indent="-285750">
              <a:buClrTx/>
              <a:buFont typeface="Arial" pitchFamily="34" charset="0"/>
              <a:buChar char="•"/>
              <a:defRPr/>
            </a:lvl2pPr>
            <a:lvl3pPr marL="1143000" indent="-228600">
              <a:buClrTx/>
              <a:buFont typeface="Symbol" pitchFamily="18" charset="2"/>
              <a:buChar char="-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352928" cy="864096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724128" y="638132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/>
              <a:t>Veranstaltung:</a:t>
            </a:r>
          </a:p>
          <a:p>
            <a:pPr algn="l"/>
            <a:r>
              <a:rPr lang="de-DE" sz="1000" dirty="0" err="1" smtClean="0"/>
              <a:t>ReferentIn</a:t>
            </a:r>
            <a:r>
              <a:rPr lang="de-DE" sz="1000" dirty="0" smtClean="0"/>
              <a:t>:</a:t>
            </a:r>
            <a:endParaRPr lang="de-DE" sz="100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CF05566-24FD-44D8-95F8-0B5A3D14DD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8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821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2.tif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88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09283"/>
            <a:ext cx="2417142" cy="18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98" y="6455283"/>
            <a:ext cx="1548734" cy="288000"/>
          </a:xfrm>
          <a:prstGeom prst="rect">
            <a:avLst/>
          </a:prstGeom>
        </p:spPr>
      </p:pic>
      <p:pic>
        <p:nvPicPr>
          <p:cNvPr id="1028" name="Picture 4" descr="S:\fotr\Intranet_Forschungsförderung\SFT_Mitarbeiter\Strauß\SFT Design\Präsentationen\Grafiken\Lesezeichen_bu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46000"/>
            <a:ext cx="48524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7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1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Univers Next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63343" cy="12614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09283"/>
            <a:ext cx="2417142" cy="1799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3" y="6400400"/>
            <a:ext cx="1326657" cy="3977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61" y="6246000"/>
            <a:ext cx="48512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Univers Next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ueringen-reporter.de/26.01.2013/thuringens-forschungszentrum-jena.htm/dr-dana-kralisch-dr-nadine-hea%c2%9fle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sz="quarter" idx="13"/>
          </p:nvPr>
        </p:nvSpPr>
        <p:spPr>
          <a:xfrm>
            <a:off x="468313" y="1484785"/>
            <a:ext cx="8351837" cy="2529923"/>
          </a:xfrm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de-DE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Beratungsleistungen am Beispiel ausgewählter Projektbeispiele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Projektbeispiele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0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88956" y="1412875"/>
            <a:ext cx="8738275" cy="4650218"/>
            <a:chOff x="188956" y="1412875"/>
            <a:chExt cx="8738275" cy="4650218"/>
          </a:xfrm>
        </p:grpSpPr>
        <p:sp>
          <p:nvSpPr>
            <p:cNvPr id="6" name="Textfeld 5"/>
            <p:cNvSpPr txBox="1"/>
            <p:nvPr/>
          </p:nvSpPr>
          <p:spPr>
            <a:xfrm>
              <a:off x="3203848" y="2368235"/>
              <a:ext cx="5723383" cy="369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b="1" dirty="0" smtClean="0"/>
                <a:t>Ziel:</a:t>
              </a:r>
              <a:r>
                <a:rPr lang="de-DE" sz="1400" dirty="0" smtClean="0"/>
                <a:t>  Diagnose- und Therapieverfahren im Kampf gegen Sepsis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dirty="0" smtClean="0"/>
                <a:t>Transnationales Projekt-NW-Gruppen-Forschungstransfer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b="1" dirty="0" smtClean="0"/>
                <a:t>Forschungspartner:</a:t>
              </a:r>
              <a:r>
                <a:rPr lang="de-DE" sz="1400" dirty="0" smtClean="0"/>
                <a:t> FSU, UKJ, Hans-</a:t>
              </a:r>
              <a:r>
                <a:rPr lang="de-DE" sz="1400" dirty="0" err="1" smtClean="0"/>
                <a:t>Knöll</a:t>
              </a:r>
              <a:r>
                <a:rPr lang="de-DE" sz="1400" dirty="0" smtClean="0"/>
                <a:t>-Institut, Leibniz-Institut für Naturstoff-Forschung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b="1" dirty="0" smtClean="0"/>
                <a:t>Transferpartner: </a:t>
              </a:r>
              <a:r>
                <a:rPr lang="de-DE" sz="1400" dirty="0" err="1" smtClean="0"/>
                <a:t>Alere</a:t>
              </a:r>
              <a:r>
                <a:rPr lang="de-DE" sz="1400" dirty="0" smtClean="0"/>
                <a:t> GmbH, Jenoptik AG, Analytik Jena AG, ART-KON-TOR GmbH….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b="1" dirty="0" err="1" smtClean="0"/>
                <a:t>Kofinanzierung</a:t>
              </a:r>
              <a:r>
                <a:rPr lang="de-DE" sz="1400" b="1" dirty="0" smtClean="0"/>
                <a:t> </a:t>
              </a:r>
              <a:r>
                <a:rPr lang="de-DE" sz="1400" dirty="0" smtClean="0"/>
                <a:t>in Vorbereitung: Land Thüringen </a:t>
              </a:r>
              <a:r>
                <a:rPr lang="de-DE" sz="1400" b="1" dirty="0" smtClean="0"/>
                <a:t>EFRE-Infrastruktur: </a:t>
              </a:r>
              <a:r>
                <a:rPr lang="de-DE" sz="1400" dirty="0" smtClean="0"/>
                <a:t>Geräteausstattung und </a:t>
              </a:r>
              <a:r>
                <a:rPr lang="de-DE" sz="1400" b="1" dirty="0" smtClean="0"/>
                <a:t>ESF: </a:t>
              </a:r>
              <a:r>
                <a:rPr lang="de-DE" sz="1400" dirty="0" smtClean="0"/>
                <a:t>Finanzierung einer Professur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b="1" dirty="0" smtClean="0"/>
                <a:t>Ausbau des Forschungsclusters: </a:t>
              </a:r>
              <a:r>
                <a:rPr lang="de-DE" sz="1400" dirty="0" smtClean="0"/>
                <a:t>DFG-SFB/TR 124-Projekt  </a:t>
              </a:r>
              <a:r>
                <a:rPr lang="de-DE" sz="1400" i="1" dirty="0" err="1" smtClean="0"/>
                <a:t>funginet</a:t>
              </a:r>
              <a:endParaRPr lang="de-DE" sz="1400" i="1" dirty="0" smtClean="0"/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dirty="0" smtClean="0"/>
                <a:t>Exzellenz-Graduiertenschule: </a:t>
              </a:r>
              <a:r>
                <a:rPr lang="de-DE" sz="1400" i="1" dirty="0" smtClean="0"/>
                <a:t>Jena School </a:t>
              </a:r>
              <a:r>
                <a:rPr lang="de-DE" sz="1400" i="1" dirty="0" err="1" smtClean="0"/>
                <a:t>of</a:t>
              </a:r>
              <a:r>
                <a:rPr lang="de-DE" sz="1400" i="1" dirty="0" smtClean="0"/>
                <a:t> </a:t>
              </a:r>
              <a:r>
                <a:rPr lang="de-DE" sz="1400" i="1" dirty="0" err="1" smtClean="0"/>
                <a:t>Microbial</a:t>
              </a:r>
              <a:r>
                <a:rPr lang="de-DE" sz="1400" i="1" dirty="0" smtClean="0"/>
                <a:t> Communication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b="1" dirty="0" smtClean="0"/>
                <a:t>Forschungstransfer </a:t>
              </a:r>
              <a:r>
                <a:rPr lang="de-DE" sz="1400" dirty="0" smtClean="0"/>
                <a:t>über Serviceangebote SFT und K1-Gründerservice</a:t>
              </a:r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dirty="0" smtClean="0"/>
                <a:t>Erarbeitung einer Patentstrategie, Recherchen zu Marktpotenzialen, Lizenzierungen, Vorbereitung von Geschäftsplänen</a:t>
              </a:r>
              <a:endParaRPr lang="de-DE" sz="1400" dirty="0"/>
            </a:p>
            <a:p>
              <a:pPr>
                <a:lnSpc>
                  <a:spcPct val="85000"/>
                </a:lnSpc>
                <a:spcAft>
                  <a:spcPts val="900"/>
                </a:spcAft>
              </a:pPr>
              <a:r>
                <a:rPr lang="de-DE" sz="1400" dirty="0" smtClean="0"/>
                <a:t>Erstes EXIST-Gründungsprojekt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50825" y="1412875"/>
              <a:ext cx="369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Unterstützung und Serviceleistungen</a:t>
              </a:r>
              <a:endParaRPr lang="de-DE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203848" y="1818285"/>
              <a:ext cx="5723383" cy="51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BMBF | Zentrum für </a:t>
              </a:r>
              <a:r>
                <a:rPr lang="de-DE" sz="1600" b="1" dirty="0">
                  <a:solidFill>
                    <a:schemeClr val="accent1">
                      <a:lumMod val="75000"/>
                    </a:schemeClr>
                  </a:solidFill>
                </a:rPr>
                <a:t>Innovationskompetenz </a:t>
              </a:r>
              <a:r>
                <a:rPr lang="de-DE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: </a:t>
              </a:r>
            </a:p>
            <a:p>
              <a:pPr>
                <a:lnSpc>
                  <a:spcPct val="85000"/>
                </a:lnSpc>
              </a:pPr>
              <a:r>
                <a:rPr lang="de-DE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Exzellenz </a:t>
              </a:r>
              <a:r>
                <a:rPr lang="de-DE" sz="1600" b="1" i="1" dirty="0">
                  <a:solidFill>
                    <a:schemeClr val="accent1">
                      <a:lumMod val="75000"/>
                    </a:schemeClr>
                  </a:solidFill>
                </a:rPr>
                <a:t>schaffen - Talente fördern</a:t>
              </a:r>
            </a:p>
          </p:txBody>
        </p:sp>
        <p:pic>
          <p:nvPicPr>
            <p:cNvPr id="9" name="Picture 2" descr="Kult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36" y="2465246"/>
              <a:ext cx="2430796" cy="1395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268996" y="1821928"/>
              <a:ext cx="2312288" cy="643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/>
                <a:t>Forschungsfokus:</a:t>
              </a:r>
            </a:p>
            <a:p>
              <a:pPr>
                <a:lnSpc>
                  <a:spcPct val="85000"/>
                </a:lnSpc>
              </a:pPr>
              <a:r>
                <a:rPr lang="de-DE" sz="1400" b="1" dirty="0" smtClean="0"/>
                <a:t>Angewandte</a:t>
              </a:r>
            </a:p>
            <a:p>
              <a:pPr>
                <a:lnSpc>
                  <a:spcPct val="85000"/>
                </a:lnSpc>
              </a:pPr>
              <a:r>
                <a:rPr lang="de-DE" sz="1400" b="1" dirty="0" smtClean="0"/>
                <a:t>Grundlagenforschung</a:t>
              </a:r>
              <a:endParaRPr lang="de-DE" sz="1400" b="1" dirty="0"/>
            </a:p>
          </p:txBody>
        </p:sp>
        <p:pic>
          <p:nvPicPr>
            <p:cNvPr id="11" name="Picture 4" descr="Einga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36" y="3976851"/>
              <a:ext cx="2430796" cy="161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88956" y="5661248"/>
              <a:ext cx="2312288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b="1" dirty="0" smtClean="0"/>
                <a:t>Verwertung</a:t>
              </a:r>
              <a:endParaRPr lang="de-DE" sz="1200" b="1" dirty="0"/>
            </a:p>
          </p:txBody>
        </p:sp>
        <p:sp>
          <p:nvSpPr>
            <p:cNvPr id="13" name="Pfeil nach unten 12"/>
            <p:cNvSpPr/>
            <p:nvPr/>
          </p:nvSpPr>
          <p:spPr>
            <a:xfrm>
              <a:off x="268996" y="2465246"/>
              <a:ext cx="288032" cy="3123994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Projektbeispiel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1" dirty="0" smtClean="0"/>
              <a:t>BMBF-Förderung | </a:t>
            </a:r>
            <a:r>
              <a:rPr lang="de-DE" sz="2000" b="1" dirty="0"/>
              <a:t>Zentrum für Innovationskompetenz (ZIK) </a:t>
            </a:r>
            <a:r>
              <a:rPr lang="de-DE" sz="2000" b="1" dirty="0" err="1"/>
              <a:t>Septomics</a:t>
            </a:r>
            <a:r>
              <a:rPr lang="de-DE" sz="2000" b="1" dirty="0"/>
              <a:t> 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27904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Projektbeispiel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1" dirty="0" smtClean="0"/>
              <a:t>BMBF-Förderung | </a:t>
            </a:r>
            <a:r>
              <a:rPr lang="de-DE" sz="2000" b="1" dirty="0" err="1" smtClean="0"/>
              <a:t>InfectoGnostics</a:t>
            </a:r>
            <a:endParaRPr lang="de-DE" sz="2000" i="1" dirty="0"/>
          </a:p>
        </p:txBody>
      </p:sp>
      <p:sp>
        <p:nvSpPr>
          <p:cNvPr id="6" name="Inhaltsplatzhalter 5"/>
          <p:cNvSpPr txBox="1">
            <a:spLocks noGrp="1"/>
          </p:cNvSpPr>
          <p:nvPr>
            <p:ph sz="quarter" idx="13"/>
          </p:nvPr>
        </p:nvSpPr>
        <p:spPr>
          <a:xfrm>
            <a:off x="4346823" y="1575088"/>
            <a:ext cx="4788024" cy="46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900"/>
              </a:spcAft>
              <a:buNone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BMBF |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Forschungscampus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5000"/>
              </a:lnSpc>
              <a:spcAft>
                <a:spcPts val="900"/>
              </a:spcAft>
              <a:buNone/>
            </a:pPr>
            <a:endParaRPr lang="de-DE" sz="1200" b="1" dirty="0" smtClean="0"/>
          </a:p>
          <a:p>
            <a:pPr marL="0" indent="0">
              <a:spcAft>
                <a:spcPts val="900"/>
              </a:spcAft>
              <a:buNone/>
            </a:pPr>
            <a:r>
              <a:rPr lang="de-DE" sz="1400" b="1" dirty="0" smtClean="0"/>
              <a:t>Zielstellung:</a:t>
            </a:r>
            <a:r>
              <a:rPr lang="de-DE" sz="1400" dirty="0" smtClean="0"/>
              <a:t>  Neue Wege in der Diagnostik von Infektionen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b="1" dirty="0" smtClean="0"/>
              <a:t>Forschungspartner:</a:t>
            </a:r>
            <a:r>
              <a:rPr lang="de-DE" sz="1400" dirty="0" smtClean="0"/>
              <a:t> FSU, UKJ, IPHT, EA FH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b="1" dirty="0" smtClean="0"/>
              <a:t>Transferpartner: </a:t>
            </a:r>
            <a:r>
              <a:rPr lang="de-DE" sz="1400" dirty="0" err="1" smtClean="0"/>
              <a:t>Alere</a:t>
            </a:r>
            <a:r>
              <a:rPr lang="de-DE" sz="1400" dirty="0" smtClean="0"/>
              <a:t> GmbH, Analytik Jena AG, u. ca. 20 weitere KMU….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Land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EFRE-Mittel für Neubau</a:t>
            </a:r>
            <a:r>
              <a:rPr lang="de-DE" sz="1400" b="1" dirty="0" smtClean="0"/>
              <a:t> </a:t>
            </a:r>
            <a:r>
              <a:rPr lang="de-DE" sz="1400" dirty="0" smtClean="0"/>
              <a:t>(Zentrum f. </a:t>
            </a:r>
            <a:r>
              <a:rPr lang="de-DE" sz="1400" dirty="0" err="1" smtClean="0"/>
              <a:t>Angew</a:t>
            </a:r>
            <a:r>
              <a:rPr lang="de-DE" sz="1400" dirty="0" smtClean="0"/>
              <a:t>. Forschung)</a:t>
            </a:r>
            <a:br>
              <a:rPr lang="de-DE" sz="1400" dirty="0" smtClean="0"/>
            </a:br>
            <a:r>
              <a:rPr lang="de-DE" sz="1400" dirty="0" smtClean="0"/>
              <a:t>Projektvorbereitung und Vorstudien über</a:t>
            </a:r>
            <a:r>
              <a:rPr lang="de-DE" sz="1400" b="1" dirty="0" smtClean="0"/>
              <a:t> </a:t>
            </a:r>
            <a:r>
              <a:rPr lang="de-DE" sz="1400" dirty="0" smtClean="0"/>
              <a:t>Richtlinienförderung</a:t>
            </a:r>
            <a:r>
              <a:rPr lang="de-DE" sz="1400" i="1" dirty="0"/>
              <a:t/>
            </a:r>
            <a:br>
              <a:rPr lang="de-DE" sz="1400" i="1" dirty="0"/>
            </a:br>
            <a:r>
              <a:rPr lang="de-DE" sz="1400" i="1" dirty="0" smtClean="0"/>
              <a:t/>
            </a:r>
            <a:br>
              <a:rPr lang="de-DE" sz="1400" i="1" dirty="0" smtClean="0"/>
            </a:br>
            <a:r>
              <a:rPr lang="de-DE" sz="1400" b="1" dirty="0" smtClean="0">
                <a:solidFill>
                  <a:schemeClr val="tx2"/>
                </a:solidFill>
              </a:rPr>
              <a:t>Bund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BMBF-Forschungscampus (Vorphase 2013)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de-DE" sz="1400" b="1" dirty="0" smtClean="0"/>
              <a:t>Einbindung</a:t>
            </a:r>
            <a:r>
              <a:rPr lang="de-DE" sz="1400" dirty="0" smtClean="0"/>
              <a:t> </a:t>
            </a:r>
            <a:r>
              <a:rPr lang="de-DE" sz="1400" b="1" dirty="0" smtClean="0"/>
              <a:t>SFT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Antragsunterstützung, Erarbeitung IP-Strategie,…</a:t>
            </a:r>
            <a:endParaRPr lang="de-DE" sz="1400" dirty="0"/>
          </a:p>
          <a:p>
            <a:pPr marL="0" indent="0">
              <a:lnSpc>
                <a:spcPct val="85000"/>
              </a:lnSpc>
              <a:spcAft>
                <a:spcPts val="900"/>
              </a:spcAft>
              <a:buNone/>
            </a:pPr>
            <a:endParaRPr lang="de-DE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75088"/>
            <a:ext cx="4248471" cy="43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Projektbeispiel</a:t>
            </a:r>
            <a:br>
              <a:rPr lang="de-DE" sz="2000" dirty="0"/>
            </a:br>
            <a:r>
              <a:rPr lang="de-DE" sz="2000" b="1" dirty="0"/>
              <a:t>BMBF-Projektförderung | </a:t>
            </a:r>
            <a:r>
              <a:rPr lang="de-DE" sz="2000" b="1" dirty="0" err="1"/>
              <a:t>BMWi</a:t>
            </a:r>
            <a:r>
              <a:rPr lang="de-DE" sz="2000" b="1" dirty="0"/>
              <a:t>-EXIST-Gründerstipendium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2942" y="1533500"/>
            <a:ext cx="8928992" cy="4608413"/>
            <a:chOff x="107504" y="1412875"/>
            <a:chExt cx="8928992" cy="4608413"/>
          </a:xfrm>
        </p:grpSpPr>
        <p:sp>
          <p:nvSpPr>
            <p:cNvPr id="6" name="Textfeld 5"/>
            <p:cNvSpPr txBox="1"/>
            <p:nvPr/>
          </p:nvSpPr>
          <p:spPr>
            <a:xfrm rot="16200000">
              <a:off x="-1785899" y="3378187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Beratung und Coaching von der Idee über Einwerbung von </a:t>
              </a:r>
            </a:p>
            <a:p>
              <a:r>
                <a:rPr lang="de-DE" sz="1200" b="1" dirty="0" smtClean="0"/>
                <a:t>Fördermitteln bis zur Gründung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6408712" y="1508722"/>
              <a:ext cx="2627784" cy="2064294"/>
              <a:chOff x="6225878" y="1915269"/>
              <a:chExt cx="2627784" cy="2064294"/>
            </a:xfrm>
          </p:grpSpPr>
          <p:pic>
            <p:nvPicPr>
              <p:cNvPr id="31" name="Picture 2" descr="H:\Oliver Pänke\Veranstaltungen\2013-03-21 EXIST Workshop Oldenburg\Vortrag\Version 02\121113_VillaAmParadies_Gründer-&amp;Innovationstag_DennyGürth_081 komp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5878" y="1915269"/>
                <a:ext cx="2627784" cy="1751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6225878" y="3657561"/>
                <a:ext cx="2609689" cy="32200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900" dirty="0" smtClean="0"/>
                  <a:t>F. Geyer, Dr. V. Schau, M. Wolf, </a:t>
                </a:r>
                <a:r>
                  <a:rPr lang="de-DE" sz="900" dirty="0" err="1" smtClean="0"/>
                  <a:t>S.Scharf</a:t>
                </a:r>
                <a:r>
                  <a:rPr lang="de-DE" sz="900" dirty="0" smtClean="0"/>
                  <a:t> (</a:t>
                </a:r>
                <a:r>
                  <a:rPr lang="de-DE" sz="900" dirty="0" err="1" smtClean="0"/>
                  <a:t>vlnr</a:t>
                </a:r>
                <a:r>
                  <a:rPr lang="de-DE" sz="900" dirty="0" smtClean="0"/>
                  <a:t>)</a:t>
                </a:r>
                <a:br>
                  <a:rPr lang="de-DE" sz="900" dirty="0" smtClean="0"/>
                </a:br>
                <a:r>
                  <a:rPr lang="de-DE" sz="900" i="1" dirty="0" err="1"/>
                  <a:t>Gründerchamp</a:t>
                </a:r>
                <a:r>
                  <a:rPr lang="de-DE" sz="900" dirty="0"/>
                  <a:t> </a:t>
                </a:r>
                <a:r>
                  <a:rPr lang="de-DE" sz="900" dirty="0" smtClean="0"/>
                  <a:t>beim Gründer- und Innovationstag 2012</a:t>
                </a:r>
                <a:endParaRPr lang="de-DE" sz="900" dirty="0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3203848" y="3138543"/>
              <a:ext cx="2892458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Seminar zur Unternehmensgründung</a:t>
              </a:r>
              <a:endParaRPr lang="de-DE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204593" y="2348880"/>
              <a:ext cx="3276128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/>
                <a:t>Ideen- und </a:t>
              </a:r>
              <a:r>
                <a:rPr lang="de-DE" sz="1400" dirty="0" smtClean="0"/>
                <a:t>Geschäftsmodellentwicklung</a:t>
              </a:r>
              <a:endParaRPr lang="de-DE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203848" y="5672216"/>
              <a:ext cx="1357551" cy="27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Aktion Freiraum</a:t>
              </a:r>
              <a:endParaRPr lang="de-DE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203848" y="4690408"/>
              <a:ext cx="2259273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Messeteilnahme CEBIT 2013</a:t>
              </a:r>
              <a:endParaRPr lang="de-DE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203848" y="2652148"/>
              <a:ext cx="3168352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Preisträger und Aussteller </a:t>
              </a:r>
              <a:br>
                <a:rPr lang="de-DE" sz="1400" dirty="0" smtClean="0"/>
              </a:br>
              <a:r>
                <a:rPr lang="de-DE" sz="1400" dirty="0" smtClean="0"/>
                <a:t>beim Gründer- und Innovationstag 2012</a:t>
              </a:r>
              <a:endParaRPr lang="de-DE" sz="14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203848" y="4082268"/>
              <a:ext cx="5256584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Schutzrechtsanmeldungen (Anmeldung zweier Marken)</a:t>
              </a:r>
              <a:endParaRPr lang="de-DE" sz="14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203848" y="3441811"/>
              <a:ext cx="173317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Messetraining</a:t>
              </a:r>
              <a:endParaRPr lang="de-DE" sz="1400" dirty="0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648072" y="1988840"/>
              <a:ext cx="2376001" cy="4032448"/>
              <a:chOff x="6195802" y="992519"/>
              <a:chExt cx="2376001" cy="403244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Pfeil nach unten 23"/>
              <p:cNvSpPr/>
              <p:nvPr/>
            </p:nvSpPr>
            <p:spPr>
              <a:xfrm>
                <a:off x="6195802" y="993263"/>
                <a:ext cx="2376000" cy="4031704"/>
              </a:xfrm>
              <a:prstGeom prst="downArrow">
                <a:avLst>
                  <a:gd name="adj1" fmla="val 100000"/>
                  <a:gd name="adj2" fmla="val 41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204103" y="992519"/>
                <a:ext cx="2257862" cy="5355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 dirty="0" smtClean="0">
                    <a:solidFill>
                      <a:schemeClr val="bg1"/>
                    </a:solidFill>
                  </a:rPr>
                  <a:t>BMBF Forschungsprojekt</a:t>
                </a:r>
                <a:br>
                  <a:rPr lang="de-DE" sz="1600" dirty="0" smtClean="0">
                    <a:solidFill>
                      <a:schemeClr val="bg1"/>
                    </a:solidFill>
                  </a:rPr>
                </a:br>
                <a:r>
                  <a:rPr lang="de-DE" sz="1600" b="1" dirty="0" err="1" smtClean="0">
                    <a:solidFill>
                      <a:schemeClr val="bg1"/>
                    </a:solidFill>
                  </a:rPr>
                  <a:t>SpeedUp</a:t>
                </a:r>
                <a:r>
                  <a:rPr lang="de-DE" sz="1600" dirty="0" smtClean="0">
                    <a:solidFill>
                      <a:schemeClr val="bg1"/>
                    </a:solidFill>
                  </a:rPr>
                  <a:t> 2009-2012</a:t>
                </a:r>
                <a:endParaRPr lang="de-DE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6204029" y="1568583"/>
                <a:ext cx="1698350" cy="5355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 dirty="0" smtClean="0">
                    <a:solidFill>
                      <a:schemeClr val="bg1"/>
                    </a:solidFill>
                  </a:rPr>
                  <a:t>Gründungsprojekt</a:t>
                </a:r>
                <a:br>
                  <a:rPr lang="de-DE" sz="1600" dirty="0" smtClean="0">
                    <a:solidFill>
                      <a:schemeClr val="bg1"/>
                    </a:solidFill>
                  </a:rPr>
                </a:br>
                <a:r>
                  <a:rPr lang="de-DE" sz="1600" b="1" dirty="0" err="1" smtClean="0">
                    <a:solidFill>
                      <a:schemeClr val="bg1"/>
                    </a:solidFill>
                  </a:rPr>
                  <a:t>UniRed</a:t>
                </a:r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6204030" y="4232879"/>
                <a:ext cx="235779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solidFill>
                      <a:schemeClr val="bg1"/>
                    </a:solidFill>
                  </a:rPr>
                  <a:t>EXIST-Gründerstipendium </a:t>
                </a:r>
                <a:endParaRPr lang="de-DE" sz="1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" name="Grafik 27" descr="H:\Oliver Pänke\Veranstaltungen\2013-03-21 EXIST Workshop Oldenburg\Vortrag\Version 02\IMG_0085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195803" y="2822767"/>
                <a:ext cx="2376000" cy="112208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29" name="Textfeld 28"/>
              <p:cNvSpPr txBox="1"/>
              <p:nvPr/>
            </p:nvSpPr>
            <p:spPr>
              <a:xfrm>
                <a:off x="6204029" y="4592919"/>
                <a:ext cx="1552926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>
                    <a:solidFill>
                      <a:schemeClr val="bg1"/>
                    </a:solidFill>
                  </a:rPr>
                  <a:t>Start-</a:t>
                </a:r>
                <a:r>
                  <a:rPr lang="de-DE" sz="1600" dirty="0" err="1" smtClean="0">
                    <a:solidFill>
                      <a:schemeClr val="bg1"/>
                    </a:solidFill>
                  </a:rPr>
                  <a:t>Up</a:t>
                </a:r>
                <a:r>
                  <a:rPr lang="de-DE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chemeClr val="bg1"/>
                    </a:solidFill>
                  </a:rPr>
                  <a:t>UniRed</a:t>
                </a:r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3426" y="1856615"/>
                <a:ext cx="1178401" cy="8689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6" name="Gerade Verbindung 15"/>
            <p:cNvCxnSpPr/>
            <p:nvPr/>
          </p:nvCxnSpPr>
          <p:spPr>
            <a:xfrm>
              <a:off x="648072" y="5589240"/>
              <a:ext cx="5560254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3204592" y="4385536"/>
              <a:ext cx="3039230" cy="277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Beantragung EXIST-Gründerstipendium</a:t>
              </a:r>
              <a:endParaRPr lang="de-DE" sz="14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208326" y="5517232"/>
              <a:ext cx="1297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C00000"/>
                  </a:solidFill>
                </a:rPr>
                <a:t>Stand 14.05.2013</a:t>
              </a:r>
              <a:endParaRPr lang="de-DE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207206" y="3746683"/>
              <a:ext cx="3402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Markt- und Kundenumfrage </a:t>
              </a:r>
              <a:r>
                <a:rPr lang="de-DE" sz="1400" dirty="0"/>
                <a:t>durch </a:t>
              </a:r>
              <a:r>
                <a:rPr lang="de-DE" sz="1400" dirty="0" err="1" smtClean="0"/>
                <a:t>JenVision</a:t>
              </a:r>
              <a:endParaRPr lang="de-DE" sz="1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03848" y="4993676"/>
              <a:ext cx="5256584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Schutzrechtsanmeldungen (Geschmacksmusteranmeldung)</a:t>
              </a:r>
              <a:endParaRPr lang="de-DE" sz="14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04444" y="5296944"/>
              <a:ext cx="4114653" cy="30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Bewilligung der</a:t>
              </a:r>
              <a:r>
                <a:rPr lang="de-DE" sz="1400" b="1" dirty="0" smtClean="0"/>
                <a:t> </a:t>
              </a:r>
              <a:r>
                <a:rPr lang="de-DE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BMWi</a:t>
              </a:r>
              <a:r>
                <a:rPr lang="de-DE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-EXIST-Gründerstipendium</a:t>
              </a:r>
              <a:endParaRPr lang="de-DE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203848" y="1988840"/>
              <a:ext cx="3276128" cy="30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600" b="1" dirty="0">
                  <a:solidFill>
                    <a:schemeClr val="accent1">
                      <a:lumMod val="75000"/>
                    </a:schemeClr>
                  </a:solidFill>
                </a:rPr>
                <a:t>BMBF-Verbundprojekt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50825" y="1412875"/>
              <a:ext cx="369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Unterstützung und Serviceleistungen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95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07504" y="1412875"/>
            <a:ext cx="9036496" cy="4745352"/>
            <a:chOff x="107504" y="1412875"/>
            <a:chExt cx="9036496" cy="4745352"/>
          </a:xfrm>
        </p:grpSpPr>
        <p:sp>
          <p:nvSpPr>
            <p:cNvPr id="6" name="Textfeld 5"/>
            <p:cNvSpPr txBox="1"/>
            <p:nvPr/>
          </p:nvSpPr>
          <p:spPr>
            <a:xfrm rot="16200000">
              <a:off x="-1785899" y="3378187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Beratung und Coaching von der Idee über Einwerbung von </a:t>
              </a:r>
            </a:p>
            <a:p>
              <a:r>
                <a:rPr lang="de-DE" sz="1200" b="1" dirty="0" smtClean="0"/>
                <a:t>Fördermitteln bis zur Gründung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14678" y="3143248"/>
              <a:ext cx="2892458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Seminar zur Unternehmensgründung</a:t>
              </a:r>
              <a:endParaRPr lang="de-DE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168352" y="2344776"/>
              <a:ext cx="3995192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Ideenwettbewerb </a:t>
              </a:r>
              <a:r>
                <a:rPr lang="de-DE" sz="1400" dirty="0"/>
                <a:t>und </a:t>
              </a:r>
              <a:r>
                <a:rPr lang="de-DE" sz="1400" dirty="0" smtClean="0"/>
                <a:t>Geschäftsplanung</a:t>
              </a:r>
              <a:endParaRPr lang="de-DE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203848" y="5552989"/>
              <a:ext cx="3565400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Gründung der Firma </a:t>
              </a:r>
              <a:r>
                <a:rPr lang="de-DE" sz="1400" dirty="0" err="1" smtClean="0"/>
                <a:t>JeNaCell</a:t>
              </a:r>
              <a:r>
                <a:rPr lang="de-DE" sz="1400" dirty="0" smtClean="0"/>
                <a:t> GmbH (06.2012)</a:t>
              </a:r>
              <a:endParaRPr lang="de-DE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168352" y="2674551"/>
              <a:ext cx="3168352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Preisträger Ideenwettbewerbe und </a:t>
              </a:r>
            </a:p>
            <a:p>
              <a:pPr>
                <a:lnSpc>
                  <a:spcPct val="85000"/>
                </a:lnSpc>
              </a:pPr>
              <a:r>
                <a:rPr lang="de-DE" sz="1400" dirty="0" smtClean="0"/>
                <a:t>Businessplanwettbewerbe</a:t>
              </a:r>
              <a:endParaRPr lang="de-DE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203848" y="4893439"/>
              <a:ext cx="5940152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Schutzrechtsanmeldungen (Patente und Marken)</a:t>
              </a:r>
              <a:endParaRPr lang="de-DE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143240" y="3429000"/>
              <a:ext cx="4932040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Messetraining und Messeteilnahmen (</a:t>
              </a:r>
              <a:r>
                <a:rPr lang="de-DE" sz="1400" dirty="0" err="1" smtClean="0"/>
                <a:t>Medica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Biotechnica</a:t>
              </a:r>
              <a:r>
                <a:rPr lang="de-DE" sz="1400" dirty="0" smtClean="0"/>
                <a:t>, etc.)</a:t>
              </a:r>
              <a:endParaRPr lang="de-DE" sz="14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203848" y="5223214"/>
              <a:ext cx="5481244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Weiterentwicklung der </a:t>
              </a:r>
              <a:r>
                <a:rPr lang="de-DE" sz="1400" dirty="0" err="1" smtClean="0"/>
                <a:t>FuE</a:t>
              </a:r>
              <a:r>
                <a:rPr lang="de-DE" sz="1400" dirty="0" smtClean="0"/>
                <a:t>-Ergebnisse, Aktualisierung des Businessplans</a:t>
              </a:r>
              <a:endParaRPr lang="de-DE" sz="14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203848" y="4500570"/>
              <a:ext cx="3517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>
                  <a:solidFill>
                    <a:schemeClr val="accent1">
                      <a:lumMod val="75000"/>
                    </a:schemeClr>
                  </a:solidFill>
                </a:rPr>
                <a:t>BMWi</a:t>
              </a:r>
              <a:r>
                <a:rPr lang="de-DE" sz="1600" b="1" dirty="0">
                  <a:solidFill>
                    <a:schemeClr val="accent1">
                      <a:lumMod val="75000"/>
                    </a:schemeClr>
                  </a:solidFill>
                </a:rPr>
                <a:t>-EXIST-Forschungstransfer (2012)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168352" y="1988840"/>
              <a:ext cx="3276128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600" b="1" dirty="0">
                  <a:solidFill>
                    <a:schemeClr val="accent1">
                      <a:lumMod val="75000"/>
                    </a:schemeClr>
                  </a:solidFill>
                </a:rPr>
                <a:t>BMBF-Projekt: </a:t>
              </a:r>
              <a:r>
                <a:rPr lang="de-DE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ForMaT</a:t>
              </a:r>
              <a:r>
                <a:rPr lang="de-DE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de-DE" sz="1600" b="1" dirty="0">
                  <a:solidFill>
                    <a:schemeClr val="accent1">
                      <a:lumMod val="75000"/>
                    </a:schemeClr>
                  </a:solidFill>
                </a:rPr>
                <a:t>(2008)</a:t>
              </a:r>
            </a:p>
          </p:txBody>
        </p:sp>
        <p:pic>
          <p:nvPicPr>
            <p:cNvPr id="16" name="Picture 2" descr="Bild 1 - Transferpreis (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37" y="1988839"/>
              <a:ext cx="2465090" cy="345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3203848" y="5882767"/>
              <a:ext cx="4380173" cy="275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Thüringer Forschungspreis als bestes Transferprojekt 2012</a:t>
              </a:r>
              <a:endParaRPr lang="de-DE" sz="14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47772" y="2006275"/>
              <a:ext cx="2524991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 smtClean="0">
                  <a:solidFill>
                    <a:schemeClr val="bg1"/>
                  </a:solidFill>
                </a:rPr>
                <a:t>Forschungsfokus: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 smtClean="0">
                  <a:solidFill>
                    <a:schemeClr val="bg1"/>
                  </a:solidFill>
                </a:rPr>
                <a:t>Angewandte Grundlagenforschung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42910" y="4857760"/>
              <a:ext cx="2524991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 smtClean="0">
                  <a:solidFill>
                    <a:schemeClr val="bg1"/>
                  </a:solidFill>
                </a:rPr>
                <a:t>Forschungsfokus: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 smtClean="0">
                  <a:solidFill>
                    <a:schemeClr val="bg1"/>
                  </a:solidFill>
                </a:rPr>
                <a:t>Entwicklung der Idee bis zur Marktreife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6" descr="http://www.thueringen-reporter.de/wp-content/uploads/2013/01/jenacell_Labor_kasper-1-600x424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1428736"/>
              <a:ext cx="2211492" cy="156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250825" y="1412875"/>
              <a:ext cx="369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Unterstützung und Serviceleistungen</a:t>
              </a:r>
              <a:endParaRPr lang="de-DE" b="1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572264" y="3004038"/>
              <a:ext cx="2194512" cy="322002"/>
            </a:xfrm>
            <a:prstGeom prst="rect">
              <a:avLst/>
            </a:prstGeom>
            <a:noFill/>
          </p:spPr>
          <p:txBody>
            <a:bodyPr wrap="none" lIns="0" tIns="36000" r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DE" sz="900" dirty="0"/>
                <a:t>Unternehmensgründerinnen Dr. Dana </a:t>
              </a:r>
              <a:r>
                <a:rPr lang="de-DE" sz="900" dirty="0" err="1"/>
                <a:t>Kralisch</a:t>
              </a:r>
              <a:r>
                <a:rPr lang="de-DE" sz="900" dirty="0"/>
                <a:t> </a:t>
              </a:r>
              <a:r>
                <a:rPr lang="de-DE" sz="900" dirty="0" smtClean="0"/>
                <a:t/>
              </a:r>
              <a:br>
                <a:rPr lang="de-DE" sz="900" dirty="0" smtClean="0"/>
              </a:br>
              <a:r>
                <a:rPr lang="de-DE" sz="900" dirty="0" smtClean="0"/>
                <a:t>und </a:t>
              </a:r>
              <a:r>
                <a:rPr lang="de-DE" sz="900" dirty="0"/>
                <a:t>Dr. Nadine </a:t>
              </a:r>
              <a:r>
                <a:rPr lang="de-DE" sz="900" dirty="0" err="1" smtClean="0"/>
                <a:t>Heßler</a:t>
              </a:r>
              <a:endParaRPr lang="de-DE" sz="9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143240" y="3714752"/>
              <a:ext cx="4197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TMWAT-Land: Verbundprojektförderung </a:t>
              </a:r>
              <a:r>
                <a:rPr lang="de-DE" sz="1600" b="1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de-DE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2010)</a:t>
              </a:r>
              <a:endParaRPr lang="de-DE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203848" y="4071942"/>
              <a:ext cx="5940152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400" dirty="0" smtClean="0"/>
                <a:t>Entwicklung einer Pilotanlage für industrielle Produktion (Firma EPC-Anlagenbau Rudolstadt)</a:t>
              </a:r>
              <a:endParaRPr lang="de-DE" sz="1400" dirty="0"/>
            </a:p>
          </p:txBody>
        </p:sp>
      </p:grpSp>
      <p:sp>
        <p:nvSpPr>
          <p:cNvPr id="2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Projektbeispiel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1" dirty="0" smtClean="0"/>
              <a:t>BMBF-</a:t>
            </a:r>
            <a:r>
              <a:rPr lang="de-DE" sz="2000" b="1" dirty="0" err="1" smtClean="0"/>
              <a:t>FoRMAT</a:t>
            </a:r>
            <a:r>
              <a:rPr lang="de-DE" sz="2000" b="1" dirty="0" smtClean="0"/>
              <a:t> | </a:t>
            </a:r>
            <a:r>
              <a:rPr lang="de-DE" sz="2000" b="1" dirty="0" err="1" smtClean="0"/>
              <a:t>BMWi</a:t>
            </a:r>
            <a:r>
              <a:rPr lang="de-DE" sz="2000" b="1" dirty="0"/>
              <a:t>-</a:t>
            </a:r>
            <a:r>
              <a:rPr lang="de-DE" sz="2000" b="1" dirty="0" smtClean="0"/>
              <a:t>EXIST-Forschungstransfer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25829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Erfolgsfaktoren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45848" y="1844824"/>
            <a:ext cx="87906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/>
              <a:t>Forschungsförderung und -transfers als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strategische Aufgabe der Hochschule </a:t>
            </a:r>
            <a:r>
              <a:rPr lang="de-DE" sz="1600" dirty="0" smtClean="0"/>
              <a:t>– Einbettung in Gesamtstrategie</a:t>
            </a:r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/>
              <a:t>Aufbau von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regionalen</a:t>
            </a:r>
            <a:r>
              <a:rPr lang="de-DE" sz="1600" dirty="0" smtClean="0"/>
              <a:t> und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internationalen Netzwerken </a:t>
            </a:r>
            <a:r>
              <a:rPr lang="de-DE" sz="1600" dirty="0" smtClean="0"/>
              <a:t>mit Industriepartnern </a:t>
            </a:r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lückenlose Beratungs- und Serviceangebote </a:t>
            </a:r>
            <a:r>
              <a:rPr lang="de-DE" sz="1600" dirty="0" smtClean="0"/>
              <a:t>von der Idee bis zur wirtschaftlichen Umsetzung</a:t>
            </a:r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/>
              <a:t>Bereitstellung dafür erforderlicher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Personalkapazitäten</a:t>
            </a:r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intensive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Sensibilisierung</a:t>
            </a:r>
            <a:r>
              <a:rPr lang="de-DE" sz="1600" dirty="0"/>
              <a:t> in Fakultäten, Instituten, Fachbereichen und Forschungsprojekten</a:t>
            </a:r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Weiterbildungsbedarf</a:t>
            </a:r>
            <a:r>
              <a:rPr lang="de-DE" sz="1600" dirty="0" smtClean="0"/>
              <a:t> der </a:t>
            </a:r>
            <a:r>
              <a:rPr lang="de-DE" sz="1600" dirty="0"/>
              <a:t>Wissenschaftler </a:t>
            </a:r>
            <a:r>
              <a:rPr lang="de-DE" sz="1600" dirty="0" smtClean="0"/>
              <a:t>(unternehmerisches Wissen, Patentstrategie</a:t>
            </a:r>
            <a:r>
              <a:rPr lang="de-DE" sz="1600" dirty="0"/>
              <a:t>, </a:t>
            </a:r>
            <a:r>
              <a:rPr lang="de-DE" sz="1600" dirty="0" smtClean="0"/>
              <a:t>Businessplanung …)</a:t>
            </a:r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Anreizsysteme</a:t>
            </a:r>
            <a:r>
              <a:rPr lang="de-DE" sz="1600" dirty="0" smtClean="0"/>
              <a:t> für Wissenschaftler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Überwindung organisatorischer und finanzieller Hürden </a:t>
            </a:r>
            <a:r>
              <a:rPr lang="de-DE" sz="1600" dirty="0" smtClean="0"/>
              <a:t>(z.B. Public-Private </a:t>
            </a:r>
            <a:r>
              <a:rPr lang="de-DE" sz="1600" dirty="0" err="1" smtClean="0"/>
              <a:t>Partnership</a:t>
            </a:r>
            <a:r>
              <a:rPr lang="de-DE" sz="1600" dirty="0" smtClean="0"/>
              <a:t>-Konstruktionen …, Finanzierung </a:t>
            </a:r>
            <a:r>
              <a:rPr lang="de-DE" sz="1600" dirty="0"/>
              <a:t>der </a:t>
            </a:r>
            <a:r>
              <a:rPr lang="de-DE" sz="1600" dirty="0" smtClean="0"/>
              <a:t>Schutzrechtsarbeit - Fond </a:t>
            </a:r>
            <a:r>
              <a:rPr lang="de-DE" sz="1600" dirty="0"/>
              <a:t>für Patentanmeldungen, z.B. für </a:t>
            </a:r>
            <a:r>
              <a:rPr lang="de-DE" sz="1600" dirty="0" smtClean="0"/>
              <a:t>Internationalisierung oder Aufbau von </a:t>
            </a:r>
            <a:r>
              <a:rPr lang="de-DE" sz="1600" dirty="0"/>
              <a:t>P</a:t>
            </a:r>
            <a:r>
              <a:rPr lang="de-DE" sz="1600" dirty="0" smtClean="0"/>
              <a:t>atentfamilien…)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245848" y="141175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Entscheidende Erfolgsfaktoren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8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SFT-Strukturen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4213" y="2492896"/>
            <a:ext cx="84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Strukturen für erfolgreiche Umsetzung</a:t>
            </a:r>
          </a:p>
          <a:p>
            <a:r>
              <a:rPr lang="de-DE" sz="3600" b="1" i="1" dirty="0" smtClean="0">
                <a:solidFill>
                  <a:schemeClr val="accent1">
                    <a:lumMod val="75000"/>
                  </a:schemeClr>
                </a:solidFill>
              </a:rPr>
              <a:t>Was steht dahinter ?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68313" y="1484785"/>
            <a:ext cx="8136135" cy="4680519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Universitäre Strukturen für erfolgreichen Forschungstransfer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Gliederung</a:t>
            </a:r>
            <a:r>
              <a:rPr lang="en-US" sz="2000" b="1" dirty="0"/>
              <a:t> der </a:t>
            </a:r>
            <a:r>
              <a:rPr lang="en-US" sz="2000" b="1" dirty="0" err="1"/>
              <a:t>Aufgaben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Servicezentrum</a:t>
            </a:r>
            <a:r>
              <a:rPr lang="en-US" sz="2000" b="1" dirty="0"/>
              <a:t> </a:t>
            </a:r>
            <a:r>
              <a:rPr lang="en-US" sz="2000" b="1" dirty="0" err="1"/>
              <a:t>Forschung</a:t>
            </a:r>
            <a:r>
              <a:rPr lang="en-US" sz="2000" b="1" dirty="0"/>
              <a:t> und Transfer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Picture 2" descr="H:\Oliver Pänke\Veranstaltungen\2013-06-10 OECD - Förderung von Unternehmertum an Hochschulen\Rundtischgespräch\Logo G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61" y="4797152"/>
            <a:ext cx="2488071" cy="12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5511315" y="1573675"/>
            <a:ext cx="0" cy="3511509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724128" y="3501008"/>
            <a:ext cx="1952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Clr>
                <a:srgbClr val="5A94BE"/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5A94BE"/>
                </a:solidFill>
              </a:rPr>
              <a:t>Gründung Start-</a:t>
            </a:r>
            <a:r>
              <a:rPr lang="de-DE" sz="1600" dirty="0" err="1" smtClean="0">
                <a:solidFill>
                  <a:srgbClr val="5A94BE"/>
                </a:solidFill>
              </a:rPr>
              <a:t>Up</a:t>
            </a:r>
            <a:endParaRPr lang="de-DE" sz="1600" dirty="0" smtClean="0">
              <a:solidFill>
                <a:srgbClr val="5A94BE"/>
              </a:solidFill>
            </a:endParaRPr>
          </a:p>
          <a:p>
            <a:pPr marL="182563" indent="-182563">
              <a:buClr>
                <a:srgbClr val="5A94BE"/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5A94BE"/>
                </a:solidFill>
              </a:rPr>
              <a:t>Lizenzierung</a:t>
            </a:r>
          </a:p>
          <a:p>
            <a:pPr marL="182563" indent="-182563">
              <a:buClr>
                <a:srgbClr val="5A94BE"/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5A94BE"/>
                </a:solidFill>
              </a:rPr>
              <a:t>Auftragsforschung</a:t>
            </a:r>
            <a:endParaRPr lang="de-DE" sz="1600" dirty="0">
              <a:solidFill>
                <a:srgbClr val="5A94B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9552" y="1556792"/>
            <a:ext cx="4912448" cy="5922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2000" b="1" dirty="0" smtClean="0">
                <a:solidFill>
                  <a:schemeClr val="bg1"/>
                </a:solidFill>
              </a:rPr>
              <a:t>Friedrich-Schiller-Universität Jena</a:t>
            </a:r>
          </a:p>
        </p:txBody>
      </p:sp>
      <p:sp>
        <p:nvSpPr>
          <p:cNvPr id="9" name="Rechteck 8"/>
          <p:cNvSpPr/>
          <p:nvPr/>
        </p:nvSpPr>
        <p:spPr>
          <a:xfrm>
            <a:off x="5570442" y="1556792"/>
            <a:ext cx="2082333" cy="5922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Wirtschaft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431153" y="3356992"/>
            <a:ext cx="4020849" cy="1584176"/>
            <a:chOff x="1662746" y="3460858"/>
            <a:chExt cx="4020849" cy="1584176"/>
          </a:xfrm>
        </p:grpSpPr>
        <p:sp>
          <p:nvSpPr>
            <p:cNvPr id="11" name="Abgerundetes Rechteck 10"/>
            <p:cNvSpPr/>
            <p:nvPr/>
          </p:nvSpPr>
          <p:spPr>
            <a:xfrm>
              <a:off x="2987824" y="3700894"/>
              <a:ext cx="1326992" cy="592202"/>
            </a:xfrm>
            <a:prstGeom prst="roundRect">
              <a:avLst/>
            </a:prstGeom>
            <a:solidFill>
              <a:srgbClr val="5A9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 smtClean="0"/>
                <a:t>Schutz- und Urheberrechte</a:t>
              </a:r>
              <a:endParaRPr lang="de-DE" sz="1050" dirty="0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1701833" y="3717032"/>
              <a:ext cx="1184405" cy="603987"/>
            </a:xfrm>
            <a:prstGeom prst="roundRect">
              <a:avLst/>
            </a:prstGeom>
            <a:solidFill>
              <a:srgbClr val="5A9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 smtClean="0"/>
                <a:t>Forschungs-förderung</a:t>
              </a:r>
              <a:endParaRPr lang="de-DE" sz="1400" dirty="0"/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4355976" y="3667125"/>
              <a:ext cx="1270348" cy="1338984"/>
              <a:chOff x="4427984" y="3667125"/>
              <a:chExt cx="1270348" cy="1338984"/>
            </a:xfrm>
          </p:grpSpPr>
          <p:sp>
            <p:nvSpPr>
              <p:cNvPr id="16" name="Abgerundetes Rechteck 15"/>
              <p:cNvSpPr/>
              <p:nvPr/>
            </p:nvSpPr>
            <p:spPr>
              <a:xfrm>
                <a:off x="4479961" y="3717032"/>
                <a:ext cx="1172159" cy="592202"/>
              </a:xfrm>
              <a:prstGeom prst="roundRect">
                <a:avLst/>
              </a:prstGeom>
              <a:solidFill>
                <a:srgbClr val="5A94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1400" dirty="0" smtClean="0"/>
                  <a:t>K1-Gründer-service</a:t>
                </a:r>
                <a:endParaRPr lang="de-DE" sz="1050" dirty="0"/>
              </a:p>
            </p:txBody>
          </p:sp>
          <p:sp>
            <p:nvSpPr>
              <p:cNvPr id="17" name="Abgerundetes Rechteck 16"/>
              <p:cNvSpPr/>
              <p:nvPr/>
            </p:nvSpPr>
            <p:spPr>
              <a:xfrm>
                <a:off x="4479961" y="4365104"/>
                <a:ext cx="1172159" cy="592202"/>
              </a:xfrm>
              <a:prstGeom prst="roundRect">
                <a:avLst/>
              </a:prstGeom>
              <a:solidFill>
                <a:srgbClr val="5A94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de-DE" sz="1400" dirty="0" err="1" smtClean="0"/>
                  <a:t>neudeli</a:t>
                </a:r>
                <a:endParaRPr lang="de-DE" sz="1050" dirty="0"/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4427984" y="3667125"/>
                <a:ext cx="1270348" cy="1338984"/>
              </a:xfrm>
              <a:prstGeom prst="roundRect">
                <a:avLst>
                  <a:gd name="adj" fmla="val 10252"/>
                </a:avLst>
              </a:prstGeom>
              <a:noFill/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2273133" y="4454103"/>
              <a:ext cx="2123017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de-DE" b="1" dirty="0" smtClean="0">
                  <a:solidFill>
                    <a:schemeClr val="bg1">
                      <a:lumMod val="50000"/>
                    </a:schemeClr>
                  </a:solidFill>
                </a:rPr>
                <a:t>Bauhaus-Universität</a:t>
              </a:r>
              <a:br>
                <a:rPr lang="de-DE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b="1" dirty="0" smtClean="0">
                  <a:solidFill>
                    <a:schemeClr val="bg1">
                      <a:lumMod val="50000"/>
                    </a:schemeClr>
                  </a:solidFill>
                </a:rPr>
                <a:t>Weimar</a:t>
              </a:r>
              <a:endParaRPr lang="de-DE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Geschweifte Klammer rechts 14"/>
            <p:cNvSpPr/>
            <p:nvPr/>
          </p:nvSpPr>
          <p:spPr>
            <a:xfrm rot="16200000" flipV="1">
              <a:off x="3545084" y="1578520"/>
              <a:ext cx="256173" cy="4020849"/>
            </a:xfrm>
            <a:prstGeom prst="rightBrace">
              <a:avLst>
                <a:gd name="adj1" fmla="val 50677"/>
                <a:gd name="adj2" fmla="val 29963"/>
              </a:avLst>
            </a:prstGeom>
            <a:ln w="38100">
              <a:solidFill>
                <a:srgbClr val="5A94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39553" y="2302617"/>
            <a:ext cx="7113222" cy="925999"/>
            <a:chOff x="771146" y="2446633"/>
            <a:chExt cx="7113222" cy="925999"/>
          </a:xfrm>
        </p:grpSpPr>
        <p:sp>
          <p:nvSpPr>
            <p:cNvPr id="20" name="180-Grad-Pfeil 19"/>
            <p:cNvSpPr/>
            <p:nvPr/>
          </p:nvSpPr>
          <p:spPr>
            <a:xfrm flipH="1">
              <a:off x="1259631" y="2446633"/>
              <a:ext cx="3264853" cy="420322"/>
            </a:xfrm>
            <a:prstGeom prst="uturnArrow">
              <a:avLst>
                <a:gd name="adj1" fmla="val 24506"/>
                <a:gd name="adj2" fmla="val 25000"/>
                <a:gd name="adj3" fmla="val 24465"/>
                <a:gd name="adj4" fmla="val 50368"/>
                <a:gd name="adj5" fmla="val 75828"/>
              </a:avLst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4391695" y="2638082"/>
              <a:ext cx="144016" cy="268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180-Grad-Pfeil 21"/>
            <p:cNvSpPr/>
            <p:nvPr/>
          </p:nvSpPr>
          <p:spPr>
            <a:xfrm flipH="1">
              <a:off x="4362829" y="2446633"/>
              <a:ext cx="2978930" cy="420322"/>
            </a:xfrm>
            <a:prstGeom prst="uturnArrow">
              <a:avLst>
                <a:gd name="adj1" fmla="val 25000"/>
                <a:gd name="adj2" fmla="val 25000"/>
                <a:gd name="adj3" fmla="val 23898"/>
                <a:gd name="adj4" fmla="val 50368"/>
                <a:gd name="adj5" fmla="val 70223"/>
              </a:avLst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045659" y="2626456"/>
              <a:ext cx="467038" cy="200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Pfeil nach rechts 23"/>
            <p:cNvSpPr/>
            <p:nvPr/>
          </p:nvSpPr>
          <p:spPr>
            <a:xfrm>
              <a:off x="1763688" y="2963508"/>
              <a:ext cx="573628" cy="202473"/>
            </a:xfrm>
            <a:prstGeom prst="rightArrow">
              <a:avLst/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>
              <a:off x="4577078" y="2965820"/>
              <a:ext cx="573628" cy="202473"/>
            </a:xfrm>
            <a:prstGeom prst="rightArrow">
              <a:avLst/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2337316" y="2762753"/>
              <a:ext cx="1392012" cy="603987"/>
            </a:xfrm>
            <a:prstGeom prst="roundRect">
              <a:avLst/>
            </a:prstGeom>
            <a:solidFill>
              <a:srgbClr val="5A9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/>
                <a:t>w</a:t>
              </a:r>
              <a:r>
                <a:rPr lang="de-DE" sz="1400" dirty="0" smtClean="0"/>
                <a:t>iss. Erkenntnis </a:t>
              </a:r>
              <a:br>
                <a:rPr lang="de-DE" sz="1400" dirty="0" smtClean="0"/>
              </a:br>
              <a:r>
                <a:rPr lang="de-DE" sz="1400" dirty="0" smtClean="0"/>
                <a:t>und Know</a:t>
              </a:r>
              <a:r>
                <a:rPr lang="de-DE" sz="1400" dirty="0"/>
                <a:t>-</a:t>
              </a:r>
              <a:r>
                <a:rPr lang="de-DE" sz="1400" dirty="0" smtClean="0"/>
                <a:t>how</a:t>
              </a:r>
              <a:endParaRPr lang="de-DE" sz="1400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160119" y="2762752"/>
              <a:ext cx="615730" cy="603987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5A9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5150706" y="2762752"/>
              <a:ext cx="1184404" cy="603987"/>
            </a:xfrm>
            <a:prstGeom prst="roundRect">
              <a:avLst/>
            </a:prstGeom>
            <a:solidFill>
              <a:srgbClr val="5A9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/>
                <a:t>k</a:t>
              </a:r>
              <a:r>
                <a:rPr lang="de-DE" sz="1400" dirty="0" smtClean="0"/>
                <a:t>ommerzielle Verwertung</a:t>
              </a:r>
              <a:endParaRPr lang="de-DE" sz="14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164135" y="2826594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5A94BE"/>
                  </a:solidFill>
                </a:rPr>
                <a:t>SFT</a:t>
              </a:r>
              <a:endParaRPr lang="de-DE" b="1" dirty="0">
                <a:solidFill>
                  <a:srgbClr val="5A94BE"/>
                </a:solidFill>
              </a:endParaRPr>
            </a:p>
          </p:txBody>
        </p:sp>
        <p:sp>
          <p:nvSpPr>
            <p:cNvPr id="30" name="Pfeil nach rechts 29"/>
            <p:cNvSpPr/>
            <p:nvPr/>
          </p:nvSpPr>
          <p:spPr>
            <a:xfrm flipH="1">
              <a:off x="6336803" y="2973822"/>
              <a:ext cx="573628" cy="202473"/>
            </a:xfrm>
            <a:prstGeom prst="rightArrow">
              <a:avLst/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links und rechts 30"/>
            <p:cNvSpPr/>
            <p:nvPr/>
          </p:nvSpPr>
          <p:spPr>
            <a:xfrm>
              <a:off x="3729328" y="2971456"/>
              <a:ext cx="410351" cy="198366"/>
            </a:xfrm>
            <a:prstGeom prst="leftRightArrow">
              <a:avLst/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6699964" y="2768645"/>
              <a:ext cx="1184404" cy="603987"/>
            </a:xfrm>
            <a:prstGeom prst="roundRect">
              <a:avLst/>
            </a:prstGeom>
            <a:solidFill>
              <a:srgbClr val="5A9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 smtClean="0"/>
                <a:t>Technologie-bedarf</a:t>
              </a:r>
              <a:endParaRPr lang="de-DE" sz="1400" dirty="0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771146" y="2762753"/>
              <a:ext cx="1184405" cy="603987"/>
            </a:xfrm>
            <a:prstGeom prst="roundRect">
              <a:avLst/>
            </a:prstGeom>
            <a:solidFill>
              <a:srgbClr val="5A9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 smtClean="0"/>
                <a:t>Forschungs-projekte</a:t>
              </a:r>
              <a:endParaRPr lang="de-DE" sz="1400" dirty="0"/>
            </a:p>
          </p:txBody>
        </p:sp>
        <p:sp>
          <p:nvSpPr>
            <p:cNvPr id="34" name="Pfeil nach rechts 33"/>
            <p:cNvSpPr/>
            <p:nvPr/>
          </p:nvSpPr>
          <p:spPr>
            <a:xfrm rot="16200000" flipH="1" flipV="1">
              <a:off x="7197205" y="2584471"/>
              <a:ext cx="177661" cy="202473"/>
            </a:xfrm>
            <a:prstGeom prst="rightArrow">
              <a:avLst>
                <a:gd name="adj1" fmla="val 50000"/>
                <a:gd name="adj2" fmla="val 68739"/>
              </a:avLst>
            </a:prstGeom>
            <a:solidFill>
              <a:srgbClr val="E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259632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</a:t>
            </a:r>
            <a:endParaRPr lang="de-DE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2614130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2</a:t>
            </a:r>
            <a:endParaRPr lang="de-DE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3982282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928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bg1"/>
                </a:solidFill>
              </a:rPr>
              <a:t>Jenaer Modell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/>
          <a:lstStyle/>
          <a:p>
            <a:pPr algn="ctr"/>
            <a:fld id="{BCF05566-24FD-44D8-95F8-0B5A3D14DD9E}" type="slidenum">
              <a:rPr lang="de-DE" sz="1100" smtClean="0">
                <a:solidFill>
                  <a:schemeClr val="bg1"/>
                </a:solidFill>
              </a:rPr>
              <a:pPr algn="ctr"/>
              <a:t>17</a:t>
            </a:fld>
            <a:endParaRPr lang="de-DE" sz="11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27146397"/>
              </p:ext>
            </p:extLst>
          </p:nvPr>
        </p:nvGraphicFramePr>
        <p:xfrm>
          <a:off x="539552" y="1499597"/>
          <a:ext cx="7380820" cy="480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5364088" y="4509120"/>
            <a:ext cx="3600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Konzentration auf Schwerpunkte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Service aus einer Hand für jeden Standort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(Beratung &amp; Coaching,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eiterbildung, Infrastruktur…)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Zusammenarbeit aller Partner am Standort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(Uni, Technologiepark, Wirtschaftspartner, Cluster…)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1484784"/>
            <a:ext cx="44131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Nutzung von ESF- und EFRE-Programmen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Aufbau der Infrastruktur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Aufbau von Weiterbildungsformaten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Personalaustauschprogramme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</a:pPr>
            <a:r>
              <a:rPr lang="de-DE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Forschungs- und Transferverbünde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8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Universitäre Strukturen für Forschungstransfer</a:t>
            </a:r>
            <a:br>
              <a:rPr lang="de-DE" dirty="0"/>
            </a:br>
            <a:r>
              <a:rPr lang="de-DE" dirty="0" smtClean="0"/>
              <a:t> </a:t>
            </a:r>
            <a:r>
              <a:rPr lang="en-US" b="1" dirty="0" smtClean="0"/>
              <a:t>K1-Gründerservice </a:t>
            </a:r>
            <a:r>
              <a:rPr lang="en-US" b="1" dirty="0"/>
              <a:t>| </a:t>
            </a:r>
            <a:r>
              <a:rPr lang="de-DE" b="1" dirty="0"/>
              <a:t>EXIST IV – Projekt </a:t>
            </a:r>
            <a:r>
              <a:rPr lang="de-DE" b="1" i="1" dirty="0"/>
              <a:t>Die Gründerhochschule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323529" y="1196752"/>
            <a:ext cx="1432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Arbeitsbereich</a:t>
            </a:r>
            <a:endParaRPr lang="de-DE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323528" y="1549559"/>
            <a:ext cx="192289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600" dirty="0" smtClean="0"/>
              <a:t>Forschung und Lehre</a:t>
            </a:r>
            <a:endParaRPr lang="de-DE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324174" y="2726689"/>
            <a:ext cx="135832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600" dirty="0" smtClean="0"/>
              <a:t>Beratung und </a:t>
            </a:r>
            <a:br>
              <a:rPr lang="de-DE" sz="1600" dirty="0" smtClean="0"/>
            </a:br>
            <a:r>
              <a:rPr lang="de-DE" sz="1600" dirty="0" smtClean="0"/>
              <a:t>Coaching </a:t>
            </a:r>
            <a:endParaRPr lang="de-DE" sz="1600" dirty="0"/>
          </a:p>
        </p:txBody>
      </p:sp>
      <p:sp>
        <p:nvSpPr>
          <p:cNvPr id="46" name="Textfeld 45"/>
          <p:cNvSpPr txBox="1"/>
          <p:nvPr/>
        </p:nvSpPr>
        <p:spPr>
          <a:xfrm>
            <a:off x="323528" y="4137266"/>
            <a:ext cx="183210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600" dirty="0" smtClean="0"/>
              <a:t>Administration und </a:t>
            </a:r>
            <a:br>
              <a:rPr lang="de-DE" sz="1600" dirty="0" smtClean="0"/>
            </a:br>
            <a:r>
              <a:rPr lang="de-DE" sz="1600" dirty="0" smtClean="0"/>
              <a:t>Struktur</a:t>
            </a:r>
            <a:endParaRPr lang="de-DE" sz="1600" dirty="0"/>
          </a:p>
        </p:txBody>
      </p:sp>
      <p:sp>
        <p:nvSpPr>
          <p:cNvPr id="47" name="Textfeld 46"/>
          <p:cNvSpPr txBox="1"/>
          <p:nvPr/>
        </p:nvSpPr>
        <p:spPr>
          <a:xfrm>
            <a:off x="2177843" y="4137266"/>
            <a:ext cx="1235275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400" dirty="0" smtClean="0"/>
              <a:t>Nachhaltigkeit</a:t>
            </a:r>
            <a:endParaRPr lang="de-DE" sz="1600" dirty="0"/>
          </a:p>
        </p:txBody>
      </p:sp>
      <p:sp>
        <p:nvSpPr>
          <p:cNvPr id="48" name="Textfeld 47"/>
          <p:cNvSpPr txBox="1"/>
          <p:nvPr/>
        </p:nvSpPr>
        <p:spPr>
          <a:xfrm>
            <a:off x="4284284" y="4137266"/>
            <a:ext cx="3599605" cy="48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Konzeptionierung von GmbH und Stiftung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Rückflüsse aus kostenpflichtiger Weiterbildung</a:t>
            </a:r>
            <a:endParaRPr lang="de-DE" sz="1400" dirty="0"/>
          </a:p>
        </p:txBody>
      </p:sp>
      <p:sp>
        <p:nvSpPr>
          <p:cNvPr id="49" name="Textfeld 48"/>
          <p:cNvSpPr txBox="1"/>
          <p:nvPr/>
        </p:nvSpPr>
        <p:spPr>
          <a:xfrm>
            <a:off x="2177843" y="1575840"/>
            <a:ext cx="1520031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400" dirty="0" smtClean="0"/>
              <a:t>Forschergruppe JP</a:t>
            </a:r>
            <a:endParaRPr lang="de-DE" sz="1400" dirty="0"/>
          </a:p>
        </p:txBody>
      </p:sp>
      <p:sp>
        <p:nvSpPr>
          <p:cNvPr id="50" name="Textfeld 49"/>
          <p:cNvSpPr txBox="1"/>
          <p:nvPr/>
        </p:nvSpPr>
        <p:spPr>
          <a:xfrm>
            <a:off x="4255302" y="1556792"/>
            <a:ext cx="4709186" cy="138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Anbindung JP an transferstarke Fakultäten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Definition der Forschungsziele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Umfangreiche Lehrangebote für jede Qualifizierungsstufe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Durchführung von Lehr- &amp; Qualifikationsveranstaltungen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Einbindung in die einzelnen Curricula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endParaRPr lang="de-DE" sz="1400" dirty="0"/>
          </a:p>
        </p:txBody>
      </p:sp>
      <p:sp>
        <p:nvSpPr>
          <p:cNvPr id="51" name="Textfeld 50"/>
          <p:cNvSpPr txBox="1"/>
          <p:nvPr/>
        </p:nvSpPr>
        <p:spPr>
          <a:xfrm>
            <a:off x="2177843" y="2761370"/>
            <a:ext cx="1635384" cy="428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8000"/>
              </a:lnSpc>
            </a:pPr>
            <a:r>
              <a:rPr lang="de-DE" sz="1400" dirty="0" smtClean="0"/>
              <a:t>Sensibilisierung </a:t>
            </a:r>
            <a:br>
              <a:rPr lang="de-DE" sz="1400" dirty="0" smtClean="0"/>
            </a:br>
            <a:r>
              <a:rPr lang="de-DE" sz="1400" dirty="0" smtClean="0"/>
              <a:t>   und Mobilisierung</a:t>
            </a:r>
            <a:endParaRPr lang="de-DE" sz="1400" dirty="0"/>
          </a:p>
        </p:txBody>
      </p:sp>
      <p:sp>
        <p:nvSpPr>
          <p:cNvPr id="52" name="Textfeld 51"/>
          <p:cNvSpPr txBox="1"/>
          <p:nvPr/>
        </p:nvSpPr>
        <p:spPr>
          <a:xfrm>
            <a:off x="2168606" y="3184572"/>
            <a:ext cx="1794274" cy="428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8000"/>
              </a:lnSpc>
            </a:pPr>
            <a:r>
              <a:rPr lang="de-DE" sz="1400" dirty="0" smtClean="0"/>
              <a:t>Ideen- und </a:t>
            </a:r>
            <a:br>
              <a:rPr lang="de-DE" sz="1400" dirty="0" smtClean="0"/>
            </a:br>
            <a:r>
              <a:rPr lang="de-DE" sz="1400" dirty="0" smtClean="0"/>
              <a:t>   </a:t>
            </a:r>
            <a:r>
              <a:rPr lang="de-DE" sz="1400" dirty="0" err="1" smtClean="0"/>
              <a:t>Technologiescouting</a:t>
            </a:r>
            <a:endParaRPr lang="de-DE" sz="1400" dirty="0"/>
          </a:p>
        </p:txBody>
      </p:sp>
      <p:sp>
        <p:nvSpPr>
          <p:cNvPr id="53" name="Textfeld 52"/>
          <p:cNvSpPr txBox="1"/>
          <p:nvPr/>
        </p:nvSpPr>
        <p:spPr>
          <a:xfrm>
            <a:off x="4284285" y="2763159"/>
            <a:ext cx="3600401" cy="1112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Etablierung Netzwerk Gründungsbotschafter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Informationsveranstaltungen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persönliche Ansprache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Optimierung und Standardisierung der verschiedenen Prozesse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178165" y="3631421"/>
            <a:ext cx="1824025" cy="43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8000"/>
              </a:lnSpc>
            </a:pPr>
            <a:r>
              <a:rPr lang="de-DE" sz="1400" dirty="0" smtClean="0"/>
              <a:t>Gründerberatung und </a:t>
            </a:r>
            <a:br>
              <a:rPr lang="de-DE" sz="1400" dirty="0" smtClean="0"/>
            </a:br>
            <a:r>
              <a:rPr lang="de-DE" sz="1400" dirty="0" smtClean="0"/>
              <a:t>   -betreuung</a:t>
            </a:r>
            <a:endParaRPr lang="de-DE" sz="1400" dirty="0"/>
          </a:p>
        </p:txBody>
      </p:sp>
      <p:sp>
        <p:nvSpPr>
          <p:cNvPr id="55" name="Textfeld 54"/>
          <p:cNvSpPr txBox="1"/>
          <p:nvPr/>
        </p:nvSpPr>
        <p:spPr>
          <a:xfrm>
            <a:off x="2195736" y="4653136"/>
            <a:ext cx="934551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400" dirty="0" smtClean="0"/>
              <a:t>Marketing</a:t>
            </a:r>
            <a:endParaRPr lang="de-DE" sz="1600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323528" y="1535306"/>
            <a:ext cx="7777412" cy="4413974"/>
            <a:chOff x="394988" y="1829293"/>
            <a:chExt cx="8498039" cy="4413974"/>
          </a:xfrm>
        </p:grpSpPr>
        <p:cxnSp>
          <p:nvCxnSpPr>
            <p:cNvPr id="57" name="Gerade Verbindung 56"/>
            <p:cNvCxnSpPr/>
            <p:nvPr/>
          </p:nvCxnSpPr>
          <p:spPr>
            <a:xfrm>
              <a:off x="394989" y="3002907"/>
              <a:ext cx="849749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394988" y="1829293"/>
              <a:ext cx="8497491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395537" y="4371059"/>
              <a:ext cx="849749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>
              <a:off x="395537" y="6243267"/>
              <a:ext cx="849749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1" name="Textfeld 60"/>
          <p:cNvSpPr txBox="1"/>
          <p:nvPr/>
        </p:nvSpPr>
        <p:spPr>
          <a:xfrm>
            <a:off x="2168194" y="1212283"/>
            <a:ext cx="1828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Aufgaben und Ziele</a:t>
            </a:r>
            <a:endParaRPr lang="de-DE" b="1" dirty="0"/>
          </a:p>
        </p:txBody>
      </p:sp>
      <p:sp>
        <p:nvSpPr>
          <p:cNvPr id="62" name="Textfeld 61"/>
          <p:cNvSpPr txBox="1"/>
          <p:nvPr/>
        </p:nvSpPr>
        <p:spPr>
          <a:xfrm>
            <a:off x="4284284" y="1196752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Maßnahmen</a:t>
            </a:r>
            <a:endParaRPr lang="de-DE" b="1" dirty="0"/>
          </a:p>
        </p:txBody>
      </p:sp>
      <p:sp>
        <p:nvSpPr>
          <p:cNvPr id="63" name="Textfeld 62"/>
          <p:cNvSpPr txBox="1"/>
          <p:nvPr/>
        </p:nvSpPr>
        <p:spPr>
          <a:xfrm>
            <a:off x="4283970" y="4661226"/>
            <a:ext cx="3600716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Entwicklung CI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Kommunikations- und Marketingkonzept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Durchführung von Veranstaltungen </a:t>
            </a:r>
          </a:p>
        </p:txBody>
      </p:sp>
      <p:sp>
        <p:nvSpPr>
          <p:cNvPr id="64" name="Eingekerbter Pfeil nach rechts 63"/>
          <p:cNvSpPr/>
          <p:nvPr/>
        </p:nvSpPr>
        <p:spPr>
          <a:xfrm rot="5400000">
            <a:off x="1429667" y="3188125"/>
            <a:ext cx="1133191" cy="321132"/>
          </a:xfrm>
          <a:prstGeom prst="notchedRightArrow">
            <a:avLst>
              <a:gd name="adj1" fmla="val 50000"/>
              <a:gd name="adj2" fmla="val 1211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/>
          <p:cNvSpPr txBox="1"/>
          <p:nvPr/>
        </p:nvSpPr>
        <p:spPr>
          <a:xfrm>
            <a:off x="2178165" y="5680296"/>
            <a:ext cx="1240724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400" dirty="0" smtClean="0"/>
              <a:t>Anreizsysteme</a:t>
            </a:r>
            <a:endParaRPr lang="de-DE" sz="1600" dirty="0"/>
          </a:p>
        </p:txBody>
      </p:sp>
      <p:cxnSp>
        <p:nvCxnSpPr>
          <p:cNvPr id="74" name="Gerade Verbindung 73"/>
          <p:cNvCxnSpPr/>
          <p:nvPr/>
        </p:nvCxnSpPr>
        <p:spPr>
          <a:xfrm>
            <a:off x="2232392" y="4641322"/>
            <a:ext cx="5868000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2231797" y="5373216"/>
            <a:ext cx="5868000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Rechteck 76"/>
          <p:cNvSpPr/>
          <p:nvPr/>
        </p:nvSpPr>
        <p:spPr>
          <a:xfrm>
            <a:off x="2177296" y="5375016"/>
            <a:ext cx="229371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D7E87"/>
              </a:buClr>
              <a:buSzPct val="120000"/>
            </a:pPr>
            <a:r>
              <a:rPr lang="de-DE" sz="1400" dirty="0" smtClean="0"/>
              <a:t>Infrastruktur </a:t>
            </a:r>
            <a:r>
              <a:rPr lang="de-DE" sz="1400" dirty="0"/>
              <a:t>und </a:t>
            </a:r>
            <a:r>
              <a:rPr lang="de-DE" sz="1400" dirty="0" smtClean="0"/>
              <a:t>Netzwerke</a:t>
            </a:r>
            <a:endParaRPr lang="de-DE" sz="1400" dirty="0"/>
          </a:p>
        </p:txBody>
      </p:sp>
      <p:cxnSp>
        <p:nvCxnSpPr>
          <p:cNvPr id="78" name="Gerade Verbindung 77"/>
          <p:cNvCxnSpPr/>
          <p:nvPr/>
        </p:nvCxnSpPr>
        <p:spPr>
          <a:xfrm>
            <a:off x="2231597" y="5661248"/>
            <a:ext cx="5868000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283968" y="5672823"/>
            <a:ext cx="3600717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sz="1400" dirty="0" smtClean="0"/>
              <a:t>Rückflüsse aus Auftragsforschung</a:t>
            </a:r>
            <a:endParaRPr lang="de-DE" sz="1400" dirty="0"/>
          </a:p>
        </p:txBody>
      </p:sp>
      <p:pic>
        <p:nvPicPr>
          <p:cNvPr id="84" name="Picture 2" descr="H:\Oliver Pänke\Veranstaltungen\2013-06-10 OECD - Förderung von Unternehmertum an Hochschulen\Rundtischgespräch\Logo 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80" y="6071976"/>
            <a:ext cx="185263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/>
          <a:lstStyle/>
          <a:p>
            <a:pPr algn="ctr"/>
            <a:fld id="{BCF05566-24FD-44D8-95F8-0B5A3D14DD9E}" type="slidenum">
              <a:rPr lang="de-DE" sz="1100" smtClean="0">
                <a:solidFill>
                  <a:schemeClr val="bg1"/>
                </a:solidFill>
              </a:rPr>
              <a:pPr algn="ctr"/>
              <a:t>18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84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19727"/>
            <a:ext cx="8278688" cy="1754326"/>
          </a:xfrm>
        </p:spPr>
        <p:txBody>
          <a:bodyPr wrap="square">
            <a:spAutoFit/>
          </a:bodyPr>
          <a:lstStyle/>
          <a:p>
            <a:pPr algn="l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Forum „Europäische 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Strukturfonds - Finanzierung 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für wissenschaftliche Einrichtungen“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57248" y="5445224"/>
            <a:ext cx="5373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Wzw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Wissenschaftszentrum Sachsen-Anhalt 2007-2013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Kerstin 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Rötzler |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Berlin 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|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27. und 28. November 2013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CF05566-24FD-44D8-95F8-0B5A3D14DD9E}" type="slidenum">
              <a:rPr lang="de-DE" sz="1100" smtClean="0">
                <a:solidFill>
                  <a:schemeClr val="bg1"/>
                </a:solidFill>
              </a:rPr>
              <a:pPr algn="ctr"/>
              <a:t>1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Verzahnung der Maßnahmen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55385591"/>
              </p:ext>
            </p:extLst>
          </p:nvPr>
        </p:nvGraphicFramePr>
        <p:xfrm>
          <a:off x="107504" y="1700808"/>
          <a:ext cx="8928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3933056"/>
            <a:ext cx="258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smtClean="0">
                <a:solidFill>
                  <a:schemeClr val="accent1">
                    <a:lumMod val="75000"/>
                  </a:schemeClr>
                </a:solidFill>
              </a:rPr>
              <a:t>Ihre Fragen?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4212" y="1628775"/>
            <a:ext cx="8208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solidFill>
                  <a:schemeClr val="accent1">
                    <a:lumMod val="75000"/>
                  </a:schemeClr>
                </a:solidFill>
              </a:rPr>
              <a:t>Das </a:t>
            </a:r>
            <a:r>
              <a:rPr lang="de-DE" sz="2000" b="1" i="1" dirty="0" smtClean="0">
                <a:solidFill>
                  <a:schemeClr val="accent1">
                    <a:lumMod val="75000"/>
                  </a:schemeClr>
                </a:solidFill>
              </a:rPr>
              <a:t>Servicezentrum Forschung und Transfer </a:t>
            </a:r>
            <a:r>
              <a:rPr lang="de-DE" sz="2000" i="1" dirty="0" smtClean="0">
                <a:solidFill>
                  <a:schemeClr val="accent1">
                    <a:lumMod val="75000"/>
                  </a:schemeClr>
                </a:solidFill>
              </a:rPr>
              <a:t>unterstützt die Wissenschaftler und Wissenschaftlerinnen der Friedrich-Schiller-Universität Jena von der Grundlagenforschung bis zur Kommerzialisierung ihrer Forschungsergebnisse </a:t>
            </a:r>
            <a:br>
              <a:rPr lang="de-DE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i="1" dirty="0" smtClean="0">
                <a:solidFill>
                  <a:schemeClr val="accent1">
                    <a:lumMod val="75000"/>
                  </a:schemeClr>
                </a:solidFill>
              </a:rPr>
              <a:t>durch einen </a:t>
            </a:r>
            <a:r>
              <a:rPr lang="de-DE" sz="2000" b="1" i="1" dirty="0" smtClean="0">
                <a:solidFill>
                  <a:schemeClr val="accent1">
                    <a:lumMod val="75000"/>
                  </a:schemeClr>
                </a:solidFill>
              </a:rPr>
              <a:t>Service aus einer Hand</a:t>
            </a:r>
            <a:r>
              <a:rPr lang="de-DE" sz="20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de-DE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/>
          <a:lstStyle/>
          <a:p>
            <a:pPr algn="ctr"/>
            <a:fld id="{BCF05566-24FD-44D8-95F8-0B5A3D14DD9E}" type="slidenum">
              <a:rPr lang="de-DE" sz="1100" smtClean="0">
                <a:solidFill>
                  <a:schemeClr val="bg1"/>
                </a:solidFill>
              </a:rPr>
              <a:pPr algn="ctr"/>
              <a:t>20</a:t>
            </a:fld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69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Servicezentrum Forschung und </a:t>
            </a:r>
            <a:r>
              <a:rPr lang="de-DE" sz="3200" dirty="0" smtClean="0"/>
              <a:t>Transfer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539552" y="1916832"/>
            <a:ext cx="7160840" cy="32899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Univers Next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5500" dirty="0" smtClean="0"/>
          </a:p>
          <a:p>
            <a:pPr marL="0" indent="0">
              <a:buNone/>
              <a:tabLst>
                <a:tab pos="985838" algn="l"/>
              </a:tabLst>
            </a:pPr>
            <a:r>
              <a:rPr lang="de-DE" sz="5600" b="1" dirty="0" smtClean="0">
                <a:latin typeface="+mj-lt"/>
              </a:rPr>
              <a:t>Leitung:  	Dr. Kerstin </a:t>
            </a:r>
            <a:r>
              <a:rPr lang="de-DE" sz="5600" b="1" dirty="0" err="1" smtClean="0">
                <a:latin typeface="+mj-lt"/>
              </a:rPr>
              <a:t>Rötzler</a:t>
            </a:r>
            <a:endParaRPr lang="de-DE" sz="5600" b="1" dirty="0" smtClean="0">
              <a:latin typeface="+mj-lt"/>
            </a:endParaRPr>
          </a:p>
          <a:p>
            <a:pPr marL="0" indent="0">
              <a:buNone/>
              <a:tabLst>
                <a:tab pos="985838" algn="l"/>
              </a:tabLst>
            </a:pPr>
            <a:r>
              <a:rPr lang="de-DE" sz="5500" dirty="0" smtClean="0">
                <a:latin typeface="+mj-lt"/>
              </a:rPr>
              <a:t>Telefon: 	03641 9-31071</a:t>
            </a:r>
          </a:p>
          <a:p>
            <a:pPr marL="0" indent="0">
              <a:buNone/>
              <a:tabLst>
                <a:tab pos="985838" algn="l"/>
              </a:tabLst>
            </a:pPr>
            <a:r>
              <a:rPr lang="de-DE" sz="5500" dirty="0" smtClean="0">
                <a:latin typeface="+mj-lt"/>
              </a:rPr>
              <a:t>E-Mail:	Kerstin.Roetzler@uni-jena.de</a:t>
            </a:r>
          </a:p>
          <a:p>
            <a:pPr>
              <a:tabLst>
                <a:tab pos="985838" algn="l"/>
              </a:tabLst>
            </a:pPr>
            <a:endParaRPr lang="de-DE" sz="5500" dirty="0" smtClean="0">
              <a:latin typeface="+mj-lt"/>
            </a:endParaRPr>
          </a:p>
          <a:p>
            <a:pPr marL="0" indent="0">
              <a:buNone/>
              <a:tabLst>
                <a:tab pos="985838" algn="l"/>
              </a:tabLst>
            </a:pPr>
            <a:r>
              <a:rPr lang="de-DE" sz="5500" b="1" dirty="0" smtClean="0">
                <a:latin typeface="+mj-lt"/>
              </a:rPr>
              <a:t>Sekretariat:	Nicole Schmidt </a:t>
            </a:r>
          </a:p>
          <a:p>
            <a:pPr marL="0" indent="0">
              <a:buNone/>
              <a:tabLst>
                <a:tab pos="985838" algn="l"/>
              </a:tabLst>
            </a:pPr>
            <a:r>
              <a:rPr lang="de-DE" sz="5500" dirty="0" smtClean="0">
                <a:latin typeface="+mj-lt"/>
              </a:rPr>
              <a:t>Telefon: 	03641 9-31070</a:t>
            </a:r>
          </a:p>
          <a:p>
            <a:pPr marL="0" indent="0">
              <a:buNone/>
              <a:tabLst>
                <a:tab pos="985838" algn="l"/>
              </a:tabLst>
            </a:pPr>
            <a:r>
              <a:rPr lang="de-DE" sz="5500" dirty="0" smtClean="0">
                <a:latin typeface="+mj-lt"/>
              </a:rPr>
              <a:t>Fax:	03641 9-31072</a:t>
            </a:r>
          </a:p>
          <a:p>
            <a:pPr marL="0" indent="0">
              <a:buNone/>
              <a:tabLst>
                <a:tab pos="985838" algn="l"/>
              </a:tabLst>
            </a:pPr>
            <a:r>
              <a:rPr lang="de-DE" sz="5500" dirty="0" smtClean="0">
                <a:latin typeface="+mj-lt"/>
              </a:rPr>
              <a:t>E-Mail:	</a:t>
            </a:r>
            <a:r>
              <a:rPr lang="en-US" sz="5600" dirty="0" smtClean="0">
                <a:latin typeface="+mj-lt"/>
              </a:rPr>
              <a:t>Nicole.Schmidt@uni-jena.de</a:t>
            </a:r>
            <a:endParaRPr lang="de-DE" sz="5600" dirty="0" smtClean="0">
              <a:latin typeface="+mj-lt"/>
            </a:endParaRPr>
          </a:p>
          <a:p>
            <a:endParaRPr lang="de-DE" sz="5500" dirty="0" smtClean="0">
              <a:latin typeface="+mj-lt"/>
            </a:endParaRPr>
          </a:p>
          <a:p>
            <a:pPr marL="0" indent="0">
              <a:buNone/>
            </a:pPr>
            <a:r>
              <a:rPr lang="de-DE" sz="5500" dirty="0" smtClean="0">
                <a:latin typeface="+mj-lt"/>
              </a:rPr>
              <a:t>Universitätshauptgebäude,</a:t>
            </a:r>
          </a:p>
          <a:p>
            <a:pPr marL="0" indent="0">
              <a:buNone/>
            </a:pPr>
            <a:r>
              <a:rPr lang="de-DE" sz="5500" dirty="0" smtClean="0">
                <a:latin typeface="+mj-lt"/>
              </a:rPr>
              <a:t>2. Etage, Raum 2.06</a:t>
            </a:r>
          </a:p>
          <a:p>
            <a:pPr marL="0" indent="0">
              <a:buNone/>
            </a:pPr>
            <a:r>
              <a:rPr lang="de-DE" sz="5500" dirty="0" smtClean="0">
                <a:latin typeface="+mj-lt"/>
              </a:rPr>
              <a:t>Fürstengraben 1</a:t>
            </a:r>
          </a:p>
          <a:p>
            <a:pPr marL="0" indent="0">
              <a:buNone/>
            </a:pPr>
            <a:r>
              <a:rPr lang="de-DE" sz="5500" dirty="0" smtClean="0">
                <a:latin typeface="+mj-lt"/>
              </a:rPr>
              <a:t>07743 Jena</a:t>
            </a:r>
          </a:p>
          <a:p>
            <a:pPr marL="0" indent="0">
              <a:buNone/>
            </a:pPr>
            <a:r>
              <a:rPr lang="de-DE" sz="5500" dirty="0" smtClean="0">
                <a:latin typeface="+mj-lt"/>
              </a:rPr>
              <a:t>www.sft.uni-jena.de</a:t>
            </a:r>
          </a:p>
          <a:p>
            <a:endParaRPr lang="de-DE" dirty="0">
              <a:latin typeface="+mj-lt"/>
            </a:endParaRPr>
          </a:p>
        </p:txBody>
      </p:sp>
      <p:pic>
        <p:nvPicPr>
          <p:cNvPr id="11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700807"/>
            <a:ext cx="889815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/>
              <a:t>Umsetzung der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Lissabon Strategie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/>
              <a:t>Schaffung von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Anreizen für Innovation und Wirtschaftswachstum </a:t>
            </a:r>
            <a:r>
              <a:rPr lang="de-DE" sz="1600" dirty="0" smtClean="0"/>
              <a:t>im europäischen Raum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 smtClean="0"/>
              <a:t>Unterstützung des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Wachstums von KMU </a:t>
            </a:r>
            <a:r>
              <a:rPr lang="de-DE" sz="1600" dirty="0" smtClean="0"/>
              <a:t>in definierten Zielbranchen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Horizon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2020</a:t>
            </a:r>
            <a:r>
              <a:rPr lang="de-DE" sz="1600" dirty="0" smtClean="0"/>
              <a:t>: Umsetzung durch </a:t>
            </a:r>
            <a:r>
              <a:rPr lang="de-DE" sz="1600" i="1" dirty="0" smtClean="0"/>
              <a:t>Industrial </a:t>
            </a:r>
            <a:r>
              <a:rPr lang="de-DE" sz="1600" i="1" dirty="0" err="1" smtClean="0"/>
              <a:t>Leadership</a:t>
            </a:r>
            <a:endParaRPr lang="de-DE" sz="1600" i="1" dirty="0" smtClean="0"/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/>
              <a:t>Prozessorientierte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Verbindung von Forschungsförderung und Forschungstransfer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Strategische Planung </a:t>
            </a:r>
            <a:r>
              <a:rPr lang="de-DE" sz="1600" dirty="0"/>
              <a:t>der Projekte (Landes-</a:t>
            </a:r>
            <a:r>
              <a:rPr lang="de-DE" sz="1600" dirty="0" err="1"/>
              <a:t>Kofinanzierungsmodelle</a:t>
            </a:r>
            <a:r>
              <a:rPr lang="de-DE" sz="1600" dirty="0"/>
              <a:t> über EFRE…)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/>
              <a:t>Aufbau von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Forschungsclustern</a:t>
            </a:r>
            <a:r>
              <a:rPr lang="de-DE" sz="1600" dirty="0"/>
              <a:t> in Anlehnung an EU-Schwerpunktthemen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/>
              <a:t>Aufbau von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internationalen Netzwerken </a:t>
            </a:r>
            <a:r>
              <a:rPr lang="de-DE" sz="1600" dirty="0"/>
              <a:t>in Wissenschaft und Wirtschaft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Beratung und Betreuung der Wissenschaftler </a:t>
            </a:r>
            <a:r>
              <a:rPr lang="de-DE" sz="1600" dirty="0"/>
              <a:t>von der Ideenfindung bis zum Transfer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/>
              <a:t>Nutzung der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Serviceangebote von Partnern </a:t>
            </a:r>
            <a:r>
              <a:rPr lang="de-DE" sz="1600" dirty="0"/>
              <a:t>(KOWI, NKS, Forschungsreferenten-Netzwerk, EXIST-Initiativen,…)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dirty="0"/>
              <a:t>Schaffung von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Anreizsystemen für Wissenschaftler </a:t>
            </a:r>
            <a:r>
              <a:rPr lang="de-DE" sz="1600" dirty="0"/>
              <a:t>an Hochschulen 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Qualitätsmanagement und Qualitätskontrolle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352928" cy="864096"/>
          </a:xfrm>
        </p:spPr>
        <p:txBody>
          <a:bodyPr>
            <a:normAutofit/>
          </a:bodyPr>
          <a:lstStyle/>
          <a:p>
            <a:r>
              <a:rPr lang="de-DE" sz="2400" dirty="0"/>
              <a:t>Universitäre Strukturen für erfolgreichen </a:t>
            </a:r>
            <a:r>
              <a:rPr lang="de-DE" sz="2400" dirty="0" smtClean="0"/>
              <a:t>Forschungstransfer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 smtClean="0"/>
              <a:t>Rahmenbedingungen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926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07504" y="4273685"/>
            <a:ext cx="8712968" cy="1747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995936" y="1417396"/>
            <a:ext cx="5436096" cy="2520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-Definition von 3-4 strategisch wichtigen Forschungsschwerpunkten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-Identifikation dazu passender Wachstumsbranchen der Region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-Entwicklung einer Forschungs- und Transferstrategie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-Zielgerichteter Einsatz von Landesmitteln (EFRE, ESF) zur Stärkung dieser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FuE</a:t>
            </a: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-Schwerpunkte  am Standort (Zusammenarbeit Uni-Forschungsinstitute-Wirtschaft)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-Aufbau einer Basis zur Initiierung von Großprojekten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-Uni-intern: Stärkung der Beratungsstrukturen in Forschungsförderung und -transfer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(Service aus einer Hand)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-Ineinandergreifende Maßnahmen zur Stärkung des Technologietransfers und des 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Humankapitals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-Stärkung der hochschulübergreifenden Zusammenarbeit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-Konsequenter Ausbau regionaler Netzwerke zu Branchenclustern, Unternehmen, …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-…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267831592"/>
              </p:ext>
            </p:extLst>
          </p:nvPr>
        </p:nvGraphicFramePr>
        <p:xfrm>
          <a:off x="-432556" y="1399109"/>
          <a:ext cx="4896544" cy="236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116343" y="4365104"/>
            <a:ext cx="7055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Stärkung der Innovationssysteme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 Stärkung des Technologietransfers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	Stärkung des Humankapitals der Thüringer Wirtschaft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315180" y="4962820"/>
            <a:ext cx="124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Zielstellung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09221" y="133939"/>
            <a:ext cx="835292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Universitäre Zielstellungen für erfolgreichen Forschungstransfer</a:t>
            </a:r>
            <a:br>
              <a:rPr lang="de-DE" sz="2400" dirty="0" smtClean="0"/>
            </a:br>
            <a:r>
              <a:rPr lang="de-DE" sz="2400" b="1" dirty="0" smtClean="0"/>
              <a:t>Rahmenbedingungen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04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259632" y="2287956"/>
            <a:ext cx="6768752" cy="3589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Servicezentrum Forschung und Transfer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935329" y="6062642"/>
            <a:ext cx="432048" cy="372727"/>
          </a:xfrm>
        </p:spPr>
        <p:txBody>
          <a:bodyPr/>
          <a:lstStyle/>
          <a:p>
            <a:fld id="{BCF05566-24FD-44D8-95F8-0B5A3D14DD9E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286485248"/>
              </p:ext>
            </p:extLst>
          </p:nvPr>
        </p:nvGraphicFramePr>
        <p:xfrm>
          <a:off x="611560" y="2564956"/>
          <a:ext cx="7416824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990238" y="1845442"/>
            <a:ext cx="274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Universitätsleitung- Kanzler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49769" y="2287957"/>
            <a:ext cx="298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Servicezentrum Forschung und Transfer (SFT)</a:t>
            </a:r>
            <a:endParaRPr lang="de-DE" sz="12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962353" y="1840224"/>
            <a:ext cx="2808312" cy="36933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8198997" y="6440649"/>
            <a:ext cx="432048" cy="372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F05566-24FD-44D8-95F8-0B5A3D14DD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57305" y="4016565"/>
            <a:ext cx="226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Prorektorat Forschung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5400000">
            <a:off x="6369235" y="3897946"/>
            <a:ext cx="362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Prorektorat  </a:t>
            </a:r>
            <a:r>
              <a:rPr lang="de-DE" dirty="0" err="1" smtClean="0">
                <a:solidFill>
                  <a:schemeClr val="tx2"/>
                </a:solidFill>
              </a:rPr>
              <a:t>Wissensch</a:t>
            </a:r>
            <a:r>
              <a:rPr lang="de-DE" dirty="0" smtClean="0">
                <a:solidFill>
                  <a:schemeClr val="tx2"/>
                </a:solidFill>
              </a:rPr>
              <a:t>. </a:t>
            </a:r>
            <a:r>
              <a:rPr lang="de-DE" dirty="0" err="1" smtClean="0">
                <a:solidFill>
                  <a:schemeClr val="tx2"/>
                </a:solidFill>
              </a:rPr>
              <a:t>Nacchwuchs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46388" y="5876012"/>
            <a:ext cx="183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Prorektorat Lehre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6275" y="1422059"/>
            <a:ext cx="9062229" cy="4311196"/>
            <a:chOff x="10027" y="1422059"/>
            <a:chExt cx="9062229" cy="4311196"/>
          </a:xfrm>
        </p:grpSpPr>
        <p:sp>
          <p:nvSpPr>
            <p:cNvPr id="6" name="Freihandform 5"/>
            <p:cNvSpPr/>
            <p:nvPr/>
          </p:nvSpPr>
          <p:spPr>
            <a:xfrm>
              <a:off x="10027" y="1422059"/>
              <a:ext cx="2157549" cy="675272"/>
            </a:xfrm>
            <a:custGeom>
              <a:avLst/>
              <a:gdLst>
                <a:gd name="connsiteX0" fmla="*/ 0 w 1958152"/>
                <a:gd name="connsiteY0" fmla="*/ 0 h 675272"/>
                <a:gd name="connsiteX1" fmla="*/ 1958152 w 1958152"/>
                <a:gd name="connsiteY1" fmla="*/ 0 h 675272"/>
                <a:gd name="connsiteX2" fmla="*/ 1958152 w 1958152"/>
                <a:gd name="connsiteY2" fmla="*/ 675272 h 675272"/>
                <a:gd name="connsiteX3" fmla="*/ 0 w 1958152"/>
                <a:gd name="connsiteY3" fmla="*/ 675272 h 675272"/>
                <a:gd name="connsiteX4" fmla="*/ 0 w 1958152"/>
                <a:gd name="connsiteY4" fmla="*/ 0 h 6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152" h="675272">
                  <a:moveTo>
                    <a:pt x="0" y="0"/>
                  </a:moveTo>
                  <a:lnTo>
                    <a:pt x="1958152" y="0"/>
                  </a:lnTo>
                  <a:lnTo>
                    <a:pt x="1958152" y="675272"/>
                  </a:lnTo>
                  <a:lnTo>
                    <a:pt x="0" y="6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>
                  <a:solidFill>
                    <a:schemeClr val="bg1"/>
                  </a:solidFill>
                </a:rPr>
                <a:t>Forschungsförderung</a:t>
              </a:r>
              <a:endParaRPr lang="de-DE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10027" y="2097330"/>
              <a:ext cx="2157550" cy="3635925"/>
            </a:xfrm>
            <a:custGeom>
              <a:avLst/>
              <a:gdLst>
                <a:gd name="connsiteX0" fmla="*/ 0 w 2157550"/>
                <a:gd name="connsiteY0" fmla="*/ 0 h 3458700"/>
                <a:gd name="connsiteX1" fmla="*/ 2157550 w 2157550"/>
                <a:gd name="connsiteY1" fmla="*/ 0 h 3458700"/>
                <a:gd name="connsiteX2" fmla="*/ 2157550 w 2157550"/>
                <a:gd name="connsiteY2" fmla="*/ 3458700 h 3458700"/>
                <a:gd name="connsiteX3" fmla="*/ 0 w 2157550"/>
                <a:gd name="connsiteY3" fmla="*/ 3458700 h 3458700"/>
                <a:gd name="connsiteX4" fmla="*/ 0 w 2157550"/>
                <a:gd name="connsiteY4" fmla="*/ 0 h 345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550" h="3458700">
                  <a:moveTo>
                    <a:pt x="0" y="0"/>
                  </a:moveTo>
                  <a:lnTo>
                    <a:pt x="2157550" y="0"/>
                  </a:lnTo>
                  <a:lnTo>
                    <a:pt x="2157550" y="3458700"/>
                  </a:lnTo>
                  <a:lnTo>
                    <a:pt x="0" y="345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80975" lvl="1" indent="-180975" algn="l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kern="1200" dirty="0" smtClean="0">
                  <a:solidFill>
                    <a:schemeClr val="tx1"/>
                  </a:solidFill>
                </a:rPr>
                <a:t>Programminformation und </a:t>
              </a:r>
              <a:r>
                <a:rPr lang="de-DE" sz="1300" b="1" kern="1200" dirty="0" smtClean="0">
                  <a:solidFill>
                    <a:schemeClr val="tx1"/>
                  </a:solidFill>
                </a:rPr>
                <a:t>Auswahl geeigneter Förderprogramme</a:t>
              </a:r>
              <a:endParaRPr lang="de-DE" sz="1300" b="1" kern="1200" dirty="0">
                <a:solidFill>
                  <a:schemeClr val="tx1"/>
                </a:solidFill>
              </a:endParaRPr>
            </a:p>
            <a:p>
              <a:pPr marL="180975" lvl="1" indent="-180975" algn="l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kern="1200" dirty="0" smtClean="0">
                  <a:solidFill>
                    <a:schemeClr val="tx1"/>
                  </a:solidFill>
                </a:rPr>
                <a:t>individuelle Beratung</a:t>
              </a:r>
              <a:r>
                <a:rPr lang="de-DE" sz="1300" kern="1200" dirty="0" smtClean="0">
                  <a:solidFill>
                    <a:schemeClr val="tx1"/>
                  </a:solidFill>
                </a:rPr>
                <a:t> zu Fördermöglichkeiten</a:t>
              </a:r>
            </a:p>
            <a:p>
              <a:pPr marL="180975" lvl="1" indent="-180975" algn="l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kern="1200" dirty="0" smtClean="0">
                  <a:solidFill>
                    <a:schemeClr val="tx1"/>
                  </a:solidFill>
                </a:rPr>
                <a:t>Gestaltung von Anträgen, Verträgen und Finanzplanung</a:t>
              </a:r>
              <a:endParaRPr lang="de-DE" sz="1300" b="1" kern="1200" dirty="0">
                <a:solidFill>
                  <a:schemeClr val="tx1"/>
                </a:solidFill>
              </a:endParaRPr>
            </a:p>
            <a:p>
              <a:pPr marL="180975" lvl="1" indent="-180975" algn="l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kern="1200" dirty="0" smtClean="0">
                  <a:solidFill>
                    <a:schemeClr val="tx1"/>
                  </a:solidFill>
                </a:rPr>
                <a:t>Vorbereitung und Koordinierung von  </a:t>
              </a:r>
              <a:r>
                <a:rPr lang="de-DE" sz="1300" b="1" kern="1200" dirty="0" smtClean="0">
                  <a:solidFill>
                    <a:schemeClr val="tx1"/>
                  </a:solidFill>
                </a:rPr>
                <a:t>Auftragsforschung</a:t>
              </a:r>
              <a:endParaRPr lang="de-DE" sz="1300" b="1" kern="1200" dirty="0">
                <a:solidFill>
                  <a:schemeClr val="tx1"/>
                </a:solidFill>
              </a:endParaRPr>
            </a:p>
            <a:p>
              <a:pPr marL="180975" lvl="1" indent="-180975" algn="l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kern="1200" dirty="0" smtClean="0">
                  <a:solidFill>
                    <a:schemeClr val="tx1"/>
                  </a:solidFill>
                </a:rPr>
                <a:t>Information und </a:t>
              </a:r>
              <a:r>
                <a:rPr lang="de-DE" sz="1300" b="1" kern="1200" dirty="0" smtClean="0">
                  <a:solidFill>
                    <a:schemeClr val="tx1"/>
                  </a:solidFill>
                </a:rPr>
                <a:t>Weiterbildung</a:t>
              </a:r>
              <a:endParaRPr lang="de-DE" sz="13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267744" y="1422059"/>
              <a:ext cx="2196045" cy="675272"/>
            </a:xfrm>
            <a:custGeom>
              <a:avLst/>
              <a:gdLst>
                <a:gd name="connsiteX0" fmla="*/ 0 w 2232293"/>
                <a:gd name="connsiteY0" fmla="*/ 0 h 675272"/>
                <a:gd name="connsiteX1" fmla="*/ 2232293 w 2232293"/>
                <a:gd name="connsiteY1" fmla="*/ 0 h 675272"/>
                <a:gd name="connsiteX2" fmla="*/ 2232293 w 2232293"/>
                <a:gd name="connsiteY2" fmla="*/ 675272 h 675272"/>
                <a:gd name="connsiteX3" fmla="*/ 0 w 2232293"/>
                <a:gd name="connsiteY3" fmla="*/ 675272 h 675272"/>
                <a:gd name="connsiteX4" fmla="*/ 0 w 2232293"/>
                <a:gd name="connsiteY4" fmla="*/ 0 h 6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293" h="675272">
                  <a:moveTo>
                    <a:pt x="0" y="0"/>
                  </a:moveTo>
                  <a:lnTo>
                    <a:pt x="2232293" y="0"/>
                  </a:lnTo>
                  <a:lnTo>
                    <a:pt x="2232293" y="675272"/>
                  </a:lnTo>
                  <a:lnTo>
                    <a:pt x="0" y="6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>
                  <a:solidFill>
                    <a:schemeClr val="bg1"/>
                  </a:solidFill>
                </a:rPr>
                <a:t>FuE</a:t>
              </a:r>
              <a:r>
                <a:rPr lang="de-DE" sz="1600" b="1" dirty="0">
                  <a:solidFill>
                    <a:schemeClr val="bg1"/>
                  </a:solidFill>
                </a:rPr>
                <a:t>-Marketing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>
                  <a:solidFill>
                    <a:schemeClr val="bg1"/>
                  </a:solidFill>
                </a:rPr>
                <a:t>Messen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267789" y="2097331"/>
              <a:ext cx="2196000" cy="3635924"/>
            </a:xfrm>
            <a:custGeom>
              <a:avLst/>
              <a:gdLst>
                <a:gd name="connsiteX0" fmla="*/ 0 w 2145332"/>
                <a:gd name="connsiteY0" fmla="*/ 0 h 3458700"/>
                <a:gd name="connsiteX1" fmla="*/ 2145332 w 2145332"/>
                <a:gd name="connsiteY1" fmla="*/ 0 h 3458700"/>
                <a:gd name="connsiteX2" fmla="*/ 2145332 w 2145332"/>
                <a:gd name="connsiteY2" fmla="*/ 3458700 h 3458700"/>
                <a:gd name="connsiteX3" fmla="*/ 0 w 2145332"/>
                <a:gd name="connsiteY3" fmla="*/ 3458700 h 3458700"/>
                <a:gd name="connsiteX4" fmla="*/ 0 w 2145332"/>
                <a:gd name="connsiteY4" fmla="*/ 0 h 345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332" h="3458700">
                  <a:moveTo>
                    <a:pt x="0" y="0"/>
                  </a:moveTo>
                  <a:lnTo>
                    <a:pt x="2145332" y="0"/>
                  </a:lnTo>
                  <a:lnTo>
                    <a:pt x="2145332" y="3458700"/>
                  </a:lnTo>
                  <a:lnTo>
                    <a:pt x="0" y="345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36000" bIns="112014" numCol="1" spcCol="1270" anchor="t" anchorCtr="0">
              <a:noAutofit/>
            </a:bodyPr>
            <a:lstStyle/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>
                  <a:solidFill>
                    <a:schemeClr val="tx1"/>
                  </a:solidFill>
                </a:rPr>
                <a:t>Anbahnung von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Kooperationen </a:t>
              </a:r>
              <a:r>
                <a:rPr lang="de-DE" sz="1300" dirty="0">
                  <a:solidFill>
                    <a:schemeClr val="tx1"/>
                  </a:solidFill>
                </a:rPr>
                <a:t>zwischen Wissenschaft und Wirtschaft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dirty="0">
                  <a:solidFill>
                    <a:schemeClr val="tx1"/>
                  </a:solidFill>
                </a:rPr>
                <a:t>Suche nach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Partnern für Forschung </a:t>
              </a:r>
              <a:r>
                <a:rPr lang="de-DE" sz="1300" b="1" dirty="0">
                  <a:solidFill>
                    <a:schemeClr val="tx1"/>
                  </a:solidFill>
                </a:rPr>
                <a:t>und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Verwertung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err="1">
                  <a:solidFill>
                    <a:schemeClr val="tx1"/>
                  </a:solidFill>
                </a:rPr>
                <a:t>Matchingveranstaltungen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>
                  <a:solidFill>
                    <a:schemeClr val="tx1"/>
                  </a:solidFill>
                </a:rPr>
                <a:t>Messeorganisation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>
                  <a:solidFill>
                    <a:schemeClr val="tx1"/>
                  </a:solidFill>
                </a:rPr>
                <a:t>Messecoaching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schemeClr val="tx1"/>
                  </a:solidFill>
                </a:rPr>
                <a:t>Unterstützung </a:t>
              </a:r>
              <a:r>
                <a:rPr lang="de-DE" sz="1300" dirty="0">
                  <a:solidFill>
                    <a:schemeClr val="tx1"/>
                  </a:solidFill>
                </a:rPr>
                <a:t>bei </a:t>
              </a:r>
              <a:r>
                <a:rPr lang="de-DE" sz="1300" b="1" dirty="0">
                  <a:solidFill>
                    <a:schemeClr val="tx1"/>
                  </a:solidFill>
                </a:rPr>
                <a:t>Vermarktung von </a:t>
              </a:r>
              <a:r>
                <a:rPr lang="de-DE" sz="1300" b="1" dirty="0" err="1">
                  <a:solidFill>
                    <a:schemeClr val="tx1"/>
                  </a:solidFill>
                </a:rPr>
                <a:t>FuE</a:t>
              </a:r>
              <a:r>
                <a:rPr lang="de-DE" sz="1300" b="1" dirty="0">
                  <a:solidFill>
                    <a:schemeClr val="tx1"/>
                  </a:solidFill>
                </a:rPr>
                <a:t>-Ergebnissen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572000" y="1422059"/>
              <a:ext cx="2196000" cy="675272"/>
            </a:xfrm>
            <a:custGeom>
              <a:avLst/>
              <a:gdLst>
                <a:gd name="connsiteX0" fmla="*/ 0 w 1956240"/>
                <a:gd name="connsiteY0" fmla="*/ 0 h 675272"/>
                <a:gd name="connsiteX1" fmla="*/ 1956240 w 1956240"/>
                <a:gd name="connsiteY1" fmla="*/ 0 h 675272"/>
                <a:gd name="connsiteX2" fmla="*/ 1956240 w 1956240"/>
                <a:gd name="connsiteY2" fmla="*/ 675272 h 675272"/>
                <a:gd name="connsiteX3" fmla="*/ 0 w 1956240"/>
                <a:gd name="connsiteY3" fmla="*/ 675272 h 675272"/>
                <a:gd name="connsiteX4" fmla="*/ 0 w 1956240"/>
                <a:gd name="connsiteY4" fmla="*/ 0 h 6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240" h="675272">
                  <a:moveTo>
                    <a:pt x="0" y="0"/>
                  </a:moveTo>
                  <a:lnTo>
                    <a:pt x="1956240" y="0"/>
                  </a:lnTo>
                  <a:lnTo>
                    <a:pt x="1956240" y="675272"/>
                  </a:lnTo>
                  <a:lnTo>
                    <a:pt x="0" y="6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>
                  <a:solidFill>
                    <a:schemeClr val="bg1"/>
                  </a:solidFill>
                </a:rPr>
                <a:t>Forschungstransfer/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>
                  <a:solidFill>
                    <a:schemeClr val="bg1"/>
                  </a:solidFill>
                </a:rPr>
                <a:t>Kommerzialisierung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4572000" y="2097331"/>
              <a:ext cx="2196000" cy="3635924"/>
            </a:xfrm>
            <a:custGeom>
              <a:avLst/>
              <a:gdLst>
                <a:gd name="connsiteX0" fmla="*/ 0 w 1956240"/>
                <a:gd name="connsiteY0" fmla="*/ 0 h 3458700"/>
                <a:gd name="connsiteX1" fmla="*/ 1956240 w 1956240"/>
                <a:gd name="connsiteY1" fmla="*/ 0 h 3458700"/>
                <a:gd name="connsiteX2" fmla="*/ 1956240 w 1956240"/>
                <a:gd name="connsiteY2" fmla="*/ 3458700 h 3458700"/>
                <a:gd name="connsiteX3" fmla="*/ 0 w 1956240"/>
                <a:gd name="connsiteY3" fmla="*/ 3458700 h 3458700"/>
                <a:gd name="connsiteX4" fmla="*/ 0 w 1956240"/>
                <a:gd name="connsiteY4" fmla="*/ 0 h 345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240" h="3458700">
                  <a:moveTo>
                    <a:pt x="0" y="0"/>
                  </a:moveTo>
                  <a:lnTo>
                    <a:pt x="1956240" y="0"/>
                  </a:lnTo>
                  <a:lnTo>
                    <a:pt x="1956240" y="3458700"/>
                  </a:lnTo>
                  <a:lnTo>
                    <a:pt x="0" y="345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>
                  <a:solidFill>
                    <a:schemeClr val="tx1"/>
                  </a:solidFill>
                </a:rPr>
                <a:t>Ideen- und Technologie-</a:t>
              </a:r>
              <a:r>
                <a:rPr lang="de-DE" sz="1300" b="1" dirty="0" err="1">
                  <a:solidFill>
                    <a:schemeClr val="tx1"/>
                  </a:solidFill>
                </a:rPr>
                <a:t>scouting</a:t>
              </a:r>
              <a:r>
                <a:rPr lang="de-DE" sz="1300" b="1" dirty="0">
                  <a:solidFill>
                    <a:schemeClr val="tx1"/>
                  </a:solidFill>
                </a:rPr>
                <a:t> </a:t>
              </a:r>
              <a:r>
                <a:rPr lang="de-DE" sz="1300" dirty="0">
                  <a:solidFill>
                    <a:schemeClr val="tx1"/>
                  </a:solidFill>
                </a:rPr>
                <a:t>zur Identifikation von transferrelevanten </a:t>
              </a:r>
              <a:br>
                <a:rPr lang="de-DE" sz="1300" dirty="0">
                  <a:solidFill>
                    <a:schemeClr val="tx1"/>
                  </a:solidFill>
                </a:rPr>
              </a:br>
              <a:r>
                <a:rPr lang="de-DE" sz="1300" dirty="0" err="1" smtClean="0">
                  <a:solidFill>
                    <a:schemeClr val="tx1"/>
                  </a:solidFill>
                </a:rPr>
                <a:t>FuE</a:t>
              </a:r>
              <a:r>
                <a:rPr lang="de-DE" sz="1300" dirty="0" smtClean="0">
                  <a:solidFill>
                    <a:schemeClr val="tx1"/>
                  </a:solidFill>
                </a:rPr>
                <a:t>-Ergebnissen</a:t>
              </a:r>
              <a:endParaRPr lang="de-DE" sz="1300" b="1" dirty="0" smtClean="0">
                <a:solidFill>
                  <a:schemeClr val="tx1"/>
                </a:solidFill>
              </a:endParaRP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smtClean="0">
                  <a:solidFill>
                    <a:schemeClr val="tx1"/>
                  </a:solidFill>
                </a:rPr>
                <a:t>individuelle Beratung </a:t>
              </a:r>
              <a:r>
                <a:rPr lang="de-DE" sz="1300" dirty="0" smtClean="0">
                  <a:solidFill>
                    <a:schemeClr val="tx1"/>
                  </a:solidFill>
                </a:rPr>
                <a:t>zum </a:t>
              </a:r>
              <a:r>
                <a:rPr lang="de-DE" sz="1300" dirty="0">
                  <a:solidFill>
                    <a:schemeClr val="tx1"/>
                  </a:solidFill>
                </a:rPr>
                <a:t>Patent-, Muster-, </a:t>
              </a:r>
              <a:r>
                <a:rPr lang="de-DE" sz="1300" dirty="0" smtClean="0">
                  <a:solidFill>
                    <a:schemeClr val="tx1"/>
                  </a:solidFill>
                </a:rPr>
                <a:t>Markenrecht 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smtClean="0">
                  <a:solidFill>
                    <a:schemeClr val="tx1"/>
                  </a:solidFill>
                </a:rPr>
                <a:t>Patentrecherchen</a:t>
              </a:r>
              <a:r>
                <a:rPr lang="de-DE" sz="1300" dirty="0" smtClean="0">
                  <a:solidFill>
                    <a:schemeClr val="tx1"/>
                  </a:solidFill>
                </a:rPr>
                <a:t> und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Marktpotentialanalysen</a:t>
              </a:r>
              <a:r>
                <a:rPr lang="de-DE" sz="1300" dirty="0" smtClean="0">
                  <a:solidFill>
                    <a:schemeClr val="tx1"/>
                  </a:solidFill>
                </a:rPr>
                <a:t> über Patentstatistiken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smtClean="0">
                  <a:solidFill>
                    <a:schemeClr val="tx1"/>
                  </a:solidFill>
                </a:rPr>
                <a:t>Patentanmeldung</a:t>
              </a:r>
              <a:r>
                <a:rPr lang="de-DE" sz="1300" dirty="0" smtClean="0">
                  <a:solidFill>
                    <a:schemeClr val="tx1"/>
                  </a:solidFill>
                </a:rPr>
                <a:t> </a:t>
              </a:r>
              <a:r>
                <a:rPr lang="de-DE" sz="1300" dirty="0">
                  <a:solidFill>
                    <a:schemeClr val="tx1"/>
                  </a:solidFill>
                </a:rPr>
                <a:t>und-sicherung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schemeClr val="tx1"/>
                  </a:solidFill>
                </a:rPr>
                <a:t>Information </a:t>
              </a:r>
              <a:r>
                <a:rPr lang="de-DE" sz="1300" dirty="0">
                  <a:solidFill>
                    <a:schemeClr val="tx1"/>
                  </a:solidFill>
                </a:rPr>
                <a:t>und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Weiterbildung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smtClean="0">
                  <a:solidFill>
                    <a:schemeClr val="tx1"/>
                  </a:solidFill>
                </a:rPr>
                <a:t>Erarbeitung </a:t>
              </a:r>
              <a:r>
                <a:rPr lang="de-DE" sz="1300" b="1" dirty="0">
                  <a:solidFill>
                    <a:schemeClr val="tx1"/>
                  </a:solidFill>
                </a:rPr>
                <a:t>von Transferstrategien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876256" y="2067986"/>
              <a:ext cx="2196000" cy="3665269"/>
            </a:xfrm>
            <a:custGeom>
              <a:avLst/>
              <a:gdLst>
                <a:gd name="connsiteX0" fmla="*/ 0 w 1956240"/>
                <a:gd name="connsiteY0" fmla="*/ 0 h 3458700"/>
                <a:gd name="connsiteX1" fmla="*/ 1956240 w 1956240"/>
                <a:gd name="connsiteY1" fmla="*/ 0 h 3458700"/>
                <a:gd name="connsiteX2" fmla="*/ 1956240 w 1956240"/>
                <a:gd name="connsiteY2" fmla="*/ 3458700 h 3458700"/>
                <a:gd name="connsiteX3" fmla="*/ 0 w 1956240"/>
                <a:gd name="connsiteY3" fmla="*/ 3458700 h 3458700"/>
                <a:gd name="connsiteX4" fmla="*/ 0 w 1956240"/>
                <a:gd name="connsiteY4" fmla="*/ 0 h 345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240" h="3458700">
                  <a:moveTo>
                    <a:pt x="0" y="0"/>
                  </a:moveTo>
                  <a:lnTo>
                    <a:pt x="1956240" y="0"/>
                  </a:lnTo>
                  <a:lnTo>
                    <a:pt x="1956240" y="3458700"/>
                  </a:lnTo>
                  <a:lnTo>
                    <a:pt x="0" y="345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36000" bIns="112014" numCol="1" spcCol="1270" anchor="t" anchorCtr="0">
              <a:noAutofit/>
            </a:bodyPr>
            <a:lstStyle/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smtClean="0">
                  <a:solidFill>
                    <a:schemeClr val="tx1"/>
                  </a:solidFill>
                </a:rPr>
                <a:t>Beantragung zu gründungs-</a:t>
              </a:r>
              <a:br>
                <a:rPr lang="de-DE" sz="1300" b="1" dirty="0" smtClean="0">
                  <a:solidFill>
                    <a:schemeClr val="tx1"/>
                  </a:solidFill>
                </a:rPr>
              </a:br>
              <a:r>
                <a:rPr lang="de-DE" sz="1300" b="1" dirty="0" smtClean="0">
                  <a:solidFill>
                    <a:schemeClr val="tx1"/>
                  </a:solidFill>
                </a:rPr>
                <a:t>relevanten Fördergelder</a:t>
              </a: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schemeClr val="tx1"/>
                  </a:solidFill>
                </a:rPr>
                <a:t>Beratung </a:t>
              </a:r>
              <a:r>
                <a:rPr lang="de-DE" sz="1300" dirty="0">
                  <a:solidFill>
                    <a:schemeClr val="tx1"/>
                  </a:solidFill>
                </a:rPr>
                <a:t>und </a:t>
              </a:r>
              <a:r>
                <a:rPr lang="de-DE" sz="1300" dirty="0" smtClean="0">
                  <a:solidFill>
                    <a:schemeClr val="tx1"/>
                  </a:solidFill>
                </a:rPr>
                <a:t>Coaching bei der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Entwicklung von Geschäftskonzepten und Businessplänen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b="1" dirty="0" smtClean="0">
                  <a:solidFill>
                    <a:schemeClr val="tx1"/>
                  </a:solidFill>
                </a:rPr>
                <a:t>Qualifizierungs- und Weiterbildungsangebote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schemeClr val="tx1"/>
                  </a:solidFill>
                </a:rPr>
                <a:t>Bereitstellung </a:t>
              </a:r>
              <a:r>
                <a:rPr lang="de-DE" sz="1300" dirty="0">
                  <a:solidFill>
                    <a:schemeClr val="tx1"/>
                  </a:solidFill>
                </a:rPr>
                <a:t>von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Räumlichkeiten und Infrastruktur für Gründer</a:t>
              </a:r>
              <a:endParaRPr lang="de-DE" sz="1300" b="1" dirty="0">
                <a:solidFill>
                  <a:schemeClr val="tx1"/>
                </a:solidFill>
              </a:endParaRPr>
            </a:p>
            <a:p>
              <a:pPr marL="180975" lvl="1" indent="-180975" defTabSz="622300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schemeClr val="tx1"/>
                  </a:solidFill>
                </a:rPr>
                <a:t>Kontaktvermittlung zwischen </a:t>
              </a:r>
              <a:r>
                <a:rPr lang="de-DE" sz="1300" b="1" dirty="0" smtClean="0">
                  <a:solidFill>
                    <a:schemeClr val="tx1"/>
                  </a:solidFill>
                </a:rPr>
                <a:t>Gründern, Investoren und Netzwerkpartnern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876256" y="1422059"/>
              <a:ext cx="2196000" cy="675272"/>
            </a:xfrm>
            <a:custGeom>
              <a:avLst/>
              <a:gdLst>
                <a:gd name="connsiteX0" fmla="*/ 0 w 1956240"/>
                <a:gd name="connsiteY0" fmla="*/ 0 h 675272"/>
                <a:gd name="connsiteX1" fmla="*/ 1956240 w 1956240"/>
                <a:gd name="connsiteY1" fmla="*/ 0 h 675272"/>
                <a:gd name="connsiteX2" fmla="*/ 1956240 w 1956240"/>
                <a:gd name="connsiteY2" fmla="*/ 675272 h 675272"/>
                <a:gd name="connsiteX3" fmla="*/ 0 w 1956240"/>
                <a:gd name="connsiteY3" fmla="*/ 675272 h 675272"/>
                <a:gd name="connsiteX4" fmla="*/ 0 w 1956240"/>
                <a:gd name="connsiteY4" fmla="*/ 0 h 6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240" h="675272">
                  <a:moveTo>
                    <a:pt x="0" y="0"/>
                  </a:moveTo>
                  <a:lnTo>
                    <a:pt x="1956240" y="0"/>
                  </a:lnTo>
                  <a:lnTo>
                    <a:pt x="1956240" y="675272"/>
                  </a:lnTo>
                  <a:lnTo>
                    <a:pt x="0" y="6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>
                  <a:solidFill>
                    <a:schemeClr val="bg1"/>
                  </a:solidFill>
                </a:rPr>
                <a:t>K1-Gründerservice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51520" y="5733255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Grundlagenforschung</a:t>
            </a:r>
            <a:r>
              <a:rPr lang="en-US" sz="1600" dirty="0" smtClean="0">
                <a:solidFill>
                  <a:srgbClr val="1D7E87"/>
                </a:solidFill>
              </a:rPr>
              <a:t>	   			</a:t>
            </a:r>
            <a:r>
              <a:rPr lang="en-US" sz="1600" dirty="0">
                <a:solidFill>
                  <a:srgbClr val="1D7E87"/>
                </a:solidFill>
              </a:rPr>
              <a:t> </a:t>
            </a:r>
            <a:r>
              <a:rPr lang="en-US" sz="1600" dirty="0" smtClean="0">
                <a:solidFill>
                  <a:srgbClr val="1D7E87"/>
                </a:solidFill>
              </a:rPr>
              <a:t>                                             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Forschungstransfer</a:t>
            </a:r>
            <a:r>
              <a:rPr lang="en-US" sz="1600" b="1" dirty="0" smtClean="0">
                <a:solidFill>
                  <a:srgbClr val="1D7E87"/>
                </a:solidFill>
              </a:rPr>
              <a:t> 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2771800" y="5772313"/>
            <a:ext cx="3888614" cy="288032"/>
          </a:xfrm>
          <a:prstGeom prst="rightArrow">
            <a:avLst>
              <a:gd name="adj1" fmla="val 53336"/>
              <a:gd name="adj2" fmla="val 17168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Kernaufgaben des SFT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88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Personalressourcen und Finanzierung</a:t>
            </a:r>
            <a:endParaRPr lang="de-DE" sz="320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65440265"/>
              </p:ext>
            </p:extLst>
          </p:nvPr>
        </p:nvGraphicFramePr>
        <p:xfrm>
          <a:off x="539552" y="1556792"/>
          <a:ext cx="7416824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55576" y="5085184"/>
            <a:ext cx="734481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Haushaltsfinanziert: 12,5 PÄ</a:t>
            </a:r>
          </a:p>
          <a:p>
            <a:r>
              <a:rPr lang="de-DE" sz="1050" dirty="0" smtClean="0"/>
              <a:t>Drittmittelfinanziert: 7,0  PÄ </a:t>
            </a:r>
          </a:p>
          <a:p>
            <a:endParaRPr lang="de-DE" sz="1050" dirty="0" smtClean="0"/>
          </a:p>
          <a:p>
            <a:r>
              <a:rPr lang="de-DE" sz="1050" b="1" dirty="0" smtClean="0"/>
              <a:t>eingeworbene  Drittmittelprojekte  </a:t>
            </a:r>
            <a:r>
              <a:rPr lang="de-DE" sz="1050" dirty="0" smtClean="0"/>
              <a:t>durch SFT seit 2008: ca. </a:t>
            </a:r>
            <a:r>
              <a:rPr lang="de-DE" sz="1050" b="1" dirty="0" smtClean="0"/>
              <a:t>6 Mio. 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 err="1"/>
              <a:t>BMWi</a:t>
            </a:r>
            <a:r>
              <a:rPr lang="de-DE" sz="1050" dirty="0"/>
              <a:t>-EXIST IV-Projektförderung,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Land: TMBWK: </a:t>
            </a:r>
            <a:r>
              <a:rPr lang="de-DE" sz="1050" dirty="0" smtClean="0"/>
              <a:t>KLUG-Gestaltungsfond</a:t>
            </a:r>
            <a:r>
              <a:rPr lang="de-DE" sz="1050" dirty="0"/>
              <a:t>, TMWAT: EFRE-, ESF-Förderung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Stiftung</a:t>
            </a:r>
            <a:r>
              <a:rPr lang="de-DE" sz="1050" dirty="0" smtClean="0"/>
              <a:t>: STIFT Bereitstellung von  </a:t>
            </a:r>
            <a:r>
              <a:rPr lang="de-DE" sz="1050" dirty="0"/>
              <a:t>Sachmittelunterstützung für Transfer- und Messeaktivitäten</a:t>
            </a:r>
            <a:endParaRPr lang="de-DE" sz="1050" b="1" dirty="0"/>
          </a:p>
        </p:txBody>
      </p:sp>
    </p:spTree>
    <p:extLst>
      <p:ext uri="{BB962C8B-B14F-4D97-AF65-F5344CB8AC3E}">
        <p14:creationId xmlns:p14="http://schemas.microsoft.com/office/powerpoint/2010/main" val="16842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Von der Forschungsförderung zum Transfer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2641" y="1599676"/>
            <a:ext cx="8637267" cy="4652859"/>
            <a:chOff x="179513" y="1268760"/>
            <a:chExt cx="8637267" cy="4652859"/>
          </a:xfrm>
        </p:grpSpPr>
        <p:sp>
          <p:nvSpPr>
            <p:cNvPr id="6" name="Pfeil nach rechts 5"/>
            <p:cNvSpPr/>
            <p:nvPr/>
          </p:nvSpPr>
          <p:spPr>
            <a:xfrm>
              <a:off x="4598376" y="4077072"/>
              <a:ext cx="2412164" cy="288032"/>
            </a:xfrm>
            <a:prstGeom prst="rightArrow">
              <a:avLst>
                <a:gd name="adj1" fmla="val 53336"/>
                <a:gd name="adj2" fmla="val 17168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39551" y="4437112"/>
              <a:ext cx="8136697" cy="13992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539552" y="1268760"/>
              <a:ext cx="8136697" cy="2736304"/>
              <a:chOff x="251519" y="1412776"/>
              <a:chExt cx="8136697" cy="2736304"/>
            </a:xfrm>
          </p:grpSpPr>
          <p:sp>
            <p:nvSpPr>
              <p:cNvPr id="14" name="Freihandform 13"/>
              <p:cNvSpPr/>
              <p:nvPr/>
            </p:nvSpPr>
            <p:spPr>
              <a:xfrm>
                <a:off x="251519" y="1412776"/>
                <a:ext cx="1872209" cy="703217"/>
              </a:xfrm>
              <a:custGeom>
                <a:avLst/>
                <a:gdLst>
                  <a:gd name="connsiteX0" fmla="*/ 0 w 1956703"/>
                  <a:gd name="connsiteY0" fmla="*/ 0 h 703217"/>
                  <a:gd name="connsiteX1" fmla="*/ 1956703 w 1956703"/>
                  <a:gd name="connsiteY1" fmla="*/ 0 h 703217"/>
                  <a:gd name="connsiteX2" fmla="*/ 1956703 w 1956703"/>
                  <a:gd name="connsiteY2" fmla="*/ 703217 h 703217"/>
                  <a:gd name="connsiteX3" fmla="*/ 0 w 1956703"/>
                  <a:gd name="connsiteY3" fmla="*/ 703217 h 703217"/>
                  <a:gd name="connsiteX4" fmla="*/ 0 w 1956703"/>
                  <a:gd name="connsiteY4" fmla="*/ 0 h 70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703" h="703217">
                    <a:moveTo>
                      <a:pt x="0" y="0"/>
                    </a:moveTo>
                    <a:lnTo>
                      <a:pt x="1956703" y="0"/>
                    </a:lnTo>
                    <a:lnTo>
                      <a:pt x="1956703" y="703217"/>
                    </a:lnTo>
                    <a:lnTo>
                      <a:pt x="0" y="703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</a:rPr>
                  <a:t>DFG</a:t>
                </a:r>
                <a:endParaRPr lang="en-US" sz="1600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251520" y="2054872"/>
                <a:ext cx="1872208" cy="2094208"/>
              </a:xfrm>
              <a:custGeom>
                <a:avLst/>
                <a:gdLst>
                  <a:gd name="connsiteX0" fmla="*/ 0 w 1931704"/>
                  <a:gd name="connsiteY0" fmla="*/ 0 h 2196000"/>
                  <a:gd name="connsiteX1" fmla="*/ 1931704 w 1931704"/>
                  <a:gd name="connsiteY1" fmla="*/ 0 h 2196000"/>
                  <a:gd name="connsiteX2" fmla="*/ 1931704 w 1931704"/>
                  <a:gd name="connsiteY2" fmla="*/ 2196000 h 2196000"/>
                  <a:gd name="connsiteX3" fmla="*/ 0 w 1931704"/>
                  <a:gd name="connsiteY3" fmla="*/ 2196000 h 2196000"/>
                  <a:gd name="connsiteX4" fmla="*/ 0 w 1931704"/>
                  <a:gd name="connsiteY4" fmla="*/ 0 h 219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04" h="2196000">
                    <a:moveTo>
                      <a:pt x="0" y="0"/>
                    </a:moveTo>
                    <a:lnTo>
                      <a:pt x="1931704" y="0"/>
                    </a:lnTo>
                    <a:lnTo>
                      <a:pt x="1931704" y="2196000"/>
                    </a:lnTo>
                    <a:lnTo>
                      <a:pt x="0" y="219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80975" lvl="1" indent="-180975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kern="1200" dirty="0" err="1" smtClean="0">
                    <a:solidFill>
                      <a:schemeClr val="tx1"/>
                    </a:solidFill>
                  </a:rPr>
                  <a:t>Erkenntnistransfer</a:t>
                </a:r>
                <a:endParaRPr lang="en-US" sz="1400" kern="1200" dirty="0" smtClean="0">
                  <a:solidFill>
                    <a:schemeClr val="tx1"/>
                  </a:solidFill>
                </a:endParaRPr>
              </a:p>
              <a:p>
                <a:pPr marL="180975" lvl="1" indent="-180975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…</a:t>
                </a:r>
                <a:endParaRPr lang="en-US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2339960" y="1412776"/>
                <a:ext cx="1860504" cy="703217"/>
              </a:xfrm>
              <a:custGeom>
                <a:avLst/>
                <a:gdLst>
                  <a:gd name="connsiteX0" fmla="*/ 0 w 1956703"/>
                  <a:gd name="connsiteY0" fmla="*/ 0 h 703217"/>
                  <a:gd name="connsiteX1" fmla="*/ 1956703 w 1956703"/>
                  <a:gd name="connsiteY1" fmla="*/ 0 h 703217"/>
                  <a:gd name="connsiteX2" fmla="*/ 1956703 w 1956703"/>
                  <a:gd name="connsiteY2" fmla="*/ 703217 h 703217"/>
                  <a:gd name="connsiteX3" fmla="*/ 0 w 1956703"/>
                  <a:gd name="connsiteY3" fmla="*/ 703217 h 703217"/>
                  <a:gd name="connsiteX4" fmla="*/ 0 w 1956703"/>
                  <a:gd name="connsiteY4" fmla="*/ 0 h 70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703" h="703217">
                    <a:moveTo>
                      <a:pt x="0" y="0"/>
                    </a:moveTo>
                    <a:lnTo>
                      <a:pt x="1956703" y="0"/>
                    </a:lnTo>
                    <a:lnTo>
                      <a:pt x="1956703" y="703217"/>
                    </a:lnTo>
                    <a:lnTo>
                      <a:pt x="0" y="703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BMBF</a:t>
                </a:r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2339960" y="2055663"/>
                <a:ext cx="1872000" cy="2093417"/>
              </a:xfrm>
              <a:custGeom>
                <a:avLst/>
                <a:gdLst>
                  <a:gd name="connsiteX0" fmla="*/ 0 w 1931704"/>
                  <a:gd name="connsiteY0" fmla="*/ 0 h 2196000"/>
                  <a:gd name="connsiteX1" fmla="*/ 1931704 w 1931704"/>
                  <a:gd name="connsiteY1" fmla="*/ 0 h 2196000"/>
                  <a:gd name="connsiteX2" fmla="*/ 1931704 w 1931704"/>
                  <a:gd name="connsiteY2" fmla="*/ 2196000 h 2196000"/>
                  <a:gd name="connsiteX3" fmla="*/ 0 w 1931704"/>
                  <a:gd name="connsiteY3" fmla="*/ 2196000 h 2196000"/>
                  <a:gd name="connsiteX4" fmla="*/ 0 w 1931704"/>
                  <a:gd name="connsiteY4" fmla="*/ 0 h 219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04" h="2196000">
                    <a:moveTo>
                      <a:pt x="0" y="0"/>
                    </a:moveTo>
                    <a:lnTo>
                      <a:pt x="1931704" y="0"/>
                    </a:lnTo>
                    <a:lnTo>
                      <a:pt x="1931704" y="2196000"/>
                    </a:lnTo>
                    <a:lnTo>
                      <a:pt x="0" y="219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ZIK</a:t>
                </a: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VIP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</a:rPr>
                  <a:t>KMU-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innovativ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Wachstumskerne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ForMaT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</a:rPr>
                  <a:t>Forschungscampus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</a:rPr>
                  <a:t>Strategie2020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GoBio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</a:rPr>
                  <a:t>…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4428192" y="1412776"/>
                <a:ext cx="1872000" cy="703217"/>
              </a:xfrm>
              <a:custGeom>
                <a:avLst/>
                <a:gdLst>
                  <a:gd name="connsiteX0" fmla="*/ 0 w 1956703"/>
                  <a:gd name="connsiteY0" fmla="*/ 0 h 703217"/>
                  <a:gd name="connsiteX1" fmla="*/ 1956703 w 1956703"/>
                  <a:gd name="connsiteY1" fmla="*/ 0 h 703217"/>
                  <a:gd name="connsiteX2" fmla="*/ 1956703 w 1956703"/>
                  <a:gd name="connsiteY2" fmla="*/ 703217 h 703217"/>
                  <a:gd name="connsiteX3" fmla="*/ 0 w 1956703"/>
                  <a:gd name="connsiteY3" fmla="*/ 703217 h 703217"/>
                  <a:gd name="connsiteX4" fmla="*/ 0 w 1956703"/>
                  <a:gd name="connsiteY4" fmla="*/ 0 h 70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703" h="703217">
                    <a:moveTo>
                      <a:pt x="0" y="0"/>
                    </a:moveTo>
                    <a:lnTo>
                      <a:pt x="1956703" y="0"/>
                    </a:lnTo>
                    <a:lnTo>
                      <a:pt x="1956703" y="703217"/>
                    </a:lnTo>
                    <a:lnTo>
                      <a:pt x="0" y="703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>
                    <a:solidFill>
                      <a:schemeClr val="bg1"/>
                    </a:solidFill>
                  </a:rPr>
                  <a:t>BMWi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4428192" y="2055663"/>
                <a:ext cx="1872000" cy="2093417"/>
              </a:xfrm>
              <a:custGeom>
                <a:avLst/>
                <a:gdLst>
                  <a:gd name="connsiteX0" fmla="*/ 0 w 1931704"/>
                  <a:gd name="connsiteY0" fmla="*/ 0 h 2196000"/>
                  <a:gd name="connsiteX1" fmla="*/ 1931704 w 1931704"/>
                  <a:gd name="connsiteY1" fmla="*/ 0 h 2196000"/>
                  <a:gd name="connsiteX2" fmla="*/ 1931704 w 1931704"/>
                  <a:gd name="connsiteY2" fmla="*/ 2196000 h 2196000"/>
                  <a:gd name="connsiteX3" fmla="*/ 0 w 1931704"/>
                  <a:gd name="connsiteY3" fmla="*/ 2196000 h 2196000"/>
                  <a:gd name="connsiteX4" fmla="*/ 0 w 1931704"/>
                  <a:gd name="connsiteY4" fmla="*/ 0 h 219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04" h="2196000">
                    <a:moveTo>
                      <a:pt x="0" y="0"/>
                    </a:moveTo>
                    <a:lnTo>
                      <a:pt x="1931704" y="0"/>
                    </a:lnTo>
                    <a:lnTo>
                      <a:pt x="1931704" y="2196000"/>
                    </a:lnTo>
                    <a:lnTo>
                      <a:pt x="0" y="219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</a:rPr>
                  <a:t>EXIST-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Forschungstransfer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</a:rPr>
                  <a:t>EXIST-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Gründerstipendium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de-DE" sz="1400" dirty="0">
                    <a:solidFill>
                      <a:schemeClr val="tx1"/>
                    </a:solidFill>
                  </a:rPr>
                  <a:t>…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6516216" y="1412776"/>
                <a:ext cx="1872000" cy="703217"/>
              </a:xfrm>
              <a:custGeom>
                <a:avLst/>
                <a:gdLst>
                  <a:gd name="connsiteX0" fmla="*/ 0 w 1956703"/>
                  <a:gd name="connsiteY0" fmla="*/ 0 h 703217"/>
                  <a:gd name="connsiteX1" fmla="*/ 1956703 w 1956703"/>
                  <a:gd name="connsiteY1" fmla="*/ 0 h 703217"/>
                  <a:gd name="connsiteX2" fmla="*/ 1956703 w 1956703"/>
                  <a:gd name="connsiteY2" fmla="*/ 703217 h 703217"/>
                  <a:gd name="connsiteX3" fmla="*/ 0 w 1956703"/>
                  <a:gd name="connsiteY3" fmla="*/ 703217 h 703217"/>
                  <a:gd name="connsiteX4" fmla="*/ 0 w 1956703"/>
                  <a:gd name="connsiteY4" fmla="*/ 0 h 70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703" h="703217">
                    <a:moveTo>
                      <a:pt x="0" y="0"/>
                    </a:moveTo>
                    <a:lnTo>
                      <a:pt x="1956703" y="0"/>
                    </a:lnTo>
                    <a:lnTo>
                      <a:pt x="1956703" y="703217"/>
                    </a:lnTo>
                    <a:lnTo>
                      <a:pt x="0" y="703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LAND (EFRE, ESF)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6516216" y="2054338"/>
                <a:ext cx="1872000" cy="2094742"/>
              </a:xfrm>
              <a:custGeom>
                <a:avLst/>
                <a:gdLst>
                  <a:gd name="connsiteX0" fmla="*/ 0 w 1931704"/>
                  <a:gd name="connsiteY0" fmla="*/ 0 h 2196000"/>
                  <a:gd name="connsiteX1" fmla="*/ 1931704 w 1931704"/>
                  <a:gd name="connsiteY1" fmla="*/ 0 h 2196000"/>
                  <a:gd name="connsiteX2" fmla="*/ 1931704 w 1931704"/>
                  <a:gd name="connsiteY2" fmla="*/ 2196000 h 2196000"/>
                  <a:gd name="connsiteX3" fmla="*/ 0 w 1931704"/>
                  <a:gd name="connsiteY3" fmla="*/ 2196000 h 2196000"/>
                  <a:gd name="connsiteX4" fmla="*/ 0 w 1931704"/>
                  <a:gd name="connsiteY4" fmla="*/ 0 h 219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04" h="2196000">
                    <a:moveTo>
                      <a:pt x="0" y="0"/>
                    </a:moveTo>
                    <a:lnTo>
                      <a:pt x="1931704" y="0"/>
                    </a:lnTo>
                    <a:lnTo>
                      <a:pt x="1931704" y="2196000"/>
                    </a:lnTo>
                    <a:lnTo>
                      <a:pt x="0" y="219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0" lvl="1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TMBWK</a:t>
                </a: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200" dirty="0" err="1" smtClean="0">
                    <a:solidFill>
                      <a:schemeClr val="tx1"/>
                    </a:solidFill>
                  </a:rPr>
                  <a:t>Exzellenz-Projektförderung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200" dirty="0" err="1" smtClean="0">
                    <a:solidFill>
                      <a:schemeClr val="tx1"/>
                    </a:solidFill>
                  </a:rPr>
                  <a:t>Richtlinienförderung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200" dirty="0" err="1" smtClean="0">
                    <a:solidFill>
                      <a:schemeClr val="tx1"/>
                    </a:solidFill>
                  </a:rPr>
                  <a:t>Infrastrukturförderung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lvl="1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0" lvl="1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TMWAT</a:t>
                </a: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200" dirty="0" err="1" smtClean="0">
                    <a:solidFill>
                      <a:schemeClr val="tx1"/>
                    </a:solidFill>
                  </a:rPr>
                  <a:t>Verbundförderung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r>
                  <a:rPr lang="en-US" sz="1200" dirty="0" err="1" smtClean="0">
                    <a:solidFill>
                      <a:schemeClr val="tx1"/>
                    </a:solidFill>
                  </a:rPr>
                  <a:t>Forschergruppen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marL="180975" lvl="1" indent="-18097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§"/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539345" y="4026550"/>
              <a:ext cx="4756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Anwendungsorientierte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Grundlagenforschung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55576" y="4469752"/>
              <a:ext cx="4131259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Orientierungsphase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Prüfung</a:t>
              </a:r>
              <a:r>
                <a:rPr lang="en-US" sz="1400" dirty="0" smtClean="0"/>
                <a:t> der </a:t>
              </a:r>
              <a:r>
                <a:rPr lang="en-US" sz="1400" dirty="0" err="1" smtClean="0"/>
                <a:t>Praxistauglichkeit</a:t>
              </a:r>
              <a:r>
                <a:rPr lang="en-US" sz="1400" dirty="0" smtClean="0"/>
                <a:t> von </a:t>
              </a:r>
              <a:r>
                <a:rPr lang="en-US" sz="1400" dirty="0" err="1" smtClean="0"/>
                <a:t>FuE-Ergebnissen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Nachweis</a:t>
              </a:r>
              <a:r>
                <a:rPr lang="en-US" sz="1400" dirty="0" smtClean="0"/>
                <a:t> der </a:t>
              </a:r>
              <a:r>
                <a:rPr lang="en-US" sz="1400" dirty="0" err="1" smtClean="0"/>
                <a:t>technischen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Machbarkeit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Aufzeigen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wirtschaftlicher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Potenziale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smtClean="0"/>
                <a:t>…</a:t>
              </a:r>
              <a:endParaRPr lang="en-US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508104" y="4426889"/>
              <a:ext cx="312027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err="1" smtClean="0"/>
                <a:t>Innovatonshöhe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err="1" smtClean="0"/>
                <a:t>technisch-wissenschatliches</a:t>
              </a:r>
              <a:r>
                <a:rPr lang="en-US" sz="1400" dirty="0" smtClean="0"/>
                <a:t> </a:t>
              </a:r>
              <a:r>
                <a:rPr lang="en-US" sz="1400" dirty="0" err="1"/>
                <a:t>P</a:t>
              </a:r>
              <a:r>
                <a:rPr lang="en-US" sz="1400" dirty="0" err="1" smtClean="0"/>
                <a:t>otenzial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err="1" smtClean="0"/>
                <a:t>Kundennutzen</a:t>
              </a:r>
              <a:r>
                <a:rPr lang="en-US" sz="1400" dirty="0" smtClean="0"/>
                <a:t> und </a:t>
              </a:r>
              <a:r>
                <a:rPr lang="en-US" sz="1400" dirty="0" err="1" smtClean="0"/>
                <a:t>Marktpotenzial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err="1" smtClean="0"/>
                <a:t>Produktrelevanz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err="1" smtClean="0"/>
                <a:t>Umsetzbarkeit</a:t>
              </a:r>
              <a:endParaRPr lang="en-US" sz="1400" dirty="0" smtClean="0"/>
            </a:p>
            <a:p>
              <a:pPr marL="180975" indent="-180975">
                <a:buFont typeface="Wingdings" pitchFamily="2" charset="2"/>
                <a:buChar char="§"/>
              </a:pPr>
              <a:r>
                <a:rPr lang="en-US" sz="1400" dirty="0" smtClean="0"/>
                <a:t>…</a:t>
              </a:r>
              <a:endParaRPr lang="en-US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-450083" y="4922692"/>
              <a:ext cx="1628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Förderkriterien</a:t>
              </a:r>
              <a:endParaRPr lang="en-US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020065" y="4026550"/>
              <a:ext cx="1796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Forschungstransfer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F05566-24FD-44D8-95F8-0B5A3D14DD9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305036" cy="45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9512" y="5744289"/>
            <a:ext cx="5338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Kulicke</a:t>
            </a:r>
            <a:r>
              <a:rPr lang="de-DE" sz="1200" dirty="0" smtClean="0"/>
              <a:t> </a:t>
            </a:r>
            <a:r>
              <a:rPr lang="de-DE" sz="1200" i="1" dirty="0" smtClean="0"/>
              <a:t>et al</a:t>
            </a:r>
            <a:r>
              <a:rPr lang="de-DE" sz="1200" dirty="0" smtClean="0"/>
              <a:t>. „Nachhaltigkeit der EXIST-Förderung“, </a:t>
            </a:r>
            <a:r>
              <a:rPr lang="de-DE" sz="1200" dirty="0" err="1" smtClean="0"/>
              <a:t>FhG</a:t>
            </a:r>
            <a:r>
              <a:rPr lang="de-DE" sz="1200" dirty="0" smtClean="0"/>
              <a:t> ISI, Karlsruhe 2012</a:t>
            </a:r>
            <a:endParaRPr lang="de-DE" sz="1200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Hightech-Strategie </a:t>
            </a:r>
            <a:r>
              <a:rPr lang="de-DE" sz="2000" dirty="0" smtClean="0"/>
              <a:t>der </a:t>
            </a:r>
            <a:r>
              <a:rPr lang="de-DE" sz="2000" dirty="0"/>
              <a:t>Bundesregierung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 smtClean="0"/>
              <a:t>Nationale Förderprogramme für innovative Ausgründungen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34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uck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1273</Words>
  <Application>Microsoft Office PowerPoint</Application>
  <PresentationFormat>Bildschirmpräsentation (4:3)</PresentationFormat>
  <Paragraphs>387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Design1</vt:lpstr>
      <vt:lpstr>Druckvorlage</vt:lpstr>
      <vt:lpstr>PowerPoint-Präsentation</vt:lpstr>
      <vt:lpstr>Forum „Europäische Strukturfonds - Finanzierung für wissenschaftliche Einrichtungen“</vt:lpstr>
      <vt:lpstr>Universitäre Strukturen für erfolgreichen Forschungstransfer Rahmenbedingungen</vt:lpstr>
      <vt:lpstr>PowerPoint-Präsentation</vt:lpstr>
      <vt:lpstr>Servicezentrum Forschung und Transfer</vt:lpstr>
      <vt:lpstr>Kernaufgaben des SFT</vt:lpstr>
      <vt:lpstr>Personalressourcen und Finanzierung</vt:lpstr>
      <vt:lpstr>Von der Forschungsförderung zum Transfer</vt:lpstr>
      <vt:lpstr>Hightech-Strategie der Bundesregierung Nationale Förderprogramme für innovative Ausgründungen</vt:lpstr>
      <vt:lpstr>Projektbeispiele</vt:lpstr>
      <vt:lpstr>Projektbeispiel BMBF-Förderung | Zentrum für Innovationskompetenz (ZIK) Septomics </vt:lpstr>
      <vt:lpstr>Projektbeispiel BMBF-Förderung | InfectoGnostics</vt:lpstr>
      <vt:lpstr>Projektbeispiel BMBF-Projektförderung | BMWi-EXIST-Gründerstipendium</vt:lpstr>
      <vt:lpstr>Projektbeispiel BMBF-FoRMAT | BMWi-EXIST-Forschungstransfer</vt:lpstr>
      <vt:lpstr>Erfolgsfaktoren</vt:lpstr>
      <vt:lpstr>SFT-Strukturen</vt:lpstr>
      <vt:lpstr>Universitäre Strukturen für erfolgreichen Forschungstransfer Gliederung der Aufgaben im Servicezentrum Forschung und Transfer</vt:lpstr>
      <vt:lpstr>PowerPoint-Präsentation</vt:lpstr>
      <vt:lpstr>Universitäre Strukturen für Forschungstransfer  K1-Gründerservice | EXIST IV – Projekt Die Gründerhochschule</vt:lpstr>
      <vt:lpstr>Verzahnung der Maßnahmen</vt:lpstr>
      <vt:lpstr>PowerPoint-Präsentation</vt:lpstr>
      <vt:lpstr>Servicezentrum Forschung und Transfer</vt:lpstr>
    </vt:vector>
  </TitlesOfParts>
  <Company>FSU Jena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Ipach</dc:creator>
  <cp:lastModifiedBy>h4roke</cp:lastModifiedBy>
  <cp:revision>91</cp:revision>
  <dcterms:created xsi:type="dcterms:W3CDTF">2013-10-02T11:32:20Z</dcterms:created>
  <dcterms:modified xsi:type="dcterms:W3CDTF">2013-11-18T13:57:17Z</dcterms:modified>
</cp:coreProperties>
</file>